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8" r:id="rId7"/>
    <p:sldId id="316" r:id="rId8"/>
    <p:sldId id="319" r:id="rId9"/>
    <p:sldId id="315" r:id="rId10"/>
    <p:sldId id="307" r:id="rId11"/>
    <p:sldId id="31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a:bodyPr>
          <a:lstStyle/>
          <a:p>
            <a:pPr algn="ctr"/>
            <a:r>
              <a:rPr lang="en-US" b="1" dirty="0" smtClean="0"/>
              <a:t/>
            </a:r>
            <a:br>
              <a:rPr lang="en-US" b="1" dirty="0" smtClean="0"/>
            </a:br>
            <a:endParaRPr lang="en-US" dirty="0"/>
          </a:p>
        </p:txBody>
      </p:sp>
      <p:sp>
        <p:nvSpPr>
          <p:cNvPr id="3" name="Rectangle 2"/>
          <p:cNvSpPr/>
          <p:nvPr/>
        </p:nvSpPr>
        <p:spPr>
          <a:xfrm>
            <a:off x="1524000" y="2133601"/>
            <a:ext cx="6934200" cy="1828386"/>
          </a:xfrm>
          <a:prstGeom prst="rect">
            <a:avLst/>
          </a:prstGeom>
        </p:spPr>
        <p:txBody>
          <a:bodyPr wrap="square">
            <a:spAutoFit/>
          </a:bodyPr>
          <a:lstStyle/>
          <a:p>
            <a:pPr algn="ctr">
              <a:lnSpc>
                <a:spcPct val="150000"/>
              </a:lnSpc>
            </a:pPr>
            <a:r>
              <a:rPr lang="en-US" sz="4000" b="1" dirty="0" smtClean="0">
                <a:latin typeface="Times New Roman" pitchFamily="18" charset="0"/>
                <a:cs typeface="Times New Roman" pitchFamily="18" charset="0"/>
              </a:rPr>
              <a:t>FABRICATION OF PEDAL OPERATED MIXI</a:t>
            </a:r>
            <a:endParaRPr lang="en-US" sz="40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Font typeface="Wingdings" pitchFamily="2" charset="2"/>
              <a:buChar char="Ø"/>
            </a:pPr>
            <a:r>
              <a:rPr lang="en-US" sz="2400" b="1" dirty="0" smtClean="0"/>
              <a:t>	</a:t>
            </a:r>
            <a:r>
              <a:rPr lang="en-US" sz="2000" dirty="0" smtClean="0">
                <a:latin typeface="Times New Roman" pitchFamily="18" charset="0"/>
                <a:cs typeface="Times New Roman" pitchFamily="18" charset="0"/>
              </a:rPr>
              <a:t>The main aim of the project is to save the electrical power in house, hotels and fast food stalls. Pedal operated maxi is operated by chain and sprocket. The manual power is utilized to run the maxi. This project consists of a pedal, bevel gear arrangement, cutting blades, bearing blocks, arrangement for jar removing.</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The following working principle is about pedal operated maxi. In this project the chain and sprocket plays a vital role. A pedal is attached with the chain and sprocket arrangement. Normally the gears are used to transmit power.  Driven sprocket   is attached with bevel gear arrangement. Here we have used 4 sprockets in two different sizes and 2 chains. </a:t>
            </a:r>
          </a:p>
          <a:p>
            <a:endParaRPr lang="en-US" sz="2400" dirty="0" smtClean="0"/>
          </a:p>
          <a:p>
            <a:endParaRPr lang="en-US" sz="2400" dirty="0" smtClean="0"/>
          </a:p>
          <a:p>
            <a:endParaRPr lang="en-US" sz="2400" dirty="0" smtClean="0"/>
          </a:p>
          <a:p>
            <a:endParaRPr lang="en-US" sz="2400" b="1" dirty="0" smtClean="0"/>
          </a:p>
          <a:p>
            <a:endParaRPr lang="en-US" sz="2400" b="1" dirty="0" smtClean="0"/>
          </a:p>
          <a:p>
            <a:endParaRPr lang="en-US" sz="2400" b="1" dirty="0" smtClean="0"/>
          </a:p>
          <a:p>
            <a:endParaRPr lang="en-US" sz="2400" b="1" dirty="0" smtClean="0"/>
          </a:p>
          <a:p>
            <a:pPr algn="just" fontAlgn="base">
              <a:lnSpc>
                <a:spcPct val="150000"/>
              </a:lnSpc>
              <a:buNone/>
            </a:pPr>
            <a:endParaRPr lang="en-US" sz="2400" dirty="0" smtClean="0">
              <a:latin typeface="Times New Roman" pitchFamily="18" charset="0"/>
              <a:cs typeface="Times New Roman" pitchFamily="18" charset="0"/>
            </a:endParaRPr>
          </a:p>
          <a:p>
            <a:pPr algn="just" fontAlgn="base">
              <a:lnSpc>
                <a:spcPct val="150000"/>
              </a:lnSpc>
              <a:buNone/>
            </a:pPr>
            <a:r>
              <a:rPr lang="en-US" sz="2400" dirty="0" smtClean="0">
                <a:latin typeface="Times New Roman" pitchFamily="18" charset="0"/>
                <a:cs typeface="Times New Roman" pitchFamily="18" charset="0"/>
              </a:rPr>
              <a:t> </a:t>
            </a:r>
          </a:p>
          <a:p>
            <a:pPr fontAlgn="base">
              <a:buNone/>
            </a:pPr>
            <a:r>
              <a:rPr lang="en-US" sz="2400" b="1" i="1" dirty="0" smtClean="0"/>
              <a:t> </a:t>
            </a:r>
            <a:endParaRPr lang="en-US" sz="2400" dirty="0" smtClean="0"/>
          </a:p>
          <a:p>
            <a:pPr fontAlgn="base">
              <a:buNone/>
            </a:pPr>
            <a:r>
              <a:rPr lang="en-US" sz="2400" b="1" dirty="0" smtClean="0"/>
              <a:t> </a:t>
            </a:r>
            <a:endParaRPr lang="en-US" sz="2400" dirty="0" smtClean="0"/>
          </a:p>
          <a:p>
            <a:pPr fontAlgn="base">
              <a:buNone/>
            </a:pPr>
            <a:r>
              <a:rPr lang="en-US" sz="2400" b="1" dirty="0" smtClean="0"/>
              <a:t> </a:t>
            </a:r>
            <a:endParaRPr lang="en-US" sz="2400" dirty="0" smtClean="0"/>
          </a:p>
          <a:p>
            <a:endParaRPr lang="en-US" sz="2400" dirty="0" smtClean="0"/>
          </a:p>
          <a:p>
            <a:endParaRPr lang="en-US" sz="2400" dirty="0" smtClean="0"/>
          </a:p>
          <a:p>
            <a:endParaRPr lang="en-US" sz="2400" dirty="0" smtClean="0"/>
          </a:p>
          <a:p>
            <a:pPr algn="just" fontAlgn="base">
              <a:lnSpc>
                <a:spcPct val="150000"/>
              </a:lnSpc>
              <a:buNone/>
            </a:pPr>
            <a:r>
              <a:rPr lang="en-US" sz="2400" dirty="0" smtClean="0">
                <a:latin typeface="Times New Roman" pitchFamily="18" charset="0"/>
                <a:cs typeface="Times New Roman" pitchFamily="18" charset="0"/>
              </a:rPr>
              <a:t>	</a:t>
            </a: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371600" y="304800"/>
            <a:ext cx="7315200" cy="4247317"/>
          </a:xfrm>
          <a:prstGeom prst="rect">
            <a:avLst/>
          </a:prstGeom>
        </p:spPr>
        <p:txBody>
          <a:bodyPr wrap="square">
            <a:spAutoFit/>
          </a:bodyPr>
          <a:lstStyle/>
          <a:p>
            <a:pPr lvl="1" algn="just">
              <a:lnSpc>
                <a:spcPct val="150000"/>
              </a:lnSpc>
              <a:buFont typeface="Wingdings" pitchFamily="2" charset="2"/>
              <a:buChar char="Ø"/>
            </a:pPr>
            <a:r>
              <a:rPr lang="en-US" sz="2000" dirty="0" smtClean="0">
                <a:latin typeface="Times New Roman" pitchFamily="18" charset="0"/>
                <a:cs typeface="Times New Roman" pitchFamily="18" charset="0"/>
              </a:rPr>
              <a:t>When the pedal which is attached with the larger sprocket is rotated, then the smaller sprocket which is connected with another larger one. hence the smaller sprocket attached to the gear shaft will rotated in high speed . This leads to speed up the rotation of the maxi jar. In the above project to transmit the power in 90° we use a bevel gear arrangement. The shaft from the bevel gear is attached to the maxi jar. Here the jar is of removable type. Since the jar is attached with the bevel gear shaft the blades in the jar also rotates in a very high speed.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Pedal</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Sprocket</a:t>
            </a:r>
          </a:p>
          <a:p>
            <a:pPr algn="just">
              <a:lnSpc>
                <a:spcPct val="150000"/>
              </a:lnSpc>
              <a:buFont typeface="Wingdings" pitchFamily="2" charset="2"/>
              <a:buChar char="Ø"/>
            </a:pPr>
            <a:r>
              <a:rPr lang="en-US" sz="2000" dirty="0" smtClean="0">
                <a:latin typeface="Times New Roman" pitchFamily="18" charset="0"/>
                <a:cs typeface="Times New Roman" pitchFamily="18" charset="0"/>
              </a:rPr>
              <a:t>Chain</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Bevel gear</a:t>
            </a:r>
          </a:p>
          <a:p>
            <a:pPr algn="just">
              <a:lnSpc>
                <a:spcPct val="150000"/>
              </a:lnSpc>
              <a:buFont typeface="Wingdings" pitchFamily="2" charset="2"/>
              <a:buChar char="Ø"/>
            </a:pPr>
            <a:r>
              <a:rPr lang="en-US" sz="2000" dirty="0" smtClean="0">
                <a:latin typeface="Times New Roman" pitchFamily="18" charset="0"/>
                <a:cs typeface="Times New Roman" pitchFamily="18" charset="0"/>
              </a:rPr>
              <a:t>Maxi</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Blades</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Bearing Block</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Seat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467892" y="1447800"/>
            <a:ext cx="7433765" cy="48006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IN" dirty="0" smtClean="0"/>
              <a:t>Existing system</a:t>
            </a:r>
            <a:endParaRPr lang="en-IN"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6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low cost technology of a mixer machine was constructed to homogenously mix the premix (Super cereal Plus) together with maize flour of ratio 0.00525:15 kg respectively.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design steps were systematically analyzed to generate the correct data for the final construction of the Hand operated mixer machine.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This research is to design and construct a hand operated mixer machine that will homogenously mix maize flour together with a high concentrated micro-nutrient substance (premix) of a required quantity.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technology should also be cost effective to a low income person. </a:t>
            </a:r>
            <a:endParaRPr lang="en-IN"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normAutofit fontScale="70000" lnSpcReduction="20000"/>
          </a:bodyPr>
          <a:lstStyle/>
          <a:p>
            <a:pPr algn="just">
              <a:lnSpc>
                <a:spcPct val="170000"/>
              </a:lnSpc>
            </a:pP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system described above is being developed with these problems in mind. it is being designed with specific goals to make the greatest impact possible with multi tasks. low cost, portability, reliability, and ease of use are all essential to the success of the </a:t>
            </a:r>
            <a:r>
              <a:rPr lang="en-IN" dirty="0" smtClean="0">
                <a:latin typeface="Times New Roman" pitchFamily="18" charset="0"/>
                <a:cs typeface="Times New Roman" pitchFamily="18" charset="0"/>
              </a:rPr>
              <a:t>system.</a:t>
            </a:r>
          </a:p>
          <a:p>
            <a:pPr algn="just">
              <a:lnSpc>
                <a:spcPct val="170000"/>
              </a:lnSpc>
            </a:pPr>
            <a:r>
              <a:rPr lang="en-IN" dirty="0" smtClean="0">
                <a:latin typeface="Times New Roman" pitchFamily="18" charset="0"/>
                <a:cs typeface="Times New Roman" pitchFamily="18" charset="0"/>
              </a:rPr>
              <a:t>In this way we have concluded that the power is generated and which can be used to operate small power devices such as mobile, laptops, LED lights, charging units.</a:t>
            </a:r>
            <a:endParaRPr lang="en-US"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dirty="0" smtClean="0"/>
              <a:t>Proposed system </a:t>
            </a:r>
            <a:endParaRPr lang="en-IN" dirty="0"/>
          </a:p>
        </p:txBody>
      </p:sp>
      <p:sp>
        <p:nvSpPr>
          <p:cNvPr id="3" name="Content Placeholder 2"/>
          <p:cNvSpPr>
            <a:spLocks noGrp="1"/>
          </p:cNvSpPr>
          <p:nvPr>
            <p:ph idx="1"/>
          </p:nvPr>
        </p:nvSpPr>
        <p:spPr/>
        <p:txBody>
          <a:bodyPr>
            <a:normAutofit lnSpcReduction="10000"/>
          </a:bodyPr>
          <a:lstStyle/>
          <a:p>
            <a:pPr algn="just">
              <a:lnSpc>
                <a:spcPct val="16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behind development of pedal operated flour mill     was on producing cheap, easy to operate system which can be easily fabricated by readily available material and thus we proposed a simplistic design that can deliver efficient, productive and reliable flour mill which can be used in rural as well as urban areas. this equipment can be easily operated by semi rather low skilled operator .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Keeping </a:t>
            </a:r>
            <a:r>
              <a:rPr lang="en-IN" sz="2000" dirty="0" smtClean="0">
                <a:latin typeface="Times New Roman" pitchFamily="18" charset="0"/>
                <a:cs typeface="Times New Roman" pitchFamily="18" charset="0"/>
              </a:rPr>
              <a:t>these limitations of human capabilities in mind the proposed machine consists of three sub systems: (1) The energy unit, (2) Transmission mechanism (3) The process unit.</a:t>
            </a:r>
          </a:p>
          <a:p>
            <a:pPr algn="just">
              <a:lnSpc>
                <a:spcPct val="160000"/>
              </a:lnSpc>
              <a:buNone/>
            </a:pPr>
            <a:endParaRPr lang="en-IN"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sz="4400" b="1" dirty="0" smtClean="0">
                <a:latin typeface="Times New Roman" pitchFamily="18" charset="0"/>
                <a:cs typeface="Times New Roman" pitchFamily="18" charset="0"/>
              </a:rPr>
              <a:t>Advantages</a:t>
            </a:r>
            <a:endParaRPr lang="en-US" dirty="0"/>
          </a:p>
        </p:txBody>
      </p:sp>
      <p:sp>
        <p:nvSpPr>
          <p:cNvPr id="3" name="Content Placeholder 2"/>
          <p:cNvSpPr>
            <a:spLocks noGrp="1"/>
          </p:cNvSpPr>
          <p:nvPr>
            <p:ph idx="1"/>
          </p:nvPr>
        </p:nvSpPr>
        <p:spPr>
          <a:xfrm>
            <a:off x="1371600" y="228600"/>
            <a:ext cx="7498080" cy="5181600"/>
          </a:xfrm>
        </p:spPr>
        <p:txBody>
          <a:bodyPr>
            <a:noAutofit/>
          </a:bodyPr>
          <a:lstStyle/>
          <a:p>
            <a:pPr algn="just">
              <a:lnSpc>
                <a:spcPct val="170000"/>
              </a:lnSpc>
            </a:pPr>
            <a:r>
              <a:rPr lang="en-IN" sz="2000" dirty="0" smtClean="0">
                <a:latin typeface="Times New Roman" pitchFamily="18" charset="0"/>
                <a:cs typeface="Times New Roman" pitchFamily="18" charset="0"/>
              </a:rPr>
              <a:t>It is economically </a:t>
            </a:r>
            <a:r>
              <a:rPr lang="en-IN" sz="2000" dirty="0" smtClean="0">
                <a:latin typeface="Times New Roman" pitchFamily="18" charset="0"/>
                <a:cs typeface="Times New Roman" pitchFamily="18" charset="0"/>
              </a:rPr>
              <a:t>efficient. This </a:t>
            </a:r>
            <a:r>
              <a:rPr lang="en-IN" sz="2000" dirty="0" smtClean="0">
                <a:latin typeface="Times New Roman" pitchFamily="18" charset="0"/>
                <a:cs typeface="Times New Roman" pitchFamily="18" charset="0"/>
              </a:rPr>
              <a:t>machine can be used in remote places where electricity is irregular or insufficient.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machine is operated without any external energy like fuel or electric supply.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had seen designs for devices that take power from the rear tire by means of a friction roller pressed against it, but we had doubts about the efficiency of this arrangement.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improve efficiency we used hard bearing surfaces such as roller chains, sprockets and ball bearings.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Unskilled </a:t>
            </a:r>
            <a:r>
              <a:rPr lang="en-IN" sz="2000" dirty="0" smtClean="0">
                <a:latin typeface="Times New Roman" pitchFamily="18" charset="0"/>
                <a:cs typeface="Times New Roman" pitchFamily="18" charset="0"/>
              </a:rPr>
              <a:t>labour can also handle it, </a:t>
            </a:r>
            <a:r>
              <a:rPr lang="en-IN" sz="2000" dirty="0" err="1" smtClean="0">
                <a:latin typeface="Times New Roman" pitchFamily="18" charset="0"/>
                <a:cs typeface="Times New Roman" pitchFamily="18" charset="0"/>
              </a:rPr>
              <a:t>efficientl</a:t>
            </a:r>
            <a:r>
              <a:rPr lang="en-IN" sz="2000" dirty="0" smtClean="0">
                <a:latin typeface="Times New Roman" pitchFamily="18" charset="0"/>
                <a:cs typeface="Times New Roman" pitchFamily="18" charset="0"/>
              </a:rPr>
              <a:t> because of this we can reduce the cost of production which is the most important factor in production industry. </a:t>
            </a: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a:lnSpc>
                <a:spcPct val="150000"/>
              </a:lnSpc>
              <a:buFont typeface="Wingdings" pitchFamily="2" charset="2"/>
              <a:buChar char="v"/>
            </a:pPr>
            <a:r>
              <a:rPr lang="en-US" sz="2400" dirty="0" smtClean="0">
                <a:latin typeface="Times New Roman" pitchFamily="18" charset="0"/>
                <a:cs typeface="Times New Roman" pitchFamily="18" charset="0"/>
              </a:rPr>
              <a:t>Reduce operator effort and increase efficiency. </a:t>
            </a:r>
          </a:p>
          <a:p>
            <a:pPr>
              <a:lnSpc>
                <a:spcPct val="150000"/>
              </a:lnSpc>
              <a:buFont typeface="Wingdings" pitchFamily="2" charset="2"/>
              <a:buChar char="v"/>
            </a:pPr>
            <a:r>
              <a:rPr lang="en-US" sz="2400" dirty="0" smtClean="0">
                <a:latin typeface="Times New Roman" pitchFamily="18" charset="0"/>
                <a:cs typeface="Times New Roman" pitchFamily="18" charset="0"/>
              </a:rPr>
              <a:t> Multi field application that is industry, household, griculture,etc </a:t>
            </a:r>
          </a:p>
          <a:p>
            <a:pPr>
              <a:lnSpc>
                <a:spcPct val="150000"/>
              </a:lnSpc>
              <a:buFont typeface="Wingdings" pitchFamily="2" charset="2"/>
              <a:buChar char="v"/>
            </a:pPr>
            <a:r>
              <a:rPr lang="en-US" sz="2400" dirty="0" smtClean="0">
                <a:latin typeface="Times New Roman" pitchFamily="18" charset="0"/>
                <a:cs typeface="Times New Roman" pitchFamily="18" charset="0"/>
              </a:rPr>
              <a:t> Substantial savings on cost. </a:t>
            </a:r>
            <a:r>
              <a:rPr lang="en-US" dirty="0" smtClean="0"/>
              <a:t/>
            </a:r>
            <a:br>
              <a:rPr lang="en-US" dirty="0" smtClean="0"/>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pedal operated flour mill was developed for the households in rural areas, where there is shortage of electricity. The developed flour mill consisted of a hopper along with a feeding tube at the top, a pair of grinding stones and the hemi spherical collector at the bottom, a seat for the operator and power transmission system. The performance of the mill was optimum at </a:t>
            </a:r>
            <a:r>
              <a:rPr lang="en-IN" sz="2000" dirty="0" err="1" smtClean="0">
                <a:latin typeface="Times New Roman" pitchFamily="18" charset="0"/>
                <a:cs typeface="Times New Roman" pitchFamily="18" charset="0"/>
              </a:rPr>
              <a:t>pedaling</a:t>
            </a:r>
            <a:r>
              <a:rPr lang="en-IN" sz="2000" dirty="0" smtClean="0">
                <a:latin typeface="Times New Roman" pitchFamily="18" charset="0"/>
                <a:cs typeface="Times New Roman" pitchFamily="18" charset="0"/>
              </a:rPr>
              <a:t> rate of 50-60 rpm with desired fineness.</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628</TotalTime>
  <Words>651</Words>
  <Application>Microsoft Office PowerPoint</Application>
  <PresentationFormat>On-screen Show (4:3)</PresentationFormat>
  <Paragraphs>57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 </vt:lpstr>
      <vt:lpstr> Abstract </vt:lpstr>
      <vt:lpstr>Slide 3</vt:lpstr>
      <vt:lpstr>List Of Components</vt:lpstr>
      <vt:lpstr>Block Diagram </vt:lpstr>
      <vt:lpstr>Existing system</vt:lpstr>
      <vt:lpstr>Disadvantages</vt:lpstr>
      <vt:lpstr>Proposed system </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272</cp:revision>
  <dcterms:created xsi:type="dcterms:W3CDTF">2006-08-16T00:00:00Z</dcterms:created>
  <dcterms:modified xsi:type="dcterms:W3CDTF">2021-08-19T11:26:55Z</dcterms:modified>
</cp:coreProperties>
</file>