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0"/>
  </p:notesMasterIdLst>
  <p:handoutMasterIdLst>
    <p:handoutMasterId r:id="rId11"/>
  </p:handoutMasterIdLst>
  <p:sldIdLst>
    <p:sldId id="256" r:id="rId2"/>
    <p:sldId id="308" r:id="rId3"/>
    <p:sldId id="309" r:id="rId4"/>
    <p:sldId id="310" r:id="rId5"/>
    <p:sldId id="318" r:id="rId6"/>
    <p:sldId id="319" r:id="rId7"/>
    <p:sldId id="320" r:id="rId8"/>
    <p:sldId id="321" r:id="rId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62" autoAdjust="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Arial" pitchFamily="34" charset="0"/>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Arial" pitchFamily="34" charset="0"/>
              </a:defRPr>
            </a:lvl1pPr>
          </a:lstStyle>
          <a:p>
            <a:pPr>
              <a:defRPr/>
            </a:pPr>
            <a:fld id="{E3AB2CBF-912F-47F0-8688-7CDB22503B00}" type="datetimeFigureOut">
              <a:rPr lang="en-US"/>
              <a:pPr>
                <a:defRPr/>
              </a:pPr>
              <a:t>04-Jan-21</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Arial" pitchFamily="34" charset="0"/>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B49391-E5F6-46AD-923E-C0A7CB25AA93}" type="slidenum">
              <a:rPr lang="en-US"/>
              <a:pPr>
                <a:defRPr/>
              </a:pPr>
              <a:t>‹#›</a:t>
            </a:fld>
            <a:endParaRPr lang="en-US" dirty="0"/>
          </a:p>
        </p:txBody>
      </p:sp>
    </p:spTree>
    <p:extLst>
      <p:ext uri="{BB962C8B-B14F-4D97-AF65-F5344CB8AC3E}">
        <p14:creationId xmlns:p14="http://schemas.microsoft.com/office/powerpoint/2010/main" xmlns="" val="27386069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US" dirty="0"/>
          </a:p>
        </p:txBody>
      </p:sp>
      <p:sp>
        <p:nvSpPr>
          <p:cNvPr id="122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cs typeface="Arial" pitchFamily="34" charset="0"/>
              </a:defRPr>
            </a:lvl1pPr>
          </a:lstStyle>
          <a:p>
            <a:pPr>
              <a:defRPr/>
            </a:pPr>
            <a:endParaRPr lang="en-US" dirty="0"/>
          </a:p>
        </p:txBody>
      </p:sp>
      <p:sp>
        <p:nvSpPr>
          <p:cNvPr id="20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US" dirty="0"/>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3536A08-B140-4D9A-911E-959D32B6B06B}" type="slidenum">
              <a:rPr lang="en-US"/>
              <a:pPr>
                <a:defRPr/>
              </a:pPr>
              <a:t>‹#›</a:t>
            </a:fld>
            <a:endParaRPr lang="en-US" dirty="0"/>
          </a:p>
        </p:txBody>
      </p:sp>
    </p:spTree>
    <p:extLst>
      <p:ext uri="{BB962C8B-B14F-4D97-AF65-F5344CB8AC3E}">
        <p14:creationId xmlns:p14="http://schemas.microsoft.com/office/powerpoint/2010/main" xmlns="" val="1974789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p:spPr>
        <p:txBody>
          <a:bodyPr/>
          <a:lstStyle/>
          <a:p>
            <a:pPr eaLnBrk="1" hangingPunct="1"/>
            <a:endParaRPr lang="en-US" dirty="0" smtClean="0">
              <a:latin typeface="Arial" charset="0"/>
              <a:cs typeface="Arial" charset="0"/>
            </a:endParaRPr>
          </a:p>
        </p:txBody>
      </p:sp>
      <p:sp>
        <p:nvSpPr>
          <p:cNvPr id="21508" name="Slide Number Placeholder 3"/>
          <p:cNvSpPr>
            <a:spLocks noGrp="1"/>
          </p:cNvSpPr>
          <p:nvPr>
            <p:ph type="sldNum" sz="quarter" idx="5"/>
          </p:nvPr>
        </p:nvSpPr>
        <p:spPr>
          <a:noFill/>
        </p:spPr>
        <p:txBody>
          <a:bodyPr/>
          <a:lstStyle/>
          <a:p>
            <a:fld id="{339AED11-1644-454B-8C22-7E77AFEB5895}" type="slidenum">
              <a:rPr lang="en-US" smtClean="0"/>
              <a:pPr/>
              <a:t>1</a:t>
            </a:fld>
            <a:endParaRPr lang="en-US" dirty="0" smtClean="0"/>
          </a:p>
        </p:txBody>
      </p:sp>
    </p:spTree>
    <p:extLst>
      <p:ext uri="{BB962C8B-B14F-4D97-AF65-F5344CB8AC3E}">
        <p14:creationId xmlns:p14="http://schemas.microsoft.com/office/powerpoint/2010/main" xmlns="" val="574982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536A08-B140-4D9A-911E-959D32B6B06B}" type="slidenum">
              <a:rPr lang="en-US" smtClean="0"/>
              <a:pPr/>
              <a:t>5</a:t>
            </a:fld>
            <a:endParaRPr lang="en-US" dirty="0"/>
          </a:p>
        </p:txBody>
      </p:sp>
    </p:spTree>
    <p:extLst>
      <p:ext uri="{BB962C8B-B14F-4D97-AF65-F5344CB8AC3E}">
        <p14:creationId xmlns:p14="http://schemas.microsoft.com/office/powerpoint/2010/main" xmlns="" val="534129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536A08-B140-4D9A-911E-959D32B6B06B}" type="slidenum">
              <a:rPr lang="en-US" smtClean="0"/>
              <a:pPr/>
              <a:t>6</a:t>
            </a:fld>
            <a:endParaRPr lang="en-US" dirty="0"/>
          </a:p>
        </p:txBody>
      </p:sp>
    </p:spTree>
    <p:extLst>
      <p:ext uri="{BB962C8B-B14F-4D97-AF65-F5344CB8AC3E}">
        <p14:creationId xmlns:p14="http://schemas.microsoft.com/office/powerpoint/2010/main" xmlns="" val="2148774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536A08-B140-4D9A-911E-959D32B6B06B}" type="slidenum">
              <a:rPr lang="en-US" smtClean="0"/>
              <a:pPr/>
              <a:t>7</a:t>
            </a:fld>
            <a:endParaRPr lang="en-US" dirty="0"/>
          </a:p>
        </p:txBody>
      </p:sp>
    </p:spTree>
    <p:extLst>
      <p:ext uri="{BB962C8B-B14F-4D97-AF65-F5344CB8AC3E}">
        <p14:creationId xmlns:p14="http://schemas.microsoft.com/office/powerpoint/2010/main" xmlns="" val="1650036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536A08-B140-4D9A-911E-959D32B6B06B}" type="slidenum">
              <a:rPr lang="en-US" smtClean="0"/>
              <a:pPr/>
              <a:t>8</a:t>
            </a:fld>
            <a:endParaRPr lang="en-US" dirty="0"/>
          </a:p>
        </p:txBody>
      </p:sp>
    </p:spTree>
    <p:extLst>
      <p:ext uri="{BB962C8B-B14F-4D97-AF65-F5344CB8AC3E}">
        <p14:creationId xmlns:p14="http://schemas.microsoft.com/office/powerpoint/2010/main" xmlns="" val="1650036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6" name="Slide Number Placeholder 5"/>
          <p:cNvSpPr>
            <a:spLocks noGrp="1"/>
          </p:cNvSpPr>
          <p:nvPr>
            <p:ph type="sldNum" sz="quarter" idx="12"/>
          </p:nvPr>
        </p:nvSpPr>
        <p:spPr/>
        <p:txBody>
          <a:bodyPr/>
          <a:lstStyle>
            <a:lvl1pPr>
              <a:defRPr/>
            </a:lvl1pPr>
          </a:lstStyle>
          <a:p>
            <a:pPr>
              <a:defRPr/>
            </a:pPr>
            <a:fld id="{89732B23-DD6E-483B-8CF5-0EEBC1A648CE}"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6" name="Slide Number Placeholder 5"/>
          <p:cNvSpPr>
            <a:spLocks noGrp="1"/>
          </p:cNvSpPr>
          <p:nvPr>
            <p:ph type="sldNum" sz="quarter" idx="12"/>
          </p:nvPr>
        </p:nvSpPr>
        <p:spPr/>
        <p:txBody>
          <a:bodyPr/>
          <a:lstStyle>
            <a:lvl1pPr>
              <a:defRPr/>
            </a:lvl1pPr>
          </a:lstStyle>
          <a:p>
            <a:pPr>
              <a:defRPr/>
            </a:pPr>
            <a:fld id="{867E8DCD-5A57-4BE1-A140-16E3CDD87488}"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6" name="Slide Number Placeholder 5"/>
          <p:cNvSpPr>
            <a:spLocks noGrp="1"/>
          </p:cNvSpPr>
          <p:nvPr>
            <p:ph type="sldNum" sz="quarter" idx="12"/>
          </p:nvPr>
        </p:nvSpPr>
        <p:spPr/>
        <p:txBody>
          <a:bodyPr/>
          <a:lstStyle>
            <a:lvl1pPr>
              <a:defRPr/>
            </a:lvl1pPr>
          </a:lstStyle>
          <a:p>
            <a:pPr>
              <a:defRPr/>
            </a:pPr>
            <a:fld id="{378E34EB-1B47-4BD0-AF4A-8BBCBFBAB3FA}"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7" name="Slide Number Placeholder 5"/>
          <p:cNvSpPr>
            <a:spLocks noGrp="1"/>
          </p:cNvSpPr>
          <p:nvPr>
            <p:ph type="sldNum" sz="quarter" idx="12"/>
          </p:nvPr>
        </p:nvSpPr>
        <p:spPr/>
        <p:txBody>
          <a:bodyPr/>
          <a:lstStyle>
            <a:lvl1pPr>
              <a:defRPr/>
            </a:lvl1pPr>
          </a:lstStyle>
          <a:p>
            <a:pPr>
              <a:defRPr/>
            </a:pPr>
            <a:fld id="{CF1FEC25-C652-49DB-BE29-B73EFAD0F0AB}"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dirty="0"/>
          </a:p>
        </p:txBody>
      </p:sp>
      <p:sp>
        <p:nvSpPr>
          <p:cNvPr id="8"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9" name="Slide Number Placeholder 5"/>
          <p:cNvSpPr>
            <a:spLocks noGrp="1"/>
          </p:cNvSpPr>
          <p:nvPr>
            <p:ph type="sldNum" sz="quarter" idx="12"/>
          </p:nvPr>
        </p:nvSpPr>
        <p:spPr/>
        <p:txBody>
          <a:bodyPr/>
          <a:lstStyle>
            <a:lvl1pPr>
              <a:defRPr/>
            </a:lvl1pPr>
          </a:lstStyle>
          <a:p>
            <a:pPr>
              <a:defRPr/>
            </a:pPr>
            <a:fld id="{D929965A-3F6A-4D72-BBD4-588601E7C77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dirty="0"/>
          </a:p>
        </p:txBody>
      </p:sp>
      <p:sp>
        <p:nvSpPr>
          <p:cNvPr id="4"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5" name="Slide Number Placeholder 5"/>
          <p:cNvSpPr>
            <a:spLocks noGrp="1"/>
          </p:cNvSpPr>
          <p:nvPr>
            <p:ph type="sldNum" sz="quarter" idx="12"/>
          </p:nvPr>
        </p:nvSpPr>
        <p:spPr/>
        <p:txBody>
          <a:bodyPr/>
          <a:lstStyle>
            <a:lvl1pPr>
              <a:defRPr/>
            </a:lvl1pPr>
          </a:lstStyle>
          <a:p>
            <a:pPr>
              <a:defRPr/>
            </a:pPr>
            <a:fld id="{BB42C2CD-C460-431C-BA71-51D69DD02EA7}"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dirty="0"/>
          </a:p>
        </p:txBody>
      </p:sp>
      <p:sp>
        <p:nvSpPr>
          <p:cNvPr id="3"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4" name="Slide Number Placeholder 5"/>
          <p:cNvSpPr>
            <a:spLocks noGrp="1"/>
          </p:cNvSpPr>
          <p:nvPr>
            <p:ph type="sldNum" sz="quarter" idx="12"/>
          </p:nvPr>
        </p:nvSpPr>
        <p:spPr/>
        <p:txBody>
          <a:bodyPr/>
          <a:lstStyle>
            <a:lvl1pPr>
              <a:defRPr/>
            </a:lvl1pPr>
          </a:lstStyle>
          <a:p>
            <a:pPr>
              <a:defRPr/>
            </a:pPr>
            <a:fld id="{732B00AD-0F3E-420B-AC52-9C9474D464AA}"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7" name="Slide Number Placeholder 5"/>
          <p:cNvSpPr>
            <a:spLocks noGrp="1"/>
          </p:cNvSpPr>
          <p:nvPr>
            <p:ph type="sldNum" sz="quarter" idx="12"/>
          </p:nvPr>
        </p:nvSpPr>
        <p:spPr/>
        <p:txBody>
          <a:bodyPr/>
          <a:lstStyle>
            <a:lvl1pPr>
              <a:defRPr/>
            </a:lvl1pPr>
          </a:lstStyle>
          <a:p>
            <a:pPr>
              <a:defRPr/>
            </a:pPr>
            <a:fld id="{BB528BD8-F8D3-4EDE-854F-A9A9A1D44B0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dirty="0" smtClean="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7" name="Slide Number Placeholder 5"/>
          <p:cNvSpPr>
            <a:spLocks noGrp="1"/>
          </p:cNvSpPr>
          <p:nvPr>
            <p:ph type="sldNum" sz="quarter" idx="12"/>
          </p:nvPr>
        </p:nvSpPr>
        <p:spPr/>
        <p:txBody>
          <a:bodyPr/>
          <a:lstStyle>
            <a:lvl1pPr>
              <a:defRPr/>
            </a:lvl1pPr>
          </a:lstStyle>
          <a:p>
            <a:pPr>
              <a:defRPr/>
            </a:pPr>
            <a:fld id="{7C31D9DF-F6FA-432C-B49D-7128EE671D15}"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6" name="Slide Number Placeholder 5"/>
          <p:cNvSpPr>
            <a:spLocks noGrp="1"/>
          </p:cNvSpPr>
          <p:nvPr>
            <p:ph type="sldNum" sz="quarter" idx="12"/>
          </p:nvPr>
        </p:nvSpPr>
        <p:spPr/>
        <p:txBody>
          <a:bodyPr/>
          <a:lstStyle>
            <a:lvl1pPr>
              <a:defRPr/>
            </a:lvl1pPr>
          </a:lstStyle>
          <a:p>
            <a:pPr>
              <a:defRPr/>
            </a:pPr>
            <a:fld id="{489BA8DB-0FD2-46C9-8782-17084A80BD75}"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Department of ECE</a:t>
            </a:r>
          </a:p>
        </p:txBody>
      </p:sp>
      <p:sp>
        <p:nvSpPr>
          <p:cNvPr id="6" name="Slide Number Placeholder 5"/>
          <p:cNvSpPr>
            <a:spLocks noGrp="1"/>
          </p:cNvSpPr>
          <p:nvPr>
            <p:ph type="sldNum" sz="quarter" idx="12"/>
          </p:nvPr>
        </p:nvSpPr>
        <p:spPr/>
        <p:txBody>
          <a:bodyPr/>
          <a:lstStyle>
            <a:lvl1pPr>
              <a:defRPr/>
            </a:lvl1pPr>
          </a:lstStyle>
          <a:p>
            <a:pPr>
              <a:defRPr/>
            </a:pPr>
            <a:fld id="{3EA44DF4-3614-482D-B5CB-1EBBE171F442}"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hangingPunct="1">
              <a:defRPr sz="900">
                <a:solidFill>
                  <a:schemeClr val="tx1">
                    <a:tint val="75000"/>
                  </a:schemeClr>
                </a:solidFill>
                <a:latin typeface="Arial" panose="020B0604020202020204" pitchFamily="34" charset="0"/>
                <a:cs typeface="Arial" panose="020B0604020202020204" pitchFamily="34" charset="0"/>
              </a:defRPr>
            </a:lvl1pPr>
          </a:lstStyle>
          <a:p>
            <a:pPr>
              <a:defRPr/>
            </a:pPr>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hangingPunct="1">
              <a:defRPr sz="900">
                <a:solidFill>
                  <a:schemeClr val="tx1">
                    <a:tint val="75000"/>
                  </a:schemeClr>
                </a:solidFill>
                <a:latin typeface="Arial" panose="020B0604020202020204" pitchFamily="34" charset="0"/>
                <a:cs typeface="Arial" panose="020B0604020202020204" pitchFamily="34" charset="0"/>
              </a:defRPr>
            </a:lvl1pPr>
          </a:lstStyle>
          <a:p>
            <a:pPr>
              <a:defRPr/>
            </a:pPr>
            <a:r>
              <a:rPr lang="en-US" dirty="0"/>
              <a:t>Department of ECE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E4BEC9A0-8E56-40F3-B6A7-85FC8072B6B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defRPr>
      </a:lvl5pPr>
      <a:lvl6pPr marL="457200" algn="l" defTabSz="685800" rtl="0" fontAlgn="base">
        <a:lnSpc>
          <a:spcPct val="90000"/>
        </a:lnSpc>
        <a:spcBef>
          <a:spcPct val="0"/>
        </a:spcBef>
        <a:spcAft>
          <a:spcPct val="0"/>
        </a:spcAft>
        <a:defRPr sz="3300">
          <a:solidFill>
            <a:schemeClr val="tx1"/>
          </a:solidFill>
          <a:latin typeface="Calibri Light" pitchFamily="34" charset="0"/>
        </a:defRPr>
      </a:lvl6pPr>
      <a:lvl7pPr marL="914400" algn="l" defTabSz="685800" rtl="0" fontAlgn="base">
        <a:lnSpc>
          <a:spcPct val="90000"/>
        </a:lnSpc>
        <a:spcBef>
          <a:spcPct val="0"/>
        </a:spcBef>
        <a:spcAft>
          <a:spcPct val="0"/>
        </a:spcAft>
        <a:defRPr sz="3300">
          <a:solidFill>
            <a:schemeClr val="tx1"/>
          </a:solidFill>
          <a:latin typeface="Calibri Light" pitchFamily="34" charset="0"/>
        </a:defRPr>
      </a:lvl7pPr>
      <a:lvl8pPr marL="1371600" algn="l" defTabSz="685800" rtl="0" fontAlgn="base">
        <a:lnSpc>
          <a:spcPct val="90000"/>
        </a:lnSpc>
        <a:spcBef>
          <a:spcPct val="0"/>
        </a:spcBef>
        <a:spcAft>
          <a:spcPct val="0"/>
        </a:spcAft>
        <a:defRPr sz="3300">
          <a:solidFill>
            <a:schemeClr val="tx1"/>
          </a:solidFill>
          <a:latin typeface="Calibri Light" pitchFamily="34" charset="0"/>
        </a:defRPr>
      </a:lvl8pPr>
      <a:lvl9pPr marL="1828800" algn="l" defTabSz="685800"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defTabSz="685800"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charset="0"/>
        <a:buChar char="•"/>
        <a:defRPr sz="2800"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3"/>
          <p:cNvSpPr>
            <a:spLocks noGrp="1"/>
          </p:cNvSpPr>
          <p:nvPr>
            <p:ph type="ctrTitle"/>
          </p:nvPr>
        </p:nvSpPr>
        <p:spPr>
          <a:xfrm>
            <a:off x="609600" y="990600"/>
            <a:ext cx="8286808" cy="1571636"/>
          </a:xfrm>
        </p:spPr>
        <p:txBody>
          <a:bodyPr/>
          <a:lstStyle/>
          <a:p>
            <a:pPr eaLnBrk="1" hangingPunct="1"/>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a:latin typeface="Times New Roman" pitchFamily="18" charset="0"/>
                <a:cs typeface="Times New Roman" pitchFamily="18" charset="0"/>
              </a:rPr>
              <a:t>CLOUD BASED FOREST FIRE ALERT SYSTEM USING IOT</a:t>
            </a: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endParaRPr lang="en-US" sz="2800" dirty="0" smtClean="0"/>
          </a:p>
        </p:txBody>
      </p:sp>
      <p:sp>
        <p:nvSpPr>
          <p:cNvPr id="2051" name="Rectangle 3"/>
          <p:cNvSpPr>
            <a:spLocks noGrp="1" noChangeArrowheads="1"/>
          </p:cNvSpPr>
          <p:nvPr>
            <p:ph type="subTitle" idx="1"/>
          </p:nvPr>
        </p:nvSpPr>
        <p:spPr>
          <a:xfrm>
            <a:off x="357158" y="2285993"/>
            <a:ext cx="5572164" cy="1643073"/>
          </a:xfrm>
        </p:spPr>
        <p:txBody>
          <a:bodyPr rtlCol="0">
            <a:noAutofit/>
          </a:bodyPr>
          <a:lstStyle/>
          <a:p>
            <a:pPr algn="l" eaLnBrk="1" fontAlgn="auto" hangingPunct="1">
              <a:lnSpc>
                <a:spcPct val="120000"/>
              </a:lnSpc>
              <a:spcAft>
                <a:spcPts val="0"/>
              </a:spcAft>
              <a:defRPr/>
            </a:pPr>
            <a:r>
              <a:rPr lang="en-IN" sz="2400" b="1" dirty="0" smtClean="0">
                <a:solidFill>
                  <a:schemeClr val="tx1">
                    <a:lumMod val="50000"/>
                  </a:schemeClr>
                </a:solidFill>
                <a:latin typeface="Times New Roman" pitchFamily="18" charset="0"/>
                <a:cs typeface="Times New Roman" pitchFamily="18" charset="0"/>
              </a:rPr>
              <a:t>Presented  By </a:t>
            </a:r>
          </a:p>
          <a:p>
            <a:pPr algn="l" eaLnBrk="1" fontAlgn="auto" hangingPunct="1">
              <a:lnSpc>
                <a:spcPct val="120000"/>
              </a:lnSpc>
              <a:spcAft>
                <a:spcPts val="0"/>
              </a:spcAft>
              <a:defRPr/>
            </a:pPr>
            <a:r>
              <a:rPr lang="en-IN" sz="2400" b="1" dirty="0" smtClean="0">
                <a:solidFill>
                  <a:schemeClr val="tx1">
                    <a:lumMod val="50000"/>
                  </a:schemeClr>
                </a:solidFill>
                <a:latin typeface="Times New Roman" pitchFamily="18" charset="0"/>
                <a:cs typeface="Times New Roman" pitchFamily="18" charset="0"/>
              </a:rPr>
              <a:t> S.AJITH             (16105007)</a:t>
            </a:r>
          </a:p>
          <a:p>
            <a:pPr algn="l" eaLnBrk="1" fontAlgn="auto" hangingPunct="1">
              <a:lnSpc>
                <a:spcPct val="120000"/>
              </a:lnSpc>
              <a:spcAft>
                <a:spcPts val="0"/>
              </a:spcAft>
              <a:defRPr/>
            </a:pPr>
            <a:r>
              <a:rPr lang="en-IN" sz="2400" b="1" dirty="0" smtClean="0">
                <a:solidFill>
                  <a:schemeClr val="tx1">
                    <a:lumMod val="50000"/>
                  </a:schemeClr>
                </a:solidFill>
                <a:latin typeface="Times New Roman" pitchFamily="18" charset="0"/>
                <a:cs typeface="Times New Roman" pitchFamily="18" charset="0"/>
              </a:rPr>
              <a:t>S.CHANDRU      (16105027)</a:t>
            </a:r>
          </a:p>
          <a:p>
            <a:pPr algn="l" eaLnBrk="1" fontAlgn="auto" hangingPunct="1">
              <a:lnSpc>
                <a:spcPct val="120000"/>
              </a:lnSpc>
              <a:spcAft>
                <a:spcPts val="0"/>
              </a:spcAft>
              <a:defRPr/>
            </a:pPr>
            <a:r>
              <a:rPr lang="en-IN" sz="2400" b="1" dirty="0" smtClean="0">
                <a:solidFill>
                  <a:schemeClr val="tx1">
                    <a:lumMod val="50000"/>
                  </a:schemeClr>
                </a:solidFill>
                <a:latin typeface="Times New Roman" pitchFamily="18" charset="0"/>
                <a:cs typeface="Times New Roman" pitchFamily="18" charset="0"/>
              </a:rPr>
              <a:t>E.BOOPALAN    (16105026)</a:t>
            </a:r>
          </a:p>
          <a:p>
            <a:pPr algn="l" eaLnBrk="1" fontAlgn="auto" hangingPunct="1">
              <a:spcAft>
                <a:spcPts val="0"/>
              </a:spcAft>
              <a:buFont typeface="Arial" panose="020B0604020202020204" pitchFamily="34" charset="0"/>
              <a:buNone/>
              <a:defRPr/>
            </a:pPr>
            <a:endParaRPr lang="en-IN" sz="2400" b="1" dirty="0">
              <a:solidFill>
                <a:schemeClr val="tx1">
                  <a:lumMod val="50000"/>
                </a:schemeClr>
              </a:solidFill>
              <a:latin typeface="Times New Roman" pitchFamily="18" charset="0"/>
              <a:cs typeface="Times New Roman" pitchFamily="18" charset="0"/>
            </a:endParaRPr>
          </a:p>
        </p:txBody>
      </p:sp>
      <p:sp>
        <p:nvSpPr>
          <p:cNvPr id="10" name="Footer Placeholder 9"/>
          <p:cNvSpPr>
            <a:spLocks noGrp="1"/>
          </p:cNvSpPr>
          <p:nvPr>
            <p:ph type="ftr" sz="quarter" idx="11"/>
          </p:nvPr>
        </p:nvSpPr>
        <p:spPr>
          <a:xfrm>
            <a:off x="0" y="6429375"/>
            <a:ext cx="9164638" cy="428625"/>
          </a:xfrm>
          <a:solidFill>
            <a:schemeClr val="accent6">
              <a:lumMod val="60000"/>
              <a:lumOff val="40000"/>
            </a:schemeClr>
          </a:solidFill>
        </p:spPr>
        <p:txBody>
          <a:bodyPr/>
          <a:lstStyle/>
          <a:p>
            <a:pPr algn="l">
              <a:defRPr/>
            </a:pPr>
            <a:r>
              <a:rPr lang="en-US" sz="2400" b="1" i="1" dirty="0" smtClean="0">
                <a:solidFill>
                  <a:schemeClr val="tx1"/>
                </a:solidFill>
                <a:latin typeface="Bookman Old Style" pitchFamily="18" charset="0"/>
              </a:rPr>
              <a:t>     Department of ECE</a:t>
            </a:r>
            <a:endParaRPr lang="en-US" sz="2400" b="1" i="1" dirty="0">
              <a:solidFill>
                <a:schemeClr val="tx1"/>
              </a:solidFill>
              <a:latin typeface="Bookman Old Style" pitchFamily="18" charset="0"/>
            </a:endParaRPr>
          </a:p>
        </p:txBody>
      </p:sp>
      <p:sp>
        <p:nvSpPr>
          <p:cNvPr id="11" name="Footer Placeholder 9"/>
          <p:cNvSpPr txBox="1">
            <a:spLocks/>
          </p:cNvSpPr>
          <p:nvPr/>
        </p:nvSpPr>
        <p:spPr bwMode="auto">
          <a:xfrm>
            <a:off x="0" y="0"/>
            <a:ext cx="9144000" cy="571480"/>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pPr algn="ctr">
              <a:defRPr/>
            </a:pPr>
            <a:r>
              <a:rPr lang="en-US" sz="2400" b="1" dirty="0" smtClean="0">
                <a:solidFill>
                  <a:schemeClr val="tx1"/>
                </a:solidFill>
                <a:latin typeface="Times New Roman" pitchFamily="18" charset="0"/>
                <a:cs typeface="Times New Roman" pitchFamily="18" charset="0"/>
              </a:rPr>
              <a:t>PAAVAI ENGINEERING COLLEGE (</a:t>
            </a:r>
            <a:r>
              <a:rPr lang="en-US" sz="2400" b="1" dirty="0">
                <a:solidFill>
                  <a:schemeClr val="tx1"/>
                </a:solidFill>
                <a:latin typeface="Times New Roman" pitchFamily="18" charset="0"/>
                <a:cs typeface="Times New Roman" pitchFamily="18" charset="0"/>
              </a:rPr>
              <a:t>Autonomous)</a:t>
            </a:r>
          </a:p>
        </p:txBody>
      </p:sp>
      <p:sp>
        <p:nvSpPr>
          <p:cNvPr id="17" name="Rectangle 3"/>
          <p:cNvSpPr txBox="1">
            <a:spLocks noChangeArrowheads="1"/>
          </p:cNvSpPr>
          <p:nvPr/>
        </p:nvSpPr>
        <p:spPr bwMode="auto">
          <a:xfrm>
            <a:off x="4214810" y="4267200"/>
            <a:ext cx="4929190" cy="1143000"/>
          </a:xfrm>
          <a:prstGeom prst="rect">
            <a:avLst/>
          </a:prstGeom>
          <a:noFill/>
          <a:ln w="9525">
            <a:noFill/>
            <a:miter lim="800000"/>
            <a:headEnd/>
            <a:tailEnd/>
          </a:ln>
          <a:effectLst/>
        </p:spPr>
        <p:txBody>
          <a:bodyPr anchor="b"/>
          <a:lstStyle/>
          <a:p>
            <a:pPr fontAlgn="auto">
              <a:spcBef>
                <a:spcPct val="20000"/>
              </a:spcBef>
              <a:spcAft>
                <a:spcPts val="0"/>
              </a:spcAft>
              <a:defRPr/>
            </a:pPr>
            <a:endParaRPr lang="en-IN" sz="2400" b="1" kern="0" dirty="0">
              <a:solidFill>
                <a:srgbClr val="000000"/>
              </a:solidFill>
              <a:latin typeface="Times New Roman" pitchFamily="18" charset="0"/>
              <a:cs typeface="Times New Roman" pitchFamily="18" charset="0"/>
            </a:endParaRPr>
          </a:p>
        </p:txBody>
      </p:sp>
      <p:pic>
        <p:nvPicPr>
          <p:cNvPr id="2056" name="Picture 1" descr="2.PEC.png"/>
          <p:cNvPicPr>
            <a:picLocks noChangeAspect="1" noChangeArrowheads="1"/>
          </p:cNvPicPr>
          <p:nvPr/>
        </p:nvPicPr>
        <p:blipFill>
          <a:blip r:embed="rId3" cstate="print"/>
          <a:srcRect/>
          <a:stretch>
            <a:fillRect/>
          </a:stretch>
        </p:blipFill>
        <p:spPr bwMode="auto">
          <a:xfrm>
            <a:off x="71438" y="0"/>
            <a:ext cx="714348" cy="590845"/>
          </a:xfrm>
          <a:prstGeom prst="rect">
            <a:avLst/>
          </a:prstGeom>
          <a:noFill/>
          <a:ln w="9525">
            <a:noFill/>
            <a:miter lim="800000"/>
            <a:headEnd/>
            <a:tailEnd/>
          </a:ln>
        </p:spPr>
      </p:pic>
      <p:sp>
        <p:nvSpPr>
          <p:cNvPr id="9" name="Rectangle 8"/>
          <p:cNvSpPr/>
          <p:nvPr/>
        </p:nvSpPr>
        <p:spPr>
          <a:xfrm>
            <a:off x="3629167" y="4189980"/>
            <a:ext cx="5486400" cy="1951303"/>
          </a:xfrm>
          <a:prstGeom prst="rect">
            <a:avLst/>
          </a:prstGeom>
        </p:spPr>
        <p:txBody>
          <a:bodyPr wrap="square">
            <a:spAutoFit/>
          </a:bodyPr>
          <a:lstStyle/>
          <a:p>
            <a:pPr fontAlgn="auto">
              <a:spcBef>
                <a:spcPct val="20000"/>
              </a:spcBef>
              <a:spcAft>
                <a:spcPts val="0"/>
              </a:spcAft>
              <a:defRPr/>
            </a:pPr>
            <a:endParaRPr lang="en-IN" sz="2000" b="1" dirty="0" smtClean="0">
              <a:solidFill>
                <a:srgbClr val="000000"/>
              </a:solidFill>
              <a:latin typeface="Times New Roman" pitchFamily="18" charset="0"/>
              <a:cs typeface="Times New Roman" pitchFamily="18" charset="0"/>
            </a:endParaRPr>
          </a:p>
          <a:p>
            <a:pPr fontAlgn="auto">
              <a:spcBef>
                <a:spcPct val="20000"/>
              </a:spcBef>
              <a:spcAft>
                <a:spcPts val="0"/>
              </a:spcAft>
              <a:defRPr/>
            </a:pPr>
            <a:endParaRPr lang="en-IN" sz="2000" b="1" dirty="0" smtClean="0">
              <a:solidFill>
                <a:srgbClr val="000000"/>
              </a:solidFill>
              <a:latin typeface="Times New Roman" pitchFamily="18" charset="0"/>
              <a:cs typeface="Times New Roman" pitchFamily="18" charset="0"/>
            </a:endParaRPr>
          </a:p>
          <a:p>
            <a:pPr fontAlgn="auto">
              <a:spcBef>
                <a:spcPct val="20000"/>
              </a:spcBef>
              <a:spcAft>
                <a:spcPts val="0"/>
              </a:spcAft>
              <a:defRPr/>
            </a:pPr>
            <a:r>
              <a:rPr lang="en-IN" sz="2400" b="1" dirty="0" smtClean="0">
                <a:solidFill>
                  <a:srgbClr val="000000"/>
                </a:solidFill>
                <a:latin typeface="Times New Roman" pitchFamily="18" charset="0"/>
                <a:cs typeface="Times New Roman" pitchFamily="18" charset="0"/>
              </a:rPr>
              <a:t>Guided  By </a:t>
            </a:r>
            <a:br>
              <a:rPr lang="en-IN" sz="2400" b="1" dirty="0" smtClean="0">
                <a:solidFill>
                  <a:srgbClr val="000000"/>
                </a:solidFill>
                <a:latin typeface="Times New Roman" pitchFamily="18" charset="0"/>
                <a:cs typeface="Times New Roman" pitchFamily="18" charset="0"/>
              </a:rPr>
            </a:br>
            <a:r>
              <a:rPr lang="en-IN" sz="2400" b="1" dirty="0">
                <a:solidFill>
                  <a:srgbClr val="000000"/>
                </a:solidFill>
                <a:latin typeface="Times New Roman" pitchFamily="18" charset="0"/>
                <a:cs typeface="Times New Roman" pitchFamily="18" charset="0"/>
              </a:rPr>
              <a:t>Mr.P.PERIYATHAMBI. M.Tech., Ph.D.,</a:t>
            </a:r>
            <a:r>
              <a:rPr lang="en-IN" sz="2400" b="1" dirty="0" smtClean="0">
                <a:solidFill>
                  <a:srgbClr val="000000"/>
                </a:solidFill>
                <a:latin typeface="Times New Roman" pitchFamily="18" charset="0"/>
                <a:cs typeface="Times New Roman" pitchFamily="18" charset="0"/>
              </a:rPr>
              <a:t/>
            </a:r>
            <a:br>
              <a:rPr lang="en-IN" sz="2400" b="1" dirty="0" smtClean="0">
                <a:solidFill>
                  <a:srgbClr val="000000"/>
                </a:solidFill>
                <a:latin typeface="Times New Roman" pitchFamily="18" charset="0"/>
                <a:cs typeface="Times New Roman" pitchFamily="18" charset="0"/>
              </a:rPr>
            </a:br>
            <a:r>
              <a:rPr lang="en-IN" sz="2400" b="1" dirty="0" smtClean="0">
                <a:solidFill>
                  <a:srgbClr val="000000"/>
                </a:solidFill>
                <a:latin typeface="Times New Roman" pitchFamily="18" charset="0"/>
                <a:cs typeface="Times New Roman" pitchFamily="18" charset="0"/>
              </a:rPr>
              <a:t>Associate  Professor</a:t>
            </a:r>
            <a:endParaRPr lang="en-IN" sz="2400" b="1" kern="0" dirty="0">
              <a:solidFill>
                <a:srgbClr val="0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defRPr/>
            </a:pPr>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a:t>
            </a:r>
            <a:r>
              <a:rPr lang="en-US" sz="2400" b="1" i="1" dirty="0" smtClean="0">
                <a:solidFill>
                  <a:schemeClr val="tx1"/>
                </a:solidFill>
                <a:latin typeface="Bookman Old Style" pitchFamily="18" charset="0"/>
              </a:rPr>
              <a:t>ECE </a:t>
            </a:r>
            <a:endParaRPr lang="en-US" sz="2400" b="1" i="1" dirty="0">
              <a:solidFill>
                <a:schemeClr val="tx1"/>
              </a:solidFill>
              <a:latin typeface="Bookman Old Style" pitchFamily="18" charset="0"/>
            </a:endParaRPr>
          </a:p>
        </p:txBody>
      </p:sp>
      <p:sp>
        <p:nvSpPr>
          <p:cNvPr id="3076" name="Slide Number Placeholder 1"/>
          <p:cNvSpPr>
            <a:spLocks noGrp="1"/>
          </p:cNvSpPr>
          <p:nvPr>
            <p:ph type="sldNum" sz="quarter" idx="12"/>
          </p:nvPr>
        </p:nvSpPr>
        <p:spPr bwMode="auto">
          <a:xfrm>
            <a:off x="8634413" y="6483350"/>
            <a:ext cx="495300" cy="346075"/>
          </a:xfrm>
          <a:noFill/>
          <a:ln>
            <a:miter lim="800000"/>
            <a:headEnd/>
            <a:tailEnd/>
          </a:ln>
        </p:spPr>
        <p:txBody>
          <a:bodyPr>
            <a:normAutofit lnSpcReduction="10000"/>
          </a:bodyPr>
          <a:lstStyle/>
          <a:p>
            <a:fld id="{B91816CD-4055-4CE4-9809-A6E074268443}" type="slidenum">
              <a:rPr lang="en-US" sz="1800" b="1" smtClean="0">
                <a:solidFill>
                  <a:schemeClr val="tx1"/>
                </a:solidFill>
              </a:rPr>
              <a:pPr/>
              <a:t>2</a:t>
            </a:fld>
            <a:endParaRPr lang="en-US" sz="1800" b="1" dirty="0" smtClean="0">
              <a:solidFill>
                <a:schemeClr val="tx1"/>
              </a:solidFill>
            </a:endParaRPr>
          </a:p>
        </p:txBody>
      </p:sp>
      <p:sp>
        <p:nvSpPr>
          <p:cNvPr id="3075" name="Rectangle 10"/>
          <p:cNvSpPr>
            <a:spLocks noChangeArrowheads="1"/>
          </p:cNvSpPr>
          <p:nvPr/>
        </p:nvSpPr>
        <p:spPr bwMode="auto">
          <a:xfrm>
            <a:off x="228600" y="762000"/>
            <a:ext cx="8686800" cy="1569660"/>
          </a:xfrm>
          <a:prstGeom prst="rect">
            <a:avLst/>
          </a:prstGeom>
          <a:noFill/>
          <a:ln w="9525">
            <a:noFill/>
            <a:miter lim="800000"/>
            <a:headEnd/>
            <a:tailEnd/>
          </a:ln>
        </p:spPr>
        <p:txBody>
          <a:bodyPr wrap="square" numCol="1">
            <a:spAutoFit/>
          </a:bodyPr>
          <a:lstStyle/>
          <a:p>
            <a:pPr algn="just">
              <a:buFont typeface="Wingdings" pitchFamily="2" charset="2"/>
              <a:buChar char="Ø"/>
            </a:pPr>
            <a:r>
              <a:rPr lang="en-US" sz="2400" dirty="0">
                <a:latin typeface="Times New Roman" pitchFamily="18" charset="0"/>
                <a:cs typeface="Times New Roman" pitchFamily="18" charset="0"/>
              </a:rPr>
              <a:t>The objective is to detect the forest fire as early as possible by measuring the level of temperature and carbon dioxide level</a:t>
            </a:r>
            <a:r>
              <a:rPr lang="en-US" sz="2400" dirty="0" smtClean="0">
                <a:latin typeface="Times New Roman" pitchFamily="18" charset="0"/>
                <a:cs typeface="Times New Roman" pitchFamily="18" charset="0"/>
              </a:rPr>
              <a:t>.</a:t>
            </a:r>
          </a:p>
          <a:p>
            <a:pPr algn="just"/>
            <a:endParaRPr lang="en-US" sz="2400" dirty="0" smtClean="0">
              <a:latin typeface="Times New Roman" pitchFamily="18" charset="0"/>
              <a:cs typeface="Times New Roman" pitchFamily="18" charset="0"/>
            </a:endParaRPr>
          </a:p>
          <a:p>
            <a:pPr algn="just">
              <a:buFont typeface="Wingdings" pitchFamily="2" charset="2"/>
              <a:buChar char="Ø"/>
            </a:pPr>
            <a:r>
              <a:rPr lang="en-US" sz="2400" dirty="0" smtClean="0">
                <a:latin typeface="Times New Roman" pitchFamily="18" charset="0"/>
                <a:cs typeface="Times New Roman" pitchFamily="18" charset="0"/>
              </a:rPr>
              <a:t>predict </a:t>
            </a:r>
            <a:r>
              <a:rPr lang="en-US" sz="2400" dirty="0">
                <a:latin typeface="Times New Roman" pitchFamily="18" charset="0"/>
                <a:cs typeface="Times New Roman" pitchFamily="18" charset="0"/>
              </a:rPr>
              <a:t>and detect the forest fires and sends the exact location</a:t>
            </a:r>
            <a:endParaRPr lang="en-US" sz="2400" dirty="0" smtClean="0">
              <a:latin typeface="Times New Roman" pitchFamily="18" charset="0"/>
              <a:cs typeface="Times New Roman" pitchFamily="18" charset="0"/>
            </a:endParaRPr>
          </a:p>
        </p:txBody>
      </p:sp>
      <p:sp>
        <p:nvSpPr>
          <p:cNvPr id="8" name="Footer Placeholder 9"/>
          <p:cNvSpPr txBox="1">
            <a:spLocks/>
          </p:cNvSpPr>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pPr>
              <a:defRPr/>
            </a:pPr>
            <a:r>
              <a:rPr lang="en-US" sz="2800" b="1" dirty="0">
                <a:solidFill>
                  <a:srgbClr val="000000"/>
                </a:solidFill>
                <a:latin typeface="Arial" pitchFamily="34" charset="0"/>
                <a:cs typeface="Arial" pitchFamily="34" charset="0"/>
              </a:rPr>
              <a:t>  </a:t>
            </a:r>
            <a:r>
              <a:rPr lang="en-US" sz="3200" b="1" dirty="0" smtClean="0">
                <a:solidFill>
                  <a:srgbClr val="000000"/>
                </a:solidFill>
                <a:latin typeface="Arial" pitchFamily="34" charset="0"/>
                <a:cs typeface="Arial" pitchFamily="34" charset="0"/>
              </a:rPr>
              <a:t>OBJECTIVE</a:t>
            </a:r>
            <a:r>
              <a:rPr lang="en-US" sz="2800" b="1" dirty="0" smtClean="0">
                <a:solidFill>
                  <a:srgbClr val="000000"/>
                </a:solidFill>
                <a:latin typeface="Bookman Old Style" pitchFamily="18" charset="0"/>
              </a:rPr>
              <a:t> </a:t>
            </a:r>
            <a:endParaRPr lang="en-US" sz="2800" b="1" i="1" dirty="0">
              <a:solidFill>
                <a:schemeClr val="tx1"/>
              </a:solidFill>
              <a:latin typeface="Bookman Old Style" pitchFamily="18" charset="0"/>
            </a:endParaRPr>
          </a:p>
        </p:txBody>
      </p:sp>
      <p:pic>
        <p:nvPicPr>
          <p:cNvPr id="9" name="Picture 1" descr="2.PEC.png"/>
          <p:cNvPicPr>
            <a:picLocks noChangeAspect="1" noChangeArrowheads="1"/>
          </p:cNvPicPr>
          <p:nvPr/>
        </p:nvPicPr>
        <p:blipFill>
          <a:blip r:embed="rId2" cstate="print"/>
          <a:srcRect/>
          <a:stretch>
            <a:fillRect/>
          </a:stretch>
        </p:blipFill>
        <p:spPr bwMode="auto">
          <a:xfrm>
            <a:off x="0" y="6357958"/>
            <a:ext cx="571472" cy="500042"/>
          </a:xfrm>
          <a:prstGeom prst="rect">
            <a:avLst/>
          </a:prstGeom>
          <a:noFill/>
          <a:ln w="9525">
            <a:noFill/>
            <a:miter lim="800000"/>
            <a:headEnd/>
            <a:tailEnd/>
          </a:ln>
        </p:spPr>
      </p:pic>
      <p:sp>
        <p:nvSpPr>
          <p:cNvPr id="10" name="Rectangle 9"/>
          <p:cNvSpPr/>
          <p:nvPr/>
        </p:nvSpPr>
        <p:spPr>
          <a:xfrm>
            <a:off x="2286000" y="1997839"/>
            <a:ext cx="4572000" cy="369332"/>
          </a:xfrm>
          <a:prstGeom prst="rect">
            <a:avLst/>
          </a:prstGeom>
        </p:spPr>
        <p:txBody>
          <a:bodyPr>
            <a:spAutoFit/>
          </a:bodyPr>
          <a:lstStyle/>
          <a:p>
            <a:r>
              <a:rPr lang="en-US" dirty="0" smtClean="0"/>
              <a:t>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defRPr/>
            </a:pPr>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a:t>
            </a:r>
            <a:r>
              <a:rPr lang="en-US" sz="2400" b="1" i="1" dirty="0" smtClean="0">
                <a:solidFill>
                  <a:schemeClr val="tx1"/>
                </a:solidFill>
                <a:latin typeface="Bookman Old Style" pitchFamily="18" charset="0"/>
              </a:rPr>
              <a:t>ECE </a:t>
            </a:r>
            <a:endParaRPr lang="en-US" sz="2400" b="1" i="1" dirty="0">
              <a:solidFill>
                <a:schemeClr val="tx1"/>
              </a:solidFill>
              <a:latin typeface="Bookman Old Style" pitchFamily="18" charset="0"/>
            </a:endParaRPr>
          </a:p>
        </p:txBody>
      </p:sp>
      <p:sp>
        <p:nvSpPr>
          <p:cNvPr id="3076" name="Slide Number Placeholder 1"/>
          <p:cNvSpPr>
            <a:spLocks noGrp="1"/>
          </p:cNvSpPr>
          <p:nvPr>
            <p:ph type="sldNum" sz="quarter" idx="12"/>
          </p:nvPr>
        </p:nvSpPr>
        <p:spPr bwMode="auto">
          <a:xfrm>
            <a:off x="8634413" y="6483350"/>
            <a:ext cx="495300" cy="346075"/>
          </a:xfrm>
          <a:noFill/>
          <a:ln>
            <a:miter lim="800000"/>
            <a:headEnd/>
            <a:tailEnd/>
          </a:ln>
        </p:spPr>
        <p:txBody>
          <a:bodyPr>
            <a:normAutofit fontScale="92500" lnSpcReduction="10000"/>
          </a:bodyPr>
          <a:lstStyle/>
          <a:p>
            <a:fld id="{B91816CD-4055-4CE4-9809-A6E074268443}" type="slidenum">
              <a:rPr lang="en-US" sz="1800" b="1" smtClean="0">
                <a:solidFill>
                  <a:schemeClr val="tx1"/>
                </a:solidFill>
              </a:rPr>
              <a:pPr/>
              <a:t>3</a:t>
            </a:fld>
            <a:endParaRPr lang="en-US" sz="1800" b="1" dirty="0" smtClean="0">
              <a:solidFill>
                <a:schemeClr val="tx1"/>
              </a:solidFill>
            </a:endParaRPr>
          </a:p>
        </p:txBody>
      </p:sp>
      <p:sp>
        <p:nvSpPr>
          <p:cNvPr id="8" name="Footer Placeholder 9"/>
          <p:cNvSpPr txBox="1">
            <a:spLocks/>
          </p:cNvSpPr>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pPr>
              <a:defRPr/>
            </a:pPr>
            <a:r>
              <a:rPr lang="en-US" sz="2800" b="1" dirty="0">
                <a:solidFill>
                  <a:srgbClr val="000000"/>
                </a:solidFill>
                <a:latin typeface="Arial" pitchFamily="34" charset="0"/>
                <a:cs typeface="Arial" pitchFamily="34" charset="0"/>
              </a:rPr>
              <a:t>  </a:t>
            </a:r>
            <a:r>
              <a:rPr lang="en-US" sz="3200" b="1" dirty="0" smtClean="0">
                <a:solidFill>
                  <a:srgbClr val="000000"/>
                </a:solidFill>
                <a:latin typeface="Arial" pitchFamily="34" charset="0"/>
                <a:cs typeface="Arial" pitchFamily="34" charset="0"/>
              </a:rPr>
              <a:t>Existing System</a:t>
            </a:r>
            <a:r>
              <a:rPr lang="en-US" sz="2800" b="1" dirty="0" smtClean="0">
                <a:solidFill>
                  <a:srgbClr val="000000"/>
                </a:solidFill>
                <a:latin typeface="Bookman Old Style" pitchFamily="18" charset="0"/>
              </a:rPr>
              <a:t> </a:t>
            </a:r>
            <a:endParaRPr lang="en-US" sz="2800" b="1" i="1" dirty="0">
              <a:solidFill>
                <a:schemeClr val="tx1"/>
              </a:solidFill>
              <a:latin typeface="Bookman Old Style" pitchFamily="18" charset="0"/>
            </a:endParaRPr>
          </a:p>
        </p:txBody>
      </p:sp>
      <p:pic>
        <p:nvPicPr>
          <p:cNvPr id="9" name="Picture 1" descr="2.PEC.png"/>
          <p:cNvPicPr>
            <a:picLocks noChangeAspect="1" noChangeArrowheads="1"/>
          </p:cNvPicPr>
          <p:nvPr/>
        </p:nvPicPr>
        <p:blipFill>
          <a:blip r:embed="rId2" cstate="print"/>
          <a:srcRect/>
          <a:stretch>
            <a:fillRect/>
          </a:stretch>
        </p:blipFill>
        <p:spPr bwMode="auto">
          <a:xfrm>
            <a:off x="0" y="6357958"/>
            <a:ext cx="571472" cy="500042"/>
          </a:xfrm>
          <a:prstGeom prst="rect">
            <a:avLst/>
          </a:prstGeom>
          <a:noFill/>
          <a:ln w="9525">
            <a:noFill/>
            <a:miter lim="800000"/>
            <a:headEnd/>
            <a:tailEnd/>
          </a:ln>
        </p:spPr>
      </p:pic>
      <p:sp>
        <p:nvSpPr>
          <p:cNvPr id="6" name="Rectangle 5"/>
          <p:cNvSpPr/>
          <p:nvPr/>
        </p:nvSpPr>
        <p:spPr>
          <a:xfrm>
            <a:off x="114300" y="616785"/>
            <a:ext cx="8915400" cy="3785652"/>
          </a:xfrm>
          <a:prstGeom prst="rect">
            <a:avLst/>
          </a:prstGeom>
        </p:spPr>
        <p:txBody>
          <a:bodyPr wrap="square">
            <a:spAutoFit/>
          </a:bodyPr>
          <a:lstStyle/>
          <a:p>
            <a:pPr algn="just">
              <a:buNone/>
            </a:pPr>
            <a:r>
              <a:rPr lang="en-US" sz="2400" dirty="0" smtClean="0">
                <a:latin typeface="Times New Roman" pitchFamily="18" charset="0"/>
                <a:cs typeface="Times New Roman" pitchFamily="18" charset="0"/>
              </a:rPr>
              <a:t>	This </a:t>
            </a:r>
            <a:r>
              <a:rPr lang="en-US" sz="2400" dirty="0">
                <a:latin typeface="Times New Roman" pitchFamily="18" charset="0"/>
                <a:cs typeface="Times New Roman" pitchFamily="18" charset="0"/>
              </a:rPr>
              <a:t>project proposes a system for tracking and alarming for the protection of trees against forest fires. Nowadays IOT (Internet of Things) devices and sensors allow the monitoring of different environmental variables, such as temperature, humidity, moisture etc. Arduino platform based IOT enabled fire detector and monitoring system is the solution to this problem. In this project we have built fire detector using Arduino UNO which is interfaced with a temperature sensor, a smoke sensor and a buzzer. In order to implement this project, we will be using GSM which is used to provide the final SMS to the user through the given number in the simulation </a:t>
            </a:r>
            <a:r>
              <a:rPr lang="en-US" sz="2400" dirty="0" smtClean="0">
                <a:latin typeface="Times New Roman" pitchFamily="18" charset="0"/>
                <a:cs typeface="Times New Roman" pitchFamily="18" charset="0"/>
              </a:rPr>
              <a:t>program.</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just">
              <a:defRPr/>
            </a:pPr>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a:t>
            </a:r>
            <a:r>
              <a:rPr lang="en-US" sz="2400" b="1" i="1" dirty="0" smtClean="0">
                <a:solidFill>
                  <a:schemeClr val="tx1"/>
                </a:solidFill>
                <a:latin typeface="Bookman Old Style" pitchFamily="18" charset="0"/>
              </a:rPr>
              <a:t>ECE </a:t>
            </a:r>
            <a:endParaRPr lang="en-US" sz="2400" b="1" i="1" dirty="0">
              <a:solidFill>
                <a:schemeClr val="tx1"/>
              </a:solidFill>
              <a:latin typeface="Bookman Old Style" pitchFamily="18" charset="0"/>
            </a:endParaRPr>
          </a:p>
        </p:txBody>
      </p:sp>
      <p:sp>
        <p:nvSpPr>
          <p:cNvPr id="3075" name="Rectangle 10"/>
          <p:cNvSpPr>
            <a:spLocks noChangeArrowheads="1"/>
          </p:cNvSpPr>
          <p:nvPr/>
        </p:nvSpPr>
        <p:spPr bwMode="auto">
          <a:xfrm>
            <a:off x="57164" y="509162"/>
            <a:ext cx="8915400" cy="3046988"/>
          </a:xfrm>
          <a:prstGeom prst="rect">
            <a:avLst/>
          </a:prstGeom>
          <a:noFill/>
          <a:ln w="9525">
            <a:noFill/>
            <a:miter lim="800000"/>
            <a:headEnd/>
            <a:tailEnd/>
          </a:ln>
        </p:spPr>
        <p:txBody>
          <a:bodyPr wrap="square">
            <a:spAutoFit/>
          </a:bodyPr>
          <a:lstStyle/>
          <a:p>
            <a:pPr algn="just"/>
            <a:r>
              <a:rPr lang="en-US" sz="2400" dirty="0" smtClean="0">
                <a:solidFill>
                  <a:srgbClr val="000000"/>
                </a:solidFill>
                <a:latin typeface="Times New Roman" pitchFamily="18" charset="0"/>
                <a:cs typeface="Times New Roman" pitchFamily="18" charset="0"/>
              </a:rPr>
              <a:t>	In </a:t>
            </a:r>
            <a:r>
              <a:rPr lang="en-US" sz="2400" dirty="0">
                <a:solidFill>
                  <a:srgbClr val="000000"/>
                </a:solidFill>
                <a:latin typeface="Times New Roman" pitchFamily="18" charset="0"/>
                <a:cs typeface="Times New Roman" pitchFamily="18" charset="0"/>
              </a:rPr>
              <a:t>the advancing world, it is very crucial to protect our environment. Many incidents of man-made and natural disasters were happening around the world. Once the fire inside deep forest starts, it burns and destroys everything and spreads everywhere within the </a:t>
            </a:r>
            <a:r>
              <a:rPr lang="en-US" sz="2400" dirty="0" smtClean="0">
                <a:solidFill>
                  <a:srgbClr val="000000"/>
                </a:solidFill>
                <a:latin typeface="Times New Roman" pitchFamily="18" charset="0"/>
                <a:cs typeface="Times New Roman" pitchFamily="18" charset="0"/>
              </a:rPr>
              <a:t>forest. So the design a cloud based forest fire alerting the </a:t>
            </a:r>
            <a:r>
              <a:rPr lang="en-US" sz="2400" dirty="0">
                <a:solidFill>
                  <a:srgbClr val="000000"/>
                </a:solidFill>
                <a:latin typeface="Times New Roman" pitchFamily="18" charset="0"/>
                <a:cs typeface="Times New Roman" pitchFamily="18" charset="0"/>
              </a:rPr>
              <a:t>system using the IOT. Temperature sensor which is used to denote the temperature High and Low that will be displayed in the LCD </a:t>
            </a:r>
            <a:r>
              <a:rPr lang="en-US" sz="2400" dirty="0" smtClean="0">
                <a:solidFill>
                  <a:srgbClr val="000000"/>
                </a:solidFill>
                <a:latin typeface="Times New Roman" pitchFamily="18" charset="0"/>
                <a:cs typeface="Times New Roman" pitchFamily="18" charset="0"/>
              </a:rPr>
              <a:t>Display. Smoke sensor is used to sense the smoke, typically as indicator the fire.         </a:t>
            </a:r>
            <a:endParaRPr lang="en-US" sz="2400" dirty="0">
              <a:solidFill>
                <a:srgbClr val="000000"/>
              </a:solidFill>
              <a:latin typeface="Times New Roman" pitchFamily="18" charset="0"/>
              <a:cs typeface="Times New Roman" pitchFamily="18" charset="0"/>
            </a:endParaRPr>
          </a:p>
        </p:txBody>
      </p:sp>
      <p:sp>
        <p:nvSpPr>
          <p:cNvPr id="3076" name="Slide Number Placeholder 1"/>
          <p:cNvSpPr>
            <a:spLocks noGrp="1"/>
          </p:cNvSpPr>
          <p:nvPr>
            <p:ph type="sldNum" sz="quarter" idx="12"/>
          </p:nvPr>
        </p:nvSpPr>
        <p:spPr bwMode="auto">
          <a:xfrm>
            <a:off x="8634413" y="6483350"/>
            <a:ext cx="495300" cy="346075"/>
          </a:xfrm>
          <a:noFill/>
          <a:ln>
            <a:miter lim="800000"/>
            <a:headEnd/>
            <a:tailEnd/>
          </a:ln>
        </p:spPr>
        <p:txBody>
          <a:bodyPr/>
          <a:lstStyle/>
          <a:p>
            <a:pPr algn="just"/>
            <a:fld id="{B91816CD-4055-4CE4-9809-A6E074268443}" type="slidenum">
              <a:rPr lang="en-US" sz="1800" b="1" smtClean="0">
                <a:solidFill>
                  <a:schemeClr val="tx1"/>
                </a:solidFill>
              </a:rPr>
              <a:pPr algn="just"/>
              <a:t>4</a:t>
            </a:fld>
            <a:endParaRPr lang="en-US" sz="1800" b="1" dirty="0" smtClean="0">
              <a:solidFill>
                <a:schemeClr val="tx1"/>
              </a:solidFill>
            </a:endParaRPr>
          </a:p>
        </p:txBody>
      </p:sp>
      <p:sp>
        <p:nvSpPr>
          <p:cNvPr id="8" name="Footer Placeholder 9"/>
          <p:cNvSpPr txBox="1">
            <a:spLocks/>
          </p:cNvSpPr>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pPr algn="just">
              <a:defRPr/>
            </a:pPr>
            <a:r>
              <a:rPr lang="en-US" sz="2800" b="1" dirty="0">
                <a:solidFill>
                  <a:srgbClr val="000000"/>
                </a:solidFill>
                <a:latin typeface="Arial" pitchFamily="34" charset="0"/>
                <a:cs typeface="Arial" pitchFamily="34" charset="0"/>
              </a:rPr>
              <a:t>  </a:t>
            </a:r>
            <a:r>
              <a:rPr lang="en-US" sz="3200" b="1" dirty="0" smtClean="0">
                <a:solidFill>
                  <a:srgbClr val="000000"/>
                </a:solidFill>
                <a:latin typeface="Arial" pitchFamily="34" charset="0"/>
                <a:cs typeface="Arial" pitchFamily="34" charset="0"/>
              </a:rPr>
              <a:t>Proposed System  </a:t>
            </a:r>
            <a:r>
              <a:rPr lang="en-US" sz="2800" b="1" dirty="0" smtClean="0">
                <a:solidFill>
                  <a:srgbClr val="000000"/>
                </a:solidFill>
                <a:latin typeface="Bookman Old Style" pitchFamily="18" charset="0"/>
              </a:rPr>
              <a:t> </a:t>
            </a:r>
            <a:endParaRPr lang="en-US" sz="2800" b="1" i="1" dirty="0">
              <a:solidFill>
                <a:schemeClr val="tx1"/>
              </a:solidFill>
              <a:latin typeface="Bookman Old Style" pitchFamily="18" charset="0"/>
            </a:endParaRPr>
          </a:p>
        </p:txBody>
      </p:sp>
      <p:pic>
        <p:nvPicPr>
          <p:cNvPr id="9" name="Picture 1" descr="2.PEC.png"/>
          <p:cNvPicPr>
            <a:picLocks noChangeAspect="1" noChangeArrowheads="1"/>
          </p:cNvPicPr>
          <p:nvPr/>
        </p:nvPicPr>
        <p:blipFill>
          <a:blip r:embed="rId2" cstate="print"/>
          <a:srcRect/>
          <a:stretch>
            <a:fillRect/>
          </a:stretch>
        </p:blipFill>
        <p:spPr bwMode="auto">
          <a:xfrm>
            <a:off x="0" y="6357958"/>
            <a:ext cx="571472" cy="50004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71438" y="428625"/>
            <a:ext cx="8358187" cy="736600"/>
          </a:xfrm>
        </p:spPr>
        <p:txBody>
          <a:bodyPr/>
          <a:lstStyle/>
          <a:p>
            <a:pPr eaLnBrk="1" hangingPunct="1"/>
            <a:r>
              <a:rPr lang="en-IN" sz="3200" b="1" dirty="0" smtClean="0">
                <a:solidFill>
                  <a:srgbClr val="000000"/>
                </a:solidFill>
                <a:latin typeface="Times New Roman" pitchFamily="18" charset="0"/>
                <a:cs typeface="Times New Roman" pitchFamily="18" charset="0"/>
              </a:rPr>
              <a:t> </a:t>
            </a:r>
            <a:r>
              <a:rPr lang="en-US" sz="3200" b="1" dirty="0" smtClean="0">
                <a:solidFill>
                  <a:srgbClr val="000000"/>
                </a:solidFill>
                <a:latin typeface="Bookman Old Style" pitchFamily="18" charset="0"/>
              </a:rPr>
              <a:t> </a:t>
            </a:r>
          </a:p>
        </p:txBody>
      </p:sp>
      <p:sp>
        <p:nvSpPr>
          <p:cNvPr id="1048604"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ECE</a:t>
            </a:r>
          </a:p>
        </p:txBody>
      </p:sp>
      <p:sp>
        <p:nvSpPr>
          <p:cNvPr id="1048605" name="Slide Number Placeholder 1"/>
          <p:cNvSpPr>
            <a:spLocks noGrp="1"/>
          </p:cNvSpPr>
          <p:nvPr>
            <p:ph type="sldNum" sz="quarter" idx="12"/>
          </p:nvPr>
        </p:nvSpPr>
        <p:spPr bwMode="auto">
          <a:xfrm>
            <a:off x="8651875" y="6478588"/>
            <a:ext cx="492125" cy="365125"/>
          </a:xfrm>
          <a:noFill/>
          <a:ln>
            <a:miter lim="800000"/>
            <a:headEnd/>
            <a:tailEnd/>
          </a:ln>
        </p:spPr>
        <p:txBody>
          <a:bodyPr/>
          <a:lstStyle/>
          <a:p>
            <a:fld id="{13D915C6-A686-4036-81DF-D70528D5B3EF}" type="slidenum">
              <a:rPr lang="en-US" sz="1800" b="1" smtClean="0">
                <a:solidFill>
                  <a:schemeClr val="tx1"/>
                </a:solidFill>
              </a:rPr>
              <a:pPr/>
              <a:t>5</a:t>
            </a:fld>
            <a:endParaRPr lang="en-US" sz="1800" b="1" dirty="0" smtClean="0">
              <a:solidFill>
                <a:schemeClr val="tx1"/>
              </a:solidFill>
            </a:endParaRPr>
          </a:p>
        </p:txBody>
      </p:sp>
      <p:sp>
        <p:nvSpPr>
          <p:cNvPr id="1048606" name="Footer Placeholder 9"/>
          <p:cNvSpPr txBox="1"/>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r>
              <a:rPr lang="en-US" sz="2400" b="1" dirty="0">
                <a:solidFill>
                  <a:srgbClr val="000000"/>
                </a:solidFill>
                <a:latin typeface="Arial" pitchFamily="34" charset="0"/>
                <a:cs typeface="Arial" pitchFamily="34" charset="0"/>
              </a:rPr>
              <a:t>   </a:t>
            </a:r>
            <a:r>
              <a:rPr lang="en-IN" sz="3200" b="1" dirty="0" smtClean="0">
                <a:solidFill>
                  <a:srgbClr val="000000"/>
                </a:solidFill>
                <a:latin typeface="Times New Roman" pitchFamily="18" charset="0"/>
                <a:cs typeface="Times New Roman" pitchFamily="18" charset="0"/>
              </a:rPr>
              <a:t>LITERATURE </a:t>
            </a:r>
            <a:r>
              <a:rPr lang="en-IN" sz="3200" b="1" dirty="0">
                <a:solidFill>
                  <a:srgbClr val="000000"/>
                </a:solidFill>
                <a:latin typeface="Times New Roman" pitchFamily="18" charset="0"/>
                <a:cs typeface="Times New Roman" pitchFamily="18" charset="0"/>
              </a:rPr>
              <a:t>REVIEW</a:t>
            </a:r>
            <a:r>
              <a:rPr lang="en-US" sz="2400" b="1" dirty="0">
                <a:solidFill>
                  <a:srgbClr val="000000"/>
                </a:solidFill>
                <a:latin typeface="Bookman Old Style" pitchFamily="18" charset="0"/>
              </a:rPr>
              <a:t> </a:t>
            </a:r>
            <a:endParaRPr lang="en-US" sz="2400" b="1" i="1" dirty="0">
              <a:solidFill>
                <a:schemeClr val="tx1"/>
              </a:solidFill>
              <a:latin typeface="Bookman Old Style" pitchFamily="18" charset="0"/>
            </a:endParaRPr>
          </a:p>
        </p:txBody>
      </p:sp>
      <p:graphicFrame>
        <p:nvGraphicFramePr>
          <p:cNvPr id="4194304" name="Table 10"/>
          <p:cNvGraphicFramePr>
            <a:graphicFrameLocks noGrp="1"/>
          </p:cNvGraphicFramePr>
          <p:nvPr>
            <p:extLst>
              <p:ext uri="{D42A27DB-BD31-4B8C-83A1-F6EECF244321}">
                <p14:modId xmlns:p14="http://schemas.microsoft.com/office/powerpoint/2010/main" xmlns="" val="1619560826"/>
              </p:ext>
            </p:extLst>
          </p:nvPr>
        </p:nvGraphicFramePr>
        <p:xfrm>
          <a:off x="0" y="533400"/>
          <a:ext cx="9144000" cy="6202939"/>
        </p:xfrm>
        <a:graphic>
          <a:graphicData uri="http://schemas.openxmlformats.org/drawingml/2006/table">
            <a:tbl>
              <a:tblPr/>
              <a:tblGrid>
                <a:gridCol w="1816417"/>
                <a:gridCol w="3921805"/>
                <a:gridCol w="3405778"/>
              </a:tblGrid>
              <a:tr h="475536">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TITLE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TECHNIQUE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DRAWBACKS</a:t>
                      </a:r>
                      <a:endParaRPr lang="en-US" sz="1800" dirty="0">
                        <a:latin typeface="Arial" pitchFamily="34" charset="0"/>
                        <a:ea typeface="Calibri"/>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9153">
                <a:tc>
                  <a:txBody>
                    <a:bodyPr/>
                    <a:lstStyle/>
                    <a:p>
                      <a:pPr marL="0" marR="0" indent="0" algn="ctr" defTabSz="685800" rtl="0" eaLnBrk="1" fontAlgn="auto" latinLnBrk="0" hangingPunct="1">
                        <a:lnSpc>
                          <a:spcPct val="100000"/>
                        </a:lnSpc>
                        <a:spcBef>
                          <a:spcPts val="0"/>
                        </a:spcBef>
                        <a:spcAft>
                          <a:spcPts val="0"/>
                        </a:spcAft>
                        <a:buClrTx/>
                        <a:buSzTx/>
                        <a:buFontTx/>
                        <a:buNone/>
                      </a:pPr>
                      <a:r>
                        <a:rPr lang="en-US" sz="1350" kern="1200" dirty="0" smtClean="0">
                          <a:solidFill>
                            <a:schemeClr val="tx1"/>
                          </a:solidFill>
                          <a:latin typeface="+mn-lt"/>
                          <a:ea typeface="+mn-ea"/>
                          <a:cs typeface="+mn-cs"/>
                        </a:rPr>
                        <a:t>Automatic Forest Fire Detection and Monitoring Techniques: A Survey</a:t>
                      </a:r>
                      <a:endParaRPr lang="en-IN" sz="1800" b="0" kern="1200" dirty="0" smtClean="0">
                        <a:solidFill>
                          <a:srgbClr val="000000"/>
                        </a:solidFill>
                        <a:latin typeface="Times New Roman" pitchFamily="18" charset="0"/>
                        <a:ea typeface="+mn-ea"/>
                        <a:cs typeface="Times New Roman" pitchFamily="18"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pPr>
                      <a:r>
                        <a:rPr lang="en-US" sz="1800" dirty="0" smtClean="0">
                          <a:latin typeface="+mn-lt"/>
                          <a:ea typeface="Times New Roman"/>
                        </a:rPr>
                        <a:t>Camera based Fire</a:t>
                      </a:r>
                      <a:r>
                        <a:rPr lang="en-US" sz="1800" baseline="0" dirty="0" smtClean="0">
                          <a:latin typeface="+mn-lt"/>
                          <a:ea typeface="Times New Roman"/>
                        </a:rPr>
                        <a:t> Detection</a:t>
                      </a:r>
                      <a:endParaRPr lang="en-US" sz="1800" dirty="0" smtClean="0">
                        <a:latin typeface="+mn-lt"/>
                        <a:ea typeface="Times New Roman"/>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pPr>
                      <a:endParaRPr lang="en-US" sz="1800" dirty="0">
                        <a:latin typeface="Calibri"/>
                        <a:ea typeface="Times New Roman"/>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15000"/>
                        </a:lnSpc>
                        <a:spcBef>
                          <a:spcPts val="0"/>
                        </a:spcBef>
                        <a:spcAft>
                          <a:spcPts val="1000"/>
                        </a:spcAft>
                        <a:buClrTx/>
                        <a:buSzTx/>
                        <a:buFont typeface="Wingdings" pitchFamily="2" charset="2"/>
                        <a:buChar char="Ø"/>
                      </a:pPr>
                      <a:r>
                        <a:rPr lang="en-US" sz="1800" b="0" kern="1200" baseline="0" dirty="0" smtClean="0">
                          <a:solidFill>
                            <a:srgbClr val="000000"/>
                          </a:solidFill>
                          <a:latin typeface="Times New Roman" pitchFamily="18" charset="0"/>
                          <a:ea typeface="+mn-ea"/>
                          <a:cs typeface="Times New Roman" pitchFamily="18" charset="0"/>
                        </a:rPr>
                        <a:t>Video memory size is too large to transmit data in forest.</a:t>
                      </a:r>
                      <a:endParaRPr lang="en-US" sz="1800" b="1" kern="1200" dirty="0" smtClean="0">
                        <a:solidFill>
                          <a:srgbClr val="000000"/>
                        </a:solidFill>
                        <a:latin typeface="Times New Roman" pitchFamily="18" charset="0"/>
                        <a:ea typeface="+mn-ea"/>
                        <a:cs typeface="Times New Roman" pitchFamily="18" charset="0"/>
                      </a:endParaRPr>
                    </a:p>
                    <a:p>
                      <a:pPr marL="0" marR="0">
                        <a:lnSpc>
                          <a:spcPct val="115000"/>
                        </a:lnSpc>
                        <a:spcBef>
                          <a:spcPts val="0"/>
                        </a:spcBef>
                        <a:spcAft>
                          <a:spcPts val="1000"/>
                        </a:spcAft>
                      </a:pPr>
                      <a:endParaRPr lang="en-US" sz="1800" dirty="0" smtClean="0">
                        <a:latin typeface="Times New Roman" pitchFamily="18" charset="0"/>
                        <a:ea typeface="Calibri"/>
                        <a:cs typeface="Times New Roman"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9869">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SN Based Forest Fire Detection and Early</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Warning System</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b="0" kern="1200" dirty="0" smtClean="0">
                          <a:solidFill>
                            <a:srgbClr val="000000"/>
                          </a:solidFill>
                          <a:latin typeface="Times New Roman" pitchFamily="18" charset="0"/>
                          <a:ea typeface="+mn-ea"/>
                          <a:cs typeface="Times New Roman" pitchFamily="18" charset="0"/>
                        </a:rPr>
                        <a:t>Sensor Network (SN)  based forest fire detection and management system</a:t>
                      </a: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800" b="0" kern="1200" dirty="0" smtClean="0">
                        <a:solidFill>
                          <a:srgbClr val="000000"/>
                        </a:solidFill>
                        <a:latin typeface="Times New Roman" pitchFamily="18" charset="0"/>
                        <a:ea typeface="+mn-ea"/>
                        <a:cs typeface="Times New Roman" pitchFamily="18" charset="0"/>
                      </a:endParaRP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dirty="0" smtClean="0">
                          <a:latin typeface="+mn-lt"/>
                          <a:ea typeface="Times New Roman"/>
                        </a:rPr>
                        <a:t>which is scalable and readily deployable for all environments and terrains.</a:t>
                      </a: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800" b="0" kern="1200" dirty="0" smtClean="0">
                        <a:solidFill>
                          <a:srgbClr val="000000"/>
                        </a:solidFill>
                        <a:latin typeface="Times New Roman" pitchFamily="18" charset="0"/>
                        <a:ea typeface="+mn-ea"/>
                        <a:cs typeface="Times New Roman" pitchFamily="18" charset="0"/>
                      </a:endParaRP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kern="1200" baseline="0" dirty="0" smtClean="0">
                        <a:solidFill>
                          <a:srgbClr val="000000"/>
                        </a:solidFill>
                        <a:latin typeface="Times New Roman" pitchFamily="18" charset="0"/>
                        <a:ea typeface="+mn-ea"/>
                        <a:cs typeface="Times New Roman" pitchFamily="18" charset="0"/>
                      </a:endParaRP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baseline="0" dirty="0" smtClean="0">
                        <a:solidFill>
                          <a:srgbClr val="000000"/>
                        </a:solidFill>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pPr>
                      <a:endParaRPr lang="en-US" sz="1800" dirty="0" smtClean="0">
                        <a:latin typeface="+mn-lt"/>
                        <a:ea typeface="Times New Roman"/>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dirty="0" smtClean="0">
                          <a:solidFill>
                            <a:srgbClr val="000000"/>
                          </a:solidFill>
                          <a:latin typeface="Times New Roman" pitchFamily="18" charset="0"/>
                          <a:cs typeface="Times New Roman" pitchFamily="18" charset="0"/>
                        </a:rPr>
                        <a:t> </a:t>
                      </a:r>
                      <a:r>
                        <a:rPr lang="en-US" sz="1800" b="0" baseline="0" dirty="0" smtClean="0">
                          <a:solidFill>
                            <a:srgbClr val="000000"/>
                          </a:solidFill>
                          <a:latin typeface="Times New Roman" pitchFamily="18" charset="0"/>
                          <a:cs typeface="Times New Roman" pitchFamily="18" charset="0"/>
                        </a:rPr>
                        <a:t>SN are being deployed in critical and hazardous areas, for monitoring as well as for collection of useful  environmental data for analysis.</a:t>
                      </a:r>
                      <a:endParaRPr lang="en-US" sz="1800" dirty="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97154" name="Picture 1" descr="2.PEC.png"/>
          <p:cNvPicPr>
            <a:picLocks noChangeAspect="1" noChangeArrowheads="1"/>
          </p:cNvPicPr>
          <p:nvPr/>
        </p:nvPicPr>
        <p:blipFill>
          <a:blip r:embed="rId3" cstate="print"/>
          <a:srcRect/>
          <a:stretch>
            <a:fillRect/>
          </a:stretch>
        </p:blipFill>
        <p:spPr bwMode="auto">
          <a:xfrm>
            <a:off x="0" y="6357958"/>
            <a:ext cx="571472" cy="500042"/>
          </a:xfrm>
          <a:prstGeom prst="rect">
            <a:avLst/>
          </a:prstGeom>
          <a:noFill/>
          <a:ln w="9525">
            <a:noFill/>
            <a:miter lim="800000"/>
            <a:headEnd/>
            <a:tailEnd/>
          </a:ln>
        </p:spPr>
      </p:pic>
    </p:spTree>
    <p:extLst>
      <p:ext uri="{BB962C8B-B14F-4D97-AF65-F5344CB8AC3E}">
        <p14:creationId xmlns:p14="http://schemas.microsoft.com/office/powerpoint/2010/main" xmlns="" val="1567186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71438" y="428625"/>
            <a:ext cx="8358187" cy="736600"/>
          </a:xfrm>
        </p:spPr>
        <p:txBody>
          <a:bodyPr/>
          <a:lstStyle/>
          <a:p>
            <a:pPr eaLnBrk="1" hangingPunct="1"/>
            <a:r>
              <a:rPr lang="en-IN" sz="3200" b="1" dirty="0" smtClean="0">
                <a:solidFill>
                  <a:srgbClr val="000000"/>
                </a:solidFill>
                <a:latin typeface="Times New Roman" pitchFamily="18" charset="0"/>
                <a:cs typeface="Times New Roman" pitchFamily="18" charset="0"/>
              </a:rPr>
              <a:t> </a:t>
            </a:r>
            <a:r>
              <a:rPr lang="en-US" sz="3200" b="1" dirty="0" smtClean="0">
                <a:solidFill>
                  <a:srgbClr val="000000"/>
                </a:solidFill>
                <a:latin typeface="Bookman Old Style" pitchFamily="18" charset="0"/>
              </a:rPr>
              <a:t> </a:t>
            </a:r>
          </a:p>
        </p:txBody>
      </p:sp>
      <p:sp>
        <p:nvSpPr>
          <p:cNvPr id="1048604"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ECE</a:t>
            </a:r>
          </a:p>
        </p:txBody>
      </p:sp>
      <p:sp>
        <p:nvSpPr>
          <p:cNvPr id="1048605" name="Slide Number Placeholder 1"/>
          <p:cNvSpPr>
            <a:spLocks noGrp="1"/>
          </p:cNvSpPr>
          <p:nvPr>
            <p:ph type="sldNum" sz="quarter" idx="12"/>
          </p:nvPr>
        </p:nvSpPr>
        <p:spPr bwMode="auto">
          <a:xfrm>
            <a:off x="8651875" y="6478588"/>
            <a:ext cx="492125" cy="365125"/>
          </a:xfrm>
          <a:noFill/>
          <a:ln>
            <a:miter lim="800000"/>
            <a:headEnd/>
            <a:tailEnd/>
          </a:ln>
        </p:spPr>
        <p:txBody>
          <a:bodyPr/>
          <a:lstStyle/>
          <a:p>
            <a:fld id="{13D915C6-A686-4036-81DF-D70528D5B3EF}" type="slidenum">
              <a:rPr lang="en-US" sz="1800" b="1" smtClean="0">
                <a:solidFill>
                  <a:schemeClr val="tx1"/>
                </a:solidFill>
              </a:rPr>
              <a:pPr/>
              <a:t>6</a:t>
            </a:fld>
            <a:endParaRPr lang="en-US" sz="1800" b="1" dirty="0" smtClean="0">
              <a:solidFill>
                <a:schemeClr val="tx1"/>
              </a:solidFill>
            </a:endParaRPr>
          </a:p>
        </p:txBody>
      </p:sp>
      <p:sp>
        <p:nvSpPr>
          <p:cNvPr id="1048606" name="Footer Placeholder 9"/>
          <p:cNvSpPr txBox="1"/>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r>
              <a:rPr lang="en-US" sz="2400" b="1" dirty="0">
                <a:solidFill>
                  <a:srgbClr val="000000"/>
                </a:solidFill>
                <a:latin typeface="Arial" pitchFamily="34" charset="0"/>
                <a:cs typeface="Arial" pitchFamily="34" charset="0"/>
              </a:rPr>
              <a:t>   </a:t>
            </a:r>
            <a:r>
              <a:rPr lang="en-IN" sz="3200" b="1" dirty="0" smtClean="0">
                <a:solidFill>
                  <a:srgbClr val="000000"/>
                </a:solidFill>
                <a:latin typeface="Times New Roman" pitchFamily="18" charset="0"/>
                <a:cs typeface="Times New Roman" pitchFamily="18" charset="0"/>
              </a:rPr>
              <a:t>LITERATURE </a:t>
            </a:r>
            <a:r>
              <a:rPr lang="en-IN" sz="3200" b="1" dirty="0">
                <a:solidFill>
                  <a:srgbClr val="000000"/>
                </a:solidFill>
                <a:latin typeface="Times New Roman" pitchFamily="18" charset="0"/>
                <a:cs typeface="Times New Roman" pitchFamily="18" charset="0"/>
              </a:rPr>
              <a:t>REVIEW</a:t>
            </a:r>
            <a:r>
              <a:rPr lang="en-US" sz="2400" b="1" dirty="0">
                <a:solidFill>
                  <a:srgbClr val="000000"/>
                </a:solidFill>
                <a:latin typeface="Bookman Old Style" pitchFamily="18" charset="0"/>
              </a:rPr>
              <a:t> </a:t>
            </a:r>
            <a:endParaRPr lang="en-US" sz="2400" b="1" i="1" dirty="0">
              <a:solidFill>
                <a:schemeClr val="tx1"/>
              </a:solidFill>
              <a:latin typeface="Bookman Old Style" pitchFamily="18" charset="0"/>
            </a:endParaRPr>
          </a:p>
        </p:txBody>
      </p:sp>
      <p:graphicFrame>
        <p:nvGraphicFramePr>
          <p:cNvPr id="4194304" name="Table 10"/>
          <p:cNvGraphicFramePr>
            <a:graphicFrameLocks noGrp="1"/>
          </p:cNvGraphicFramePr>
          <p:nvPr>
            <p:extLst>
              <p:ext uri="{D42A27DB-BD31-4B8C-83A1-F6EECF244321}">
                <p14:modId xmlns:p14="http://schemas.microsoft.com/office/powerpoint/2010/main" xmlns="" val="164543634"/>
              </p:ext>
            </p:extLst>
          </p:nvPr>
        </p:nvGraphicFramePr>
        <p:xfrm>
          <a:off x="0" y="533400"/>
          <a:ext cx="9144000" cy="5824558"/>
        </p:xfrm>
        <a:graphic>
          <a:graphicData uri="http://schemas.openxmlformats.org/drawingml/2006/table">
            <a:tbl>
              <a:tblPr/>
              <a:tblGrid>
                <a:gridCol w="1816417"/>
                <a:gridCol w="3921805"/>
                <a:gridCol w="3405778"/>
              </a:tblGrid>
              <a:tr h="475536">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TITLE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TECHNIQUE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DRAWBACKS</a:t>
                      </a:r>
                      <a:endParaRPr lang="en-US" sz="1800" dirty="0">
                        <a:latin typeface="Arial" pitchFamily="34" charset="0"/>
                        <a:ea typeface="Calibri"/>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9153">
                <a:tc>
                  <a:txBody>
                    <a:bodyPr/>
                    <a:lstStyle/>
                    <a:p>
                      <a:pPr marL="0" marR="0" indent="0" algn="l" defTabSz="685800" rtl="0" eaLnBrk="1" fontAlgn="auto" latinLnBrk="0" hangingPunct="1">
                        <a:lnSpc>
                          <a:spcPct val="100000"/>
                        </a:lnSpc>
                        <a:spcBef>
                          <a:spcPts val="0"/>
                        </a:spcBef>
                        <a:spcAft>
                          <a:spcPts val="0"/>
                        </a:spcAft>
                        <a:buClrTx/>
                        <a:buSzTx/>
                        <a:buFontTx/>
                        <a:buNone/>
                      </a:pPr>
                      <a:r>
                        <a:rPr lang="en-IN" sz="1800" b="0" kern="1200" baseline="0" dirty="0" smtClean="0">
                          <a:solidFill>
                            <a:srgbClr val="000000"/>
                          </a:solidFill>
                          <a:latin typeface="Times New Roman" pitchFamily="18" charset="0"/>
                          <a:ea typeface="+mn-ea"/>
                          <a:cs typeface="Times New Roman" pitchFamily="18" charset="0"/>
                        </a:rPr>
                        <a:t>FOREST FIRE DETECTION SYSTEM</a:t>
                      </a:r>
                    </a:p>
                    <a:p>
                      <a:pPr marL="0" marR="0" indent="0" algn="l" defTabSz="685800" rtl="0" eaLnBrk="1" fontAlgn="auto" latinLnBrk="0" hangingPunct="1">
                        <a:lnSpc>
                          <a:spcPct val="100000"/>
                        </a:lnSpc>
                        <a:spcBef>
                          <a:spcPts val="0"/>
                        </a:spcBef>
                        <a:spcAft>
                          <a:spcPts val="0"/>
                        </a:spcAft>
                        <a:buClrTx/>
                        <a:buSzTx/>
                        <a:buFontTx/>
                        <a:buNone/>
                      </a:pPr>
                      <a:endParaRPr lang="en-IN" sz="1800" b="0" kern="1200" dirty="0" smtClean="0">
                        <a:solidFill>
                          <a:srgbClr val="000000"/>
                        </a:solidFill>
                        <a:latin typeface="Times New Roman" pitchFamily="18" charset="0"/>
                        <a:ea typeface="+mn-ea"/>
                        <a:cs typeface="Times New Roman" pitchFamily="18"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b="0" kern="1200" dirty="0" smtClean="0">
                          <a:solidFill>
                            <a:srgbClr val="000000"/>
                          </a:solidFill>
                          <a:latin typeface="Times New Roman" pitchFamily="18" charset="0"/>
                          <a:ea typeface="+mn-ea"/>
                          <a:cs typeface="Times New Roman" pitchFamily="18" charset="0"/>
                        </a:rPr>
                        <a:t>Forest fire detection system (FFDS)  is an efficient fire monitoring system. It takes input signals from various sensors placed in different position of the  monitored area to  identify  fire  breakout locations and severity. </a:t>
                      </a:r>
                      <a:endParaRPr lang="en-US" sz="1800" b="1" dirty="0" smtClean="0">
                        <a:solidFill>
                          <a:srgbClr val="000000"/>
                        </a:solidFill>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pPr>
                      <a:endParaRPr lang="en-US" sz="1800" dirty="0" smtClean="0">
                        <a:latin typeface="Calibri"/>
                        <a:ea typeface="Times New Roman"/>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pPr>
                      <a:endParaRPr lang="en-US" sz="1800" dirty="0">
                        <a:latin typeface="Calibri"/>
                        <a:ea typeface="Times New Roman"/>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15000"/>
                        </a:lnSpc>
                        <a:spcBef>
                          <a:spcPts val="0"/>
                        </a:spcBef>
                        <a:spcAft>
                          <a:spcPts val="1000"/>
                        </a:spcAft>
                        <a:buClrTx/>
                        <a:buSzTx/>
                        <a:buFont typeface="Wingdings" pitchFamily="2" charset="2"/>
                        <a:buChar char="Ø"/>
                      </a:pPr>
                      <a:r>
                        <a:rPr lang="en-US" sz="1800" b="0" baseline="0" dirty="0" smtClean="0">
                          <a:solidFill>
                            <a:srgbClr val="000000"/>
                          </a:solidFill>
                          <a:latin typeface="Times New Roman" pitchFamily="18" charset="0"/>
                          <a:cs typeface="Times New Roman" pitchFamily="18" charset="0"/>
                        </a:rPr>
                        <a:t> GPS  location not in proper because of low signal </a:t>
                      </a:r>
                      <a:r>
                        <a:rPr lang="en-US" sz="1800" b="0" baseline="0" dirty="0" err="1" smtClean="0">
                          <a:solidFill>
                            <a:srgbClr val="000000"/>
                          </a:solidFill>
                          <a:latin typeface="Times New Roman" pitchFamily="18" charset="0"/>
                          <a:cs typeface="Times New Roman" pitchFamily="18" charset="0"/>
                        </a:rPr>
                        <a:t>strenth</a:t>
                      </a:r>
                      <a:endParaRPr lang="en-US" sz="1800" dirty="0" smtClean="0">
                        <a:latin typeface="Times New Roman" pitchFamily="18" charset="0"/>
                        <a:ea typeface="Calibri"/>
                        <a:cs typeface="Times New Roman"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9869">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err="1" smtClean="0">
                          <a:solidFill>
                            <a:srgbClr val="000000"/>
                          </a:solidFill>
                          <a:latin typeface="Times New Roman" pitchFamily="18" charset="0"/>
                          <a:ea typeface="+mn-ea"/>
                          <a:cs typeface="Times New Roman" pitchFamily="18" charset="0"/>
                        </a:rPr>
                        <a:t>Iot</a:t>
                      </a:r>
                      <a:r>
                        <a:rPr lang="en-US" sz="1800" b="0" kern="1200" baseline="0" dirty="0" smtClean="0">
                          <a:solidFill>
                            <a:srgbClr val="000000"/>
                          </a:solidFill>
                          <a:latin typeface="Times New Roman" pitchFamily="18" charset="0"/>
                          <a:ea typeface="+mn-ea"/>
                          <a:cs typeface="Times New Roman" pitchFamily="18" charset="0"/>
                        </a:rPr>
                        <a:t> Enabled Forest Fire Detection and</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Altering the Authorities </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b="0" dirty="0" err="1" smtClean="0">
                          <a:solidFill>
                            <a:srgbClr val="000000"/>
                          </a:solidFill>
                          <a:latin typeface="Times New Roman" pitchFamily="18" charset="0"/>
                          <a:cs typeface="Times New Roman" pitchFamily="18" charset="0"/>
                        </a:rPr>
                        <a:t>Arduino</a:t>
                      </a:r>
                      <a:r>
                        <a:rPr lang="en-US" sz="1800" b="0" dirty="0" smtClean="0">
                          <a:solidFill>
                            <a:srgbClr val="000000"/>
                          </a:solidFill>
                          <a:latin typeface="Times New Roman" pitchFamily="18" charset="0"/>
                          <a:cs typeface="Times New Roman" pitchFamily="18" charset="0"/>
                        </a:rPr>
                        <a:t> platform based IOT enabled fire detector and monitoring system </a:t>
                      </a: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800" b="1" dirty="0" smtClean="0">
                        <a:solidFill>
                          <a:srgbClr val="000000"/>
                        </a:solidFill>
                        <a:latin typeface="Times New Roman" pitchFamily="18" charset="0"/>
                        <a:cs typeface="Times New Roman" pitchFamily="18" charset="0"/>
                      </a:endParaRP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800" b="1" dirty="0" smtClean="0">
                        <a:solidFill>
                          <a:srgbClr val="000000"/>
                        </a:solidFill>
                        <a:latin typeface="Times New Roman" pitchFamily="18" charset="0"/>
                        <a:cs typeface="Times New Roman" pitchFamily="18" charset="0"/>
                      </a:endParaRP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b="0" dirty="0" smtClean="0">
                          <a:solidFill>
                            <a:srgbClr val="000000"/>
                          </a:solidFill>
                          <a:latin typeface="Times New Roman" pitchFamily="18" charset="0"/>
                          <a:cs typeface="Times New Roman" pitchFamily="18" charset="0"/>
                        </a:rPr>
                        <a:t>In this project we have built fire detector using </a:t>
                      </a:r>
                      <a:r>
                        <a:rPr lang="en-US" sz="1800" b="0" dirty="0" err="1" smtClean="0">
                          <a:solidFill>
                            <a:srgbClr val="000000"/>
                          </a:solidFill>
                          <a:latin typeface="Times New Roman" pitchFamily="18" charset="0"/>
                          <a:cs typeface="Times New Roman" pitchFamily="18" charset="0"/>
                        </a:rPr>
                        <a:t>Arduino</a:t>
                      </a:r>
                      <a:r>
                        <a:rPr lang="en-US" sz="1800" b="0" dirty="0" smtClean="0">
                          <a:solidFill>
                            <a:srgbClr val="000000"/>
                          </a:solidFill>
                          <a:latin typeface="Times New Roman" pitchFamily="18" charset="0"/>
                          <a:cs typeface="Times New Roman" pitchFamily="18" charset="0"/>
                        </a:rPr>
                        <a:t> UNO which is interfaced with a temperature  sensor, a smoke sensor and a buzzer.</a:t>
                      </a: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dirty="0" smtClean="0">
                          <a:solidFill>
                            <a:srgbClr val="000000"/>
                          </a:solidFill>
                          <a:latin typeface="Times New Roman" pitchFamily="18" charset="0"/>
                          <a:cs typeface="Times New Roman" pitchFamily="18" charset="0"/>
                        </a:rPr>
                        <a:t> </a:t>
                      </a:r>
                      <a:r>
                        <a:rPr lang="en-US" sz="1800" b="0" baseline="0" dirty="0" smtClean="0">
                          <a:solidFill>
                            <a:srgbClr val="000000"/>
                          </a:solidFill>
                          <a:latin typeface="Times New Roman" pitchFamily="18" charset="0"/>
                          <a:cs typeface="Times New Roman" pitchFamily="18" charset="0"/>
                        </a:rPr>
                        <a:t>Here They are using GSM to send SMS to Authorities .Some times SMS won’t  receive .</a:t>
                      </a:r>
                      <a:endParaRPr lang="en-US" sz="1800" b="1" dirty="0" smtClean="0">
                        <a:solidFill>
                          <a:srgbClr val="000000"/>
                        </a:solidFill>
                        <a:latin typeface="Times New Roman" pitchFamily="18" charset="0"/>
                        <a:cs typeface="Times New Roman" pitchFamily="18" charset="0"/>
                      </a:endParaRPr>
                    </a:p>
                    <a:p>
                      <a:pPr marL="0" marR="0">
                        <a:lnSpc>
                          <a:spcPct val="115000"/>
                        </a:lnSpc>
                        <a:spcBef>
                          <a:spcPts val="0"/>
                        </a:spcBef>
                        <a:spcAft>
                          <a:spcPts val="1000"/>
                        </a:spcAft>
                      </a:pPr>
                      <a:endParaRPr lang="en-US" sz="1800" dirty="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97154" name="Picture 1" descr="2.PEC.png"/>
          <p:cNvPicPr>
            <a:picLocks noChangeAspect="1" noChangeArrowheads="1"/>
          </p:cNvPicPr>
          <p:nvPr/>
        </p:nvPicPr>
        <p:blipFill>
          <a:blip r:embed="rId3" cstate="print"/>
          <a:srcRect/>
          <a:stretch>
            <a:fillRect/>
          </a:stretch>
        </p:blipFill>
        <p:spPr bwMode="auto">
          <a:xfrm>
            <a:off x="0" y="6357958"/>
            <a:ext cx="571472" cy="500042"/>
          </a:xfrm>
          <a:prstGeom prst="rect">
            <a:avLst/>
          </a:prstGeom>
          <a:noFill/>
          <a:ln w="9525">
            <a:noFill/>
            <a:miter lim="800000"/>
            <a:headEnd/>
            <a:tailEnd/>
          </a:ln>
        </p:spPr>
      </p:pic>
    </p:spTree>
    <p:extLst>
      <p:ext uri="{BB962C8B-B14F-4D97-AF65-F5344CB8AC3E}">
        <p14:creationId xmlns:p14="http://schemas.microsoft.com/office/powerpoint/2010/main" xmlns="" val="3954017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71438" y="428625"/>
            <a:ext cx="8358187" cy="736600"/>
          </a:xfrm>
        </p:spPr>
        <p:txBody>
          <a:bodyPr/>
          <a:lstStyle/>
          <a:p>
            <a:pPr eaLnBrk="1" hangingPunct="1"/>
            <a:r>
              <a:rPr lang="en-IN" sz="3200" b="1" dirty="0" smtClean="0">
                <a:solidFill>
                  <a:srgbClr val="000000"/>
                </a:solidFill>
                <a:latin typeface="Times New Roman" pitchFamily="18" charset="0"/>
                <a:cs typeface="Times New Roman" pitchFamily="18" charset="0"/>
              </a:rPr>
              <a:t> </a:t>
            </a:r>
            <a:r>
              <a:rPr lang="en-US" sz="3200" b="1" dirty="0" smtClean="0">
                <a:solidFill>
                  <a:srgbClr val="000000"/>
                </a:solidFill>
                <a:latin typeface="Bookman Old Style" pitchFamily="18" charset="0"/>
              </a:rPr>
              <a:t> </a:t>
            </a:r>
          </a:p>
        </p:txBody>
      </p:sp>
      <p:sp>
        <p:nvSpPr>
          <p:cNvPr id="1048604"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ECE</a:t>
            </a:r>
          </a:p>
        </p:txBody>
      </p:sp>
      <p:sp>
        <p:nvSpPr>
          <p:cNvPr id="1048605" name="Slide Number Placeholder 1"/>
          <p:cNvSpPr>
            <a:spLocks noGrp="1"/>
          </p:cNvSpPr>
          <p:nvPr>
            <p:ph type="sldNum" sz="quarter" idx="12"/>
          </p:nvPr>
        </p:nvSpPr>
        <p:spPr bwMode="auto">
          <a:xfrm>
            <a:off x="8651875" y="6478588"/>
            <a:ext cx="492125" cy="365125"/>
          </a:xfrm>
          <a:noFill/>
          <a:ln>
            <a:miter lim="800000"/>
            <a:headEnd/>
            <a:tailEnd/>
          </a:ln>
        </p:spPr>
        <p:txBody>
          <a:bodyPr/>
          <a:lstStyle/>
          <a:p>
            <a:fld id="{13D915C6-A686-4036-81DF-D70528D5B3EF}" type="slidenum">
              <a:rPr lang="en-US" sz="1800" b="1" smtClean="0">
                <a:solidFill>
                  <a:schemeClr val="tx1"/>
                </a:solidFill>
              </a:rPr>
              <a:pPr/>
              <a:t>7</a:t>
            </a:fld>
            <a:endParaRPr lang="en-US" sz="1800" b="1" dirty="0" smtClean="0">
              <a:solidFill>
                <a:schemeClr val="tx1"/>
              </a:solidFill>
            </a:endParaRPr>
          </a:p>
        </p:txBody>
      </p:sp>
      <p:sp>
        <p:nvSpPr>
          <p:cNvPr id="1048606" name="Footer Placeholder 9"/>
          <p:cNvSpPr txBox="1"/>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r>
              <a:rPr lang="en-US" sz="2400" b="1" dirty="0">
                <a:solidFill>
                  <a:srgbClr val="000000"/>
                </a:solidFill>
                <a:latin typeface="Arial" pitchFamily="34" charset="0"/>
                <a:cs typeface="Arial" pitchFamily="34" charset="0"/>
              </a:rPr>
              <a:t>   </a:t>
            </a:r>
            <a:r>
              <a:rPr lang="en-IN" sz="3200" b="1" dirty="0" smtClean="0">
                <a:solidFill>
                  <a:srgbClr val="000000"/>
                </a:solidFill>
                <a:latin typeface="Times New Roman" pitchFamily="18" charset="0"/>
                <a:cs typeface="Times New Roman" pitchFamily="18" charset="0"/>
              </a:rPr>
              <a:t>LITERATURE </a:t>
            </a:r>
            <a:r>
              <a:rPr lang="en-IN" sz="3200" b="1" dirty="0">
                <a:solidFill>
                  <a:srgbClr val="000000"/>
                </a:solidFill>
                <a:latin typeface="Times New Roman" pitchFamily="18" charset="0"/>
                <a:cs typeface="Times New Roman" pitchFamily="18" charset="0"/>
              </a:rPr>
              <a:t>REVIEW</a:t>
            </a:r>
            <a:r>
              <a:rPr lang="en-US" sz="2400" b="1" dirty="0">
                <a:solidFill>
                  <a:srgbClr val="000000"/>
                </a:solidFill>
                <a:latin typeface="Bookman Old Style" pitchFamily="18" charset="0"/>
              </a:rPr>
              <a:t> </a:t>
            </a:r>
            <a:endParaRPr lang="en-US" sz="2400" b="1" i="1" dirty="0">
              <a:solidFill>
                <a:schemeClr val="tx1"/>
              </a:solidFill>
              <a:latin typeface="Bookman Old Style" pitchFamily="18" charset="0"/>
            </a:endParaRPr>
          </a:p>
        </p:txBody>
      </p:sp>
      <p:graphicFrame>
        <p:nvGraphicFramePr>
          <p:cNvPr id="4194304" name="Table 10"/>
          <p:cNvGraphicFramePr>
            <a:graphicFrameLocks noGrp="1"/>
          </p:cNvGraphicFramePr>
          <p:nvPr>
            <p:extLst>
              <p:ext uri="{D42A27DB-BD31-4B8C-83A1-F6EECF244321}">
                <p14:modId xmlns:p14="http://schemas.microsoft.com/office/powerpoint/2010/main" xmlns="" val="164543634"/>
              </p:ext>
            </p:extLst>
          </p:nvPr>
        </p:nvGraphicFramePr>
        <p:xfrm>
          <a:off x="0" y="533400"/>
          <a:ext cx="9144000" cy="6202939"/>
        </p:xfrm>
        <a:graphic>
          <a:graphicData uri="http://schemas.openxmlformats.org/drawingml/2006/table">
            <a:tbl>
              <a:tblPr/>
              <a:tblGrid>
                <a:gridCol w="1816417"/>
                <a:gridCol w="3921805"/>
                <a:gridCol w="3405778"/>
              </a:tblGrid>
              <a:tr h="475536">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TITLE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TECHNIQUE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DRAWBACKS</a:t>
                      </a:r>
                      <a:endParaRPr lang="en-US" sz="1800" dirty="0">
                        <a:latin typeface="Arial" pitchFamily="34" charset="0"/>
                        <a:ea typeface="Calibri"/>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9153">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A Review on Forest Fire Detection Techniques</a:t>
                      </a:r>
                    </a:p>
                    <a:p>
                      <a:pPr marL="0" marR="0" indent="0" algn="l" defTabSz="685800" rtl="0" eaLnBrk="1" fontAlgn="auto" latinLnBrk="0" hangingPunct="1">
                        <a:lnSpc>
                          <a:spcPct val="100000"/>
                        </a:lnSpc>
                        <a:spcBef>
                          <a:spcPts val="0"/>
                        </a:spcBef>
                        <a:spcAft>
                          <a:spcPts val="0"/>
                        </a:spcAft>
                        <a:buClrTx/>
                        <a:buSzTx/>
                        <a:buFontTx/>
                        <a:buNone/>
                      </a:pPr>
                      <a:endParaRPr lang="en-IN" sz="1800" b="0" kern="1200" dirty="0" smtClean="0">
                        <a:solidFill>
                          <a:srgbClr val="000000"/>
                        </a:solidFill>
                        <a:latin typeface="Times New Roman" pitchFamily="18" charset="0"/>
                        <a:ea typeface="+mn-ea"/>
                        <a:cs typeface="Times New Roman" pitchFamily="18"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kern="1200" dirty="0" smtClean="0">
                          <a:solidFill>
                            <a:srgbClr val="000000"/>
                          </a:solidFill>
                          <a:latin typeface="Times New Roman" pitchFamily="18" charset="0"/>
                          <a:ea typeface="+mn-ea"/>
                          <a:cs typeface="Times New Roman" pitchFamily="18" charset="0"/>
                        </a:rPr>
                        <a:t>Earth-orbiting satellites and even air-floating devices have been employed for observation and detection of forest fires.</a:t>
                      </a:r>
                    </a:p>
                    <a:p>
                      <a:pPr marL="0" marR="0" indent="0" algn="l" defTabSz="914400" rtl="0" eaLnBrk="1" fontAlgn="auto" latinLnBrk="0" hangingPunct="1">
                        <a:lnSpc>
                          <a:spcPct val="100000"/>
                        </a:lnSpc>
                        <a:spcBef>
                          <a:spcPts val="0"/>
                        </a:spcBef>
                        <a:spcAft>
                          <a:spcPts val="0"/>
                        </a:spcAft>
                        <a:buClrTx/>
                        <a:buSzTx/>
                        <a:buFont typeface="Wingdings" pitchFamily="2" charset="2"/>
                        <a:buNone/>
                      </a:pPr>
                      <a:r>
                        <a:rPr lang="en-US" sz="1800" b="0" kern="1200" dirty="0" smtClean="0">
                          <a:solidFill>
                            <a:srgbClr val="000000"/>
                          </a:solidFill>
                          <a:latin typeface="Times New Roman" pitchFamily="18" charset="0"/>
                          <a:ea typeface="+mn-ea"/>
                          <a:cs typeface="Times New Roman" pitchFamily="18" charset="0"/>
                        </a:rPr>
                        <a:t>Satellite images gathered by two main  satellites launched for forest fire  detection purposes, the advanced very high resolution radiometer (AVHRR) </a:t>
                      </a:r>
                      <a:endParaRPr lang="en-US" sz="1800" dirty="0" smtClean="0">
                        <a:latin typeface="Calibri"/>
                        <a:ea typeface="Times New Roman"/>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pPr>
                      <a:endParaRPr lang="en-US" sz="1800" dirty="0">
                        <a:latin typeface="Calibri"/>
                        <a:ea typeface="Times New Roman"/>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15000"/>
                        </a:lnSpc>
                        <a:spcBef>
                          <a:spcPts val="0"/>
                        </a:spcBef>
                        <a:spcAft>
                          <a:spcPts val="1000"/>
                        </a:spcAft>
                        <a:buClrTx/>
                        <a:buSzTx/>
                        <a:buFont typeface="Wingdings" pitchFamily="2" charset="2"/>
                        <a:buChar char="Ø"/>
                      </a:pPr>
                      <a:r>
                        <a:rPr lang="en-US" sz="1800" b="0" baseline="0" dirty="0" smtClean="0">
                          <a:solidFill>
                            <a:srgbClr val="000000"/>
                          </a:solidFill>
                          <a:latin typeface="Times New Roman" pitchFamily="18" charset="0"/>
                          <a:cs typeface="Times New Roman" pitchFamily="18" charset="0"/>
                        </a:rPr>
                        <a:t> it take time to take image and analyze and alert to concern team.</a:t>
                      </a:r>
                      <a:endParaRPr lang="en-US" sz="1800" b="1" kern="1200" dirty="0" smtClean="0">
                        <a:solidFill>
                          <a:srgbClr val="000000"/>
                        </a:solidFill>
                        <a:latin typeface="Times New Roman" pitchFamily="18" charset="0"/>
                        <a:ea typeface="+mn-ea"/>
                        <a:cs typeface="Times New Roman" pitchFamily="18" charset="0"/>
                      </a:endParaRPr>
                    </a:p>
                    <a:p>
                      <a:pPr marL="0" marR="0">
                        <a:lnSpc>
                          <a:spcPct val="115000"/>
                        </a:lnSpc>
                        <a:spcBef>
                          <a:spcPts val="0"/>
                        </a:spcBef>
                        <a:spcAft>
                          <a:spcPts val="1000"/>
                        </a:spcAft>
                      </a:pPr>
                      <a:endParaRPr lang="en-US" sz="1800" dirty="0" smtClean="0">
                        <a:latin typeface="Times New Roman" pitchFamily="18" charset="0"/>
                        <a:ea typeface="Calibri"/>
                        <a:cs typeface="Times New Roman"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9869">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Fire Monitoring System for Fire Detection Using </a:t>
                      </a:r>
                      <a:r>
                        <a:rPr lang="en-US" sz="1800" b="0" kern="1200" baseline="0" dirty="0" err="1" smtClean="0">
                          <a:solidFill>
                            <a:srgbClr val="000000"/>
                          </a:solidFill>
                          <a:latin typeface="Times New Roman" pitchFamily="18" charset="0"/>
                          <a:ea typeface="+mn-ea"/>
                          <a:cs typeface="Times New Roman" pitchFamily="18" charset="0"/>
                        </a:rPr>
                        <a:t>ZigBee</a:t>
                      </a:r>
                      <a:r>
                        <a:rPr lang="en-US" sz="1800" b="0" kern="1200" baseline="0" dirty="0" smtClean="0">
                          <a:solidFill>
                            <a:srgbClr val="000000"/>
                          </a:solidFill>
                          <a:latin typeface="Times New Roman" pitchFamily="18" charset="0"/>
                          <a:ea typeface="+mn-ea"/>
                          <a:cs typeface="Times New Roman" pitchFamily="18" charset="0"/>
                        </a:rPr>
                        <a:t> and</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GPRS System</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pPr>
                      <a:r>
                        <a:rPr lang="en-US" sz="1800" b="0" kern="1200" dirty="0" smtClean="0">
                          <a:solidFill>
                            <a:srgbClr val="000000"/>
                          </a:solidFill>
                          <a:latin typeface="Times New Roman" pitchFamily="18" charset="0"/>
                          <a:ea typeface="+mn-ea"/>
                          <a:cs typeface="Times New Roman" pitchFamily="18" charset="0"/>
                        </a:rPr>
                        <a:t>This paper presents an algorithm to detect the wildfire based on the changes occurring in humidity and temperature during fire and presents methodology based on </a:t>
                      </a:r>
                      <a:r>
                        <a:rPr lang="en-US" sz="1800" b="0" kern="1200" dirty="0" err="1" smtClean="0">
                          <a:solidFill>
                            <a:srgbClr val="000000"/>
                          </a:solidFill>
                          <a:latin typeface="Times New Roman" pitchFamily="18" charset="0"/>
                          <a:ea typeface="+mn-ea"/>
                          <a:cs typeface="Times New Roman" pitchFamily="18" charset="0"/>
                        </a:rPr>
                        <a:t>ZigBee</a:t>
                      </a:r>
                      <a:r>
                        <a:rPr lang="en-US" sz="1800" b="0" kern="1200" dirty="0" smtClean="0">
                          <a:solidFill>
                            <a:srgbClr val="000000"/>
                          </a:solidFill>
                          <a:latin typeface="Times New Roman" pitchFamily="18" charset="0"/>
                          <a:ea typeface="+mn-ea"/>
                          <a:cs typeface="Times New Roman" pitchFamily="18" charset="0"/>
                        </a:rPr>
                        <a:t> and GPRS wireless sensor network which provides low cost solution with long  life time, low maintenance and good  quality service as compared to the traditional method of wildfire detection.</a:t>
                      </a:r>
                      <a:r>
                        <a:rPr lang="en-US" sz="1800" b="0" baseline="0" dirty="0" smtClean="0">
                          <a:solidFill>
                            <a:schemeClr val="tx1"/>
                          </a:solidFill>
                          <a:latin typeface="Calibri"/>
                          <a:cs typeface="+mn-cs"/>
                        </a:rPr>
                        <a:t> </a:t>
                      </a:r>
                      <a:endParaRPr lang="en-US" sz="1800" b="1" dirty="0" smtClean="0">
                        <a:solidFill>
                          <a:srgbClr val="000000"/>
                        </a:solidFill>
                        <a:latin typeface="Times New Roman" pitchFamily="18" charset="0"/>
                        <a:cs typeface="Times New Roman" pitchFamily="18" charset="0"/>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dirty="0" smtClean="0">
                          <a:solidFill>
                            <a:srgbClr val="000000"/>
                          </a:solidFill>
                          <a:latin typeface="Times New Roman" pitchFamily="18" charset="0"/>
                          <a:cs typeface="Times New Roman" pitchFamily="18" charset="0"/>
                        </a:rPr>
                        <a:t>Using</a:t>
                      </a:r>
                      <a:r>
                        <a:rPr lang="en-US" sz="1800" b="0" baseline="0" dirty="0" smtClean="0">
                          <a:solidFill>
                            <a:srgbClr val="000000"/>
                          </a:solidFill>
                          <a:latin typeface="Times New Roman" pitchFamily="18" charset="0"/>
                          <a:cs typeface="Times New Roman" pitchFamily="18" charset="0"/>
                        </a:rPr>
                        <a:t> </a:t>
                      </a:r>
                      <a:r>
                        <a:rPr lang="en-US" sz="1800" b="0" baseline="0" dirty="0" err="1" smtClean="0">
                          <a:solidFill>
                            <a:srgbClr val="000000"/>
                          </a:solidFill>
                          <a:latin typeface="Times New Roman" pitchFamily="18" charset="0"/>
                          <a:cs typeface="Times New Roman" pitchFamily="18" charset="0"/>
                        </a:rPr>
                        <a:t>Zigbee</a:t>
                      </a:r>
                      <a:r>
                        <a:rPr lang="en-US" sz="1800" b="0" baseline="0" dirty="0" smtClean="0">
                          <a:solidFill>
                            <a:srgbClr val="000000"/>
                          </a:solidFill>
                          <a:latin typeface="Times New Roman" pitchFamily="18" charset="0"/>
                          <a:cs typeface="Times New Roman" pitchFamily="18" charset="0"/>
                        </a:rPr>
                        <a:t> data transfer not possible in long distance</a:t>
                      </a:r>
                      <a:endParaRPr lang="en-US" sz="1800" b="1" dirty="0" smtClean="0">
                        <a:solidFill>
                          <a:srgbClr val="000000"/>
                        </a:solidFill>
                        <a:latin typeface="Times New Roman" pitchFamily="18" charset="0"/>
                        <a:cs typeface="Times New Roman" pitchFamily="18" charset="0"/>
                      </a:endParaRPr>
                    </a:p>
                    <a:p>
                      <a:pPr marL="0" marR="0">
                        <a:lnSpc>
                          <a:spcPct val="115000"/>
                        </a:lnSpc>
                        <a:spcBef>
                          <a:spcPts val="0"/>
                        </a:spcBef>
                        <a:spcAft>
                          <a:spcPts val="1000"/>
                        </a:spcAft>
                      </a:pPr>
                      <a:endParaRPr lang="en-US" sz="1800" dirty="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97154" name="Picture 1" descr="2.PEC.png"/>
          <p:cNvPicPr>
            <a:picLocks noChangeAspect="1" noChangeArrowheads="1"/>
          </p:cNvPicPr>
          <p:nvPr/>
        </p:nvPicPr>
        <p:blipFill>
          <a:blip r:embed="rId3" cstate="print"/>
          <a:srcRect/>
          <a:stretch>
            <a:fillRect/>
          </a:stretch>
        </p:blipFill>
        <p:spPr bwMode="auto">
          <a:xfrm>
            <a:off x="0" y="6357958"/>
            <a:ext cx="571472" cy="500042"/>
          </a:xfrm>
          <a:prstGeom prst="rect">
            <a:avLst/>
          </a:prstGeom>
          <a:noFill/>
          <a:ln w="9525">
            <a:noFill/>
            <a:miter lim="800000"/>
            <a:headEnd/>
            <a:tailEnd/>
          </a:ln>
        </p:spPr>
      </p:pic>
    </p:spTree>
    <p:extLst>
      <p:ext uri="{BB962C8B-B14F-4D97-AF65-F5344CB8AC3E}">
        <p14:creationId xmlns:p14="http://schemas.microsoft.com/office/powerpoint/2010/main" xmlns="" val="4171757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71438" y="428625"/>
            <a:ext cx="8358187" cy="736600"/>
          </a:xfrm>
        </p:spPr>
        <p:txBody>
          <a:bodyPr/>
          <a:lstStyle/>
          <a:p>
            <a:pPr eaLnBrk="1" hangingPunct="1"/>
            <a:r>
              <a:rPr lang="en-IN" sz="3200" b="1" dirty="0" smtClean="0">
                <a:solidFill>
                  <a:srgbClr val="000000"/>
                </a:solidFill>
                <a:latin typeface="Times New Roman" pitchFamily="18" charset="0"/>
                <a:cs typeface="Times New Roman" pitchFamily="18" charset="0"/>
              </a:rPr>
              <a:t> </a:t>
            </a:r>
            <a:r>
              <a:rPr lang="en-US" sz="3200" b="1" dirty="0" smtClean="0">
                <a:solidFill>
                  <a:srgbClr val="000000"/>
                </a:solidFill>
                <a:latin typeface="Bookman Old Style" pitchFamily="18" charset="0"/>
              </a:rPr>
              <a:t> </a:t>
            </a:r>
          </a:p>
        </p:txBody>
      </p:sp>
      <p:sp>
        <p:nvSpPr>
          <p:cNvPr id="1048604" name="Footer Placeholder 9"/>
          <p:cNvSpPr>
            <a:spLocks noGrp="1"/>
          </p:cNvSpPr>
          <p:nvPr>
            <p:ph type="ftr" sz="quarter" idx="11"/>
          </p:nvPr>
        </p:nvSpPr>
        <p:spPr>
          <a:xfrm>
            <a:off x="0" y="6357959"/>
            <a:ext cx="9144000" cy="500042"/>
          </a:xfrm>
          <a:solidFill>
            <a:schemeClr val="accent6">
              <a:lumMod val="60000"/>
              <a:lumOff val="40000"/>
            </a:schemeClr>
          </a:solidFill>
        </p:spPr>
        <p:txBody>
          <a:bodyPr/>
          <a:lstStyle/>
          <a:p>
            <a:pPr algn="l"/>
            <a:r>
              <a:rPr lang="en-US" sz="2400" b="1" i="1" dirty="0" smtClean="0">
                <a:solidFill>
                  <a:schemeClr val="tx1"/>
                </a:solidFill>
                <a:latin typeface="Bookman Old Style" pitchFamily="18" charset="0"/>
              </a:rPr>
              <a:t>      Paavai Engineering College - Department </a:t>
            </a:r>
            <a:r>
              <a:rPr lang="en-US" sz="2400" b="1" i="1" dirty="0">
                <a:solidFill>
                  <a:schemeClr val="tx1"/>
                </a:solidFill>
                <a:latin typeface="Bookman Old Style" pitchFamily="18" charset="0"/>
              </a:rPr>
              <a:t>of ECE</a:t>
            </a:r>
          </a:p>
        </p:txBody>
      </p:sp>
      <p:sp>
        <p:nvSpPr>
          <p:cNvPr id="1048605" name="Slide Number Placeholder 1"/>
          <p:cNvSpPr>
            <a:spLocks noGrp="1"/>
          </p:cNvSpPr>
          <p:nvPr>
            <p:ph type="sldNum" sz="quarter" idx="12"/>
          </p:nvPr>
        </p:nvSpPr>
        <p:spPr bwMode="auto">
          <a:xfrm>
            <a:off x="8651875" y="6478588"/>
            <a:ext cx="492125" cy="365125"/>
          </a:xfrm>
          <a:noFill/>
          <a:ln>
            <a:miter lim="800000"/>
            <a:headEnd/>
            <a:tailEnd/>
          </a:ln>
        </p:spPr>
        <p:txBody>
          <a:bodyPr/>
          <a:lstStyle/>
          <a:p>
            <a:fld id="{13D915C6-A686-4036-81DF-D70528D5B3EF}" type="slidenum">
              <a:rPr lang="en-US" sz="1800" b="1" smtClean="0">
                <a:solidFill>
                  <a:schemeClr val="tx1"/>
                </a:solidFill>
              </a:rPr>
              <a:pPr/>
              <a:t>8</a:t>
            </a:fld>
            <a:endParaRPr lang="en-US" sz="1800" b="1" dirty="0" smtClean="0">
              <a:solidFill>
                <a:schemeClr val="tx1"/>
              </a:solidFill>
            </a:endParaRPr>
          </a:p>
        </p:txBody>
      </p:sp>
      <p:sp>
        <p:nvSpPr>
          <p:cNvPr id="1048606" name="Footer Placeholder 9"/>
          <p:cNvSpPr txBox="1"/>
          <p:nvPr/>
        </p:nvSpPr>
        <p:spPr bwMode="auto">
          <a:xfrm>
            <a:off x="0" y="0"/>
            <a:ext cx="9144000" cy="500063"/>
          </a:xfrm>
          <a:prstGeom prst="rect">
            <a:avLst/>
          </a:prstGeom>
          <a:solidFill>
            <a:schemeClr val="accent6">
              <a:lumMod val="60000"/>
              <a:lumOff val="40000"/>
            </a:schemeClr>
          </a:solidFill>
          <a:ln>
            <a:noFill/>
            <a:headEnd/>
            <a:tailEnd/>
          </a:ln>
        </p:spPr>
        <p:style>
          <a:lnRef idx="2">
            <a:schemeClr val="dk1"/>
          </a:lnRef>
          <a:fillRef idx="1">
            <a:schemeClr val="lt1"/>
          </a:fillRef>
          <a:effectRef idx="0">
            <a:schemeClr val="dk1"/>
          </a:effectRef>
          <a:fontRef idx="minor">
            <a:schemeClr val="dk1"/>
          </a:fontRef>
        </p:style>
        <p:txBody>
          <a:bodyPr anchor="b"/>
          <a:lstStyle/>
          <a:p>
            <a:r>
              <a:rPr lang="en-US" sz="2400" b="1" dirty="0">
                <a:solidFill>
                  <a:srgbClr val="000000"/>
                </a:solidFill>
                <a:latin typeface="Arial" pitchFamily="34" charset="0"/>
                <a:cs typeface="Arial" pitchFamily="34" charset="0"/>
              </a:rPr>
              <a:t>   </a:t>
            </a:r>
            <a:r>
              <a:rPr lang="en-IN" sz="3200" b="1" dirty="0" smtClean="0">
                <a:solidFill>
                  <a:srgbClr val="000000"/>
                </a:solidFill>
                <a:latin typeface="Times New Roman" pitchFamily="18" charset="0"/>
                <a:cs typeface="Times New Roman" pitchFamily="18" charset="0"/>
              </a:rPr>
              <a:t>LITERATURE </a:t>
            </a:r>
            <a:r>
              <a:rPr lang="en-IN" sz="3200" b="1" dirty="0">
                <a:solidFill>
                  <a:srgbClr val="000000"/>
                </a:solidFill>
                <a:latin typeface="Times New Roman" pitchFamily="18" charset="0"/>
                <a:cs typeface="Times New Roman" pitchFamily="18" charset="0"/>
              </a:rPr>
              <a:t>REVIEW</a:t>
            </a:r>
            <a:r>
              <a:rPr lang="en-US" sz="2400" b="1" dirty="0">
                <a:solidFill>
                  <a:srgbClr val="000000"/>
                </a:solidFill>
                <a:latin typeface="Bookman Old Style" pitchFamily="18" charset="0"/>
              </a:rPr>
              <a:t> </a:t>
            </a:r>
            <a:endParaRPr lang="en-US" sz="2400" b="1" i="1" dirty="0">
              <a:solidFill>
                <a:schemeClr val="tx1"/>
              </a:solidFill>
              <a:latin typeface="Bookman Old Style" pitchFamily="18" charset="0"/>
            </a:endParaRPr>
          </a:p>
        </p:txBody>
      </p:sp>
      <p:graphicFrame>
        <p:nvGraphicFramePr>
          <p:cNvPr id="4194304" name="Table 10"/>
          <p:cNvGraphicFramePr>
            <a:graphicFrameLocks noGrp="1"/>
          </p:cNvGraphicFramePr>
          <p:nvPr>
            <p:extLst>
              <p:ext uri="{D42A27DB-BD31-4B8C-83A1-F6EECF244321}">
                <p14:modId xmlns:p14="http://schemas.microsoft.com/office/powerpoint/2010/main" xmlns="" val="164543634"/>
              </p:ext>
            </p:extLst>
          </p:nvPr>
        </p:nvGraphicFramePr>
        <p:xfrm>
          <a:off x="0" y="533400"/>
          <a:ext cx="9144000" cy="5999335"/>
        </p:xfrm>
        <a:graphic>
          <a:graphicData uri="http://schemas.openxmlformats.org/drawingml/2006/table">
            <a:tbl>
              <a:tblPr/>
              <a:tblGrid>
                <a:gridCol w="1816417"/>
                <a:gridCol w="3921805"/>
                <a:gridCol w="3405778"/>
              </a:tblGrid>
              <a:tr h="475536">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TITLE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TECHNIQUE</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IN" sz="1800" b="1" dirty="0" smtClean="0">
                          <a:latin typeface="Arial" pitchFamily="34" charset="0"/>
                          <a:ea typeface="Calibri"/>
                          <a:cs typeface="Arial" pitchFamily="34" charset="0"/>
                        </a:rPr>
                        <a:t>DRAWBACKS</a:t>
                      </a:r>
                      <a:endParaRPr lang="en-US" sz="1800" dirty="0">
                        <a:latin typeface="Arial" pitchFamily="34" charset="0"/>
                        <a:ea typeface="Calibri"/>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9153">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DESIGN AND DEVELOPMENT OF</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AUTOMATIC FIRE DETECTION USING </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SMS AND VOICE ALERT SYSTEM</a:t>
                      </a:r>
                      <a:endParaRPr lang="en-IN" sz="1800" b="0" kern="1200" dirty="0" smtClean="0">
                        <a:solidFill>
                          <a:srgbClr val="000000"/>
                        </a:solidFill>
                        <a:latin typeface="Times New Roman" pitchFamily="18" charset="0"/>
                        <a:ea typeface="+mn-ea"/>
                        <a:cs typeface="Times New Roman" pitchFamily="18"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kern="1200" dirty="0" smtClean="0">
                          <a:solidFill>
                            <a:srgbClr val="000000"/>
                          </a:solidFill>
                          <a:latin typeface="Times New Roman" pitchFamily="18" charset="0"/>
                          <a:ea typeface="+mn-ea"/>
                          <a:cs typeface="Times New Roman" pitchFamily="18" charset="0"/>
                        </a:rPr>
                        <a:t>To keep in mind of the above  mentioned situations, our proposed system is designed to alert the distant property-owner efficiently and quickly by sending short message (SMS) via GSM network and voice alerting system.</a:t>
                      </a:r>
                      <a:endParaRPr lang="en-US" sz="1800" dirty="0">
                        <a:latin typeface="Calibri"/>
                        <a:ea typeface="Times New Roman"/>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15000"/>
                        </a:lnSpc>
                        <a:spcBef>
                          <a:spcPts val="0"/>
                        </a:spcBef>
                        <a:spcAft>
                          <a:spcPts val="1000"/>
                        </a:spcAft>
                        <a:buClrTx/>
                        <a:buSzTx/>
                        <a:buFont typeface="Wingdings" pitchFamily="2" charset="2"/>
                        <a:buChar char="Ø"/>
                      </a:pPr>
                      <a:r>
                        <a:rPr lang="en-US" sz="1800" b="0" kern="1200" baseline="0" dirty="0" smtClean="0">
                          <a:solidFill>
                            <a:srgbClr val="000000"/>
                          </a:solidFill>
                          <a:latin typeface="Times New Roman" pitchFamily="18" charset="0"/>
                          <a:ea typeface="+mn-ea"/>
                          <a:cs typeface="Times New Roman" pitchFamily="18" charset="0"/>
                        </a:rPr>
                        <a:t> Using GSM Technique SMS Sending Failure Occurs  </a:t>
                      </a:r>
                      <a:endParaRPr lang="en-US" sz="1800" b="1" kern="1200" dirty="0" smtClean="0">
                        <a:solidFill>
                          <a:srgbClr val="000000"/>
                        </a:solidFill>
                        <a:latin typeface="Times New Roman" pitchFamily="18" charset="0"/>
                        <a:ea typeface="+mn-ea"/>
                        <a:cs typeface="Times New Roman" pitchFamily="18" charset="0"/>
                      </a:endParaRPr>
                    </a:p>
                    <a:p>
                      <a:pPr marL="0" marR="0">
                        <a:lnSpc>
                          <a:spcPct val="115000"/>
                        </a:lnSpc>
                        <a:spcBef>
                          <a:spcPts val="0"/>
                        </a:spcBef>
                        <a:spcAft>
                          <a:spcPts val="1000"/>
                        </a:spcAft>
                      </a:pPr>
                      <a:endParaRPr lang="en-US" sz="1800" dirty="0" smtClean="0">
                        <a:latin typeface="Times New Roman" pitchFamily="18" charset="0"/>
                        <a:ea typeface="Calibri"/>
                        <a:cs typeface="Times New Roman"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9869">
                <a:tc>
                  <a:txBody>
                    <a:bodyPr/>
                    <a:lstStyle/>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Forest-Fires Surveillance System Based On Wireless Sensor</a:t>
                      </a:r>
                    </a:p>
                    <a:p>
                      <a:pPr marL="0" marR="0" indent="0" algn="l" defTabSz="685800" rtl="0" eaLnBrk="1" fontAlgn="auto" latinLnBrk="0" hangingPunct="1">
                        <a:lnSpc>
                          <a:spcPct val="100000"/>
                        </a:lnSpc>
                        <a:spcBef>
                          <a:spcPts val="0"/>
                        </a:spcBef>
                        <a:spcAft>
                          <a:spcPts val="0"/>
                        </a:spcAft>
                        <a:buClrTx/>
                        <a:buSzTx/>
                        <a:buFontTx/>
                        <a:buNone/>
                      </a:pPr>
                      <a:r>
                        <a:rPr lang="en-US" sz="1800" b="0" kern="1200" baseline="0" dirty="0" smtClean="0">
                          <a:solidFill>
                            <a:srgbClr val="000000"/>
                          </a:solidFill>
                          <a:latin typeface="Times New Roman" pitchFamily="18" charset="0"/>
                          <a:ea typeface="+mn-ea"/>
                          <a:cs typeface="Times New Roman" pitchFamily="18" charset="0"/>
                        </a:rPr>
                        <a:t>Network</a:t>
                      </a:r>
                      <a:endParaRPr lang="en-US" sz="1800" dirty="0">
                        <a:latin typeface="Arial" pitchFamily="34" charset="0"/>
                        <a:ea typeface="Calibri"/>
                        <a:cs typeface="Arial" pitchFamily="34" charset="0"/>
                      </a:endParaRPr>
                    </a:p>
                  </a:txBody>
                  <a:tcPr marL="70730" marR="70730" marT="35365" marB="3536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800" b="0" kern="1200" dirty="0" smtClean="0">
                          <a:solidFill>
                            <a:srgbClr val="000000"/>
                          </a:solidFill>
                          <a:latin typeface="Times New Roman" pitchFamily="18" charset="0"/>
                          <a:ea typeface="+mn-ea"/>
                          <a:cs typeface="Times New Roman" pitchFamily="18" charset="0"/>
                        </a:rPr>
                        <a:t> Current surveillance systems utilize a camera, an infrared sensor system and a satellite system. </a:t>
                      </a:r>
                      <a:endParaRPr lang="en-US" sz="1800" b="1" dirty="0" smtClean="0">
                        <a:solidFill>
                          <a:srgbClr val="000000"/>
                        </a:solidFill>
                        <a:latin typeface="Times New Roman" pitchFamily="18" charset="0"/>
                        <a:cs typeface="Times New Roman" pitchFamily="18" charset="0"/>
                      </a:endParaRPr>
                    </a:p>
                  </a:txBody>
                  <a:tcPr marL="70730" marR="70730" marT="35365" marB="3536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Ø"/>
                      </a:pPr>
                      <a:r>
                        <a:rPr lang="en-US" sz="1800" b="0" dirty="0" smtClean="0">
                          <a:solidFill>
                            <a:srgbClr val="000000"/>
                          </a:solidFill>
                          <a:latin typeface="Times New Roman" pitchFamily="18" charset="0"/>
                          <a:cs typeface="Times New Roman" pitchFamily="18" charset="0"/>
                        </a:rPr>
                        <a:t>Camera resolution</a:t>
                      </a:r>
                      <a:r>
                        <a:rPr lang="en-US" sz="1800" b="0" baseline="0" dirty="0" smtClean="0">
                          <a:solidFill>
                            <a:srgbClr val="000000"/>
                          </a:solidFill>
                          <a:latin typeface="Times New Roman" pitchFamily="18" charset="0"/>
                          <a:cs typeface="Times New Roman" pitchFamily="18" charset="0"/>
                        </a:rPr>
                        <a:t> or blur may occur so accuracy is not good.</a:t>
                      </a:r>
                      <a:endParaRPr lang="en-US" sz="1800" b="1" dirty="0" smtClean="0">
                        <a:solidFill>
                          <a:srgbClr val="000000"/>
                        </a:solidFill>
                        <a:latin typeface="Times New Roman" pitchFamily="18" charset="0"/>
                        <a:cs typeface="Times New Roman" pitchFamily="18" charset="0"/>
                      </a:endParaRPr>
                    </a:p>
                    <a:p>
                      <a:pPr marL="0" marR="0">
                        <a:lnSpc>
                          <a:spcPct val="115000"/>
                        </a:lnSpc>
                        <a:spcBef>
                          <a:spcPts val="0"/>
                        </a:spcBef>
                        <a:spcAft>
                          <a:spcPts val="1000"/>
                        </a:spcAft>
                      </a:pPr>
                      <a:endParaRPr lang="en-US" sz="1800" dirty="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97154" name="Picture 1" descr="2.PEC.png"/>
          <p:cNvPicPr>
            <a:picLocks noChangeAspect="1" noChangeArrowheads="1"/>
          </p:cNvPicPr>
          <p:nvPr/>
        </p:nvPicPr>
        <p:blipFill>
          <a:blip r:embed="rId3" cstate="print"/>
          <a:srcRect/>
          <a:stretch>
            <a:fillRect/>
          </a:stretch>
        </p:blipFill>
        <p:spPr bwMode="auto">
          <a:xfrm>
            <a:off x="0" y="6357958"/>
            <a:ext cx="571472" cy="500042"/>
          </a:xfrm>
          <a:prstGeom prst="rect">
            <a:avLst/>
          </a:prstGeom>
          <a:noFill/>
          <a:ln w="9525">
            <a:noFill/>
            <a:miter lim="800000"/>
            <a:headEnd/>
            <a:tailEnd/>
          </a:ln>
        </p:spPr>
      </p:pic>
    </p:spTree>
    <p:extLst>
      <p:ext uri="{BB962C8B-B14F-4D97-AF65-F5344CB8AC3E}">
        <p14:creationId xmlns:p14="http://schemas.microsoft.com/office/powerpoint/2010/main" xmlns="" val="4171757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1626</TotalTime>
  <Words>600</Words>
  <Application>Microsoft Office PowerPoint</Application>
  <PresentationFormat>On-screen Show (4:3)</PresentationFormat>
  <Paragraphs>96</Paragraphs>
  <Slides>8</Slides>
  <Notes>5</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  CLOUD BASED FOREST FIRE ALERT SYSTEM USING IOT  </vt:lpstr>
      <vt:lpstr>Slide 2</vt:lpstr>
      <vt:lpstr>Slide 3</vt:lpstr>
      <vt:lpstr>Slide 4</vt:lpstr>
      <vt:lpstr>  </vt:lpstr>
      <vt:lpstr>  </vt:lpstr>
      <vt:lpstr>  </vt:lpstr>
      <vt:lpstr>  </vt:lpstr>
    </vt:vector>
  </TitlesOfParts>
  <Company>Bandung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GSM Fundamental</dc:title>
  <dc:creator>Arania</dc:creator>
  <cp:lastModifiedBy>TTS</cp:lastModifiedBy>
  <cp:revision>197</cp:revision>
  <dcterms:created xsi:type="dcterms:W3CDTF">2005-06-24T10:34:22Z</dcterms:created>
  <dcterms:modified xsi:type="dcterms:W3CDTF">2021-01-04T08:09:09Z</dcterms:modified>
</cp:coreProperties>
</file>