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UAV-Enabled Wireless Power Transfer A Tutorial Overview</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US" sz="1700" dirty="0" smtClean="0">
                <a:latin typeface="Times New Roman" pitchFamily="18" charset="0"/>
                <a:cs typeface="Times New Roman" pitchFamily="18" charset="0"/>
              </a:rPr>
              <a:t>    Unmanned </a:t>
            </a:r>
            <a:r>
              <a:rPr lang="en-US" sz="1700" dirty="0" smtClean="0">
                <a:latin typeface="Times New Roman" pitchFamily="18" charset="0"/>
                <a:cs typeface="Times New Roman" pitchFamily="18" charset="0"/>
              </a:rPr>
              <a:t>aerial vehicle (UAV)-enabled wireless power transfer (WPT) has recently emerged as a promising technique to provide sustainable energy supply for widely distributed low-power ground devices (GDs) in large-scale wireless networks. Compared with the energy transmitters (ETs) in conventional WPT systems which are deployed at fixed locations, UAV-mounted aerial ETs can fly flexibly in the three-dimensional (3D) space to charge nearby GDs more efficiently. This paper provides a tutorial overview on UAV-enabled WPT and its appealing applications, in particular focusing on how to exploit UAVs’ controllable mobility via their 3D trajectory design to maximize the amounts of energy transferred to all GDs in a wireless network with fairness. First, we consider the single-UAV-enabled WPT scenario with one UAV wirelessly charging multiple GDs at known locations. To solve the energy maximization problem in this case, we present a general trajectory design framework consisting of three innovative approaches to optimize the UAV trajectory, which are multi-location hovering, successive-hover-</a:t>
            </a:r>
            <a:r>
              <a:rPr lang="en-US" sz="1700" dirty="0" err="1" smtClean="0">
                <a:latin typeface="Times New Roman" pitchFamily="18" charset="0"/>
                <a:cs typeface="Times New Roman" pitchFamily="18" charset="0"/>
              </a:rPr>
              <a:t>andfly</a:t>
            </a:r>
            <a:r>
              <a:rPr lang="en-US" sz="1700" dirty="0" smtClean="0">
                <a:latin typeface="Times New Roman" pitchFamily="18" charset="0"/>
                <a:cs typeface="Times New Roman" pitchFamily="18" charset="0"/>
              </a:rPr>
              <a:t>, and time-quantization-based optimization, respectively. </a:t>
            </a:r>
            <a:endParaRPr lang="en-IN" sz="1700" dirty="0" smtClean="0">
              <a:latin typeface="Times New Roman" pitchFamily="18" charset="0"/>
              <a:cs typeface="Times New Roman" pitchFamily="18" charset="0"/>
            </a:endParaRPr>
          </a:p>
          <a:p>
            <a:pPr algn="just">
              <a:lnSpc>
                <a:spcPct val="150000"/>
              </a:lnSpc>
              <a:buNone/>
            </a:pPr>
            <a:endParaRPr lang="en-US" sz="17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US" sz="1800" dirty="0" smtClean="0">
                <a:latin typeface="Times New Roman" pitchFamily="18" charset="0"/>
                <a:cs typeface="Times New Roman" pitchFamily="18" charset="0"/>
              </a:rPr>
              <a:t>   Next</a:t>
            </a:r>
            <a:r>
              <a:rPr lang="en-US" sz="1800" dirty="0" smtClean="0">
                <a:latin typeface="Times New Roman" pitchFamily="18" charset="0"/>
                <a:cs typeface="Times New Roman" pitchFamily="18" charset="0"/>
              </a:rPr>
              <a:t>, we consider the multi-UAV-enabled WPT scenario where multiple UAVs cooperatively charge many GDs in a large area. Building upon the single-UAV trajectory design, we propose two efficient schemes to jointly optimize multiple UAVs’ trajectories, based on the principles of UAV swarming and GD clustering, respectively. Furthermore, we consider two important extensions of UAV-enabled WPT, namely UAV-enabled wireless powered communication networks (WPCN) and UAV-enabled wireless powered mobile edge computing (MEC), by integrating the emerging WPCN and MEC techniques, respectively. For both cases, we investigate the UAV trajectory design jointly with communication/computation resource allocations to optimize the system performance, subject to the energy availability constraints at </a:t>
            </a:r>
            <a:r>
              <a:rPr lang="en-US" sz="1800" dirty="0" err="1" smtClean="0">
                <a:latin typeface="Times New Roman" pitchFamily="18" charset="0"/>
                <a:cs typeface="Times New Roman" pitchFamily="18" charset="0"/>
              </a:rPr>
              <a:t>GDs.</a:t>
            </a:r>
            <a:r>
              <a:rPr lang="en-US" sz="1800" dirty="0" smtClean="0">
                <a:latin typeface="Times New Roman" pitchFamily="18" charset="0"/>
                <a:cs typeface="Times New Roman" pitchFamily="18" charset="0"/>
              </a:rPr>
              <a:t> Finally, open problems in UAV-enabled WPT and promising directions for its future research are discussed.</a:t>
            </a: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conventional WPT systems, dedicated energy transmitters (ETs) are usually deployed at fixed locations to send RF signals to charge distributed energy receivers (</a:t>
            </a:r>
            <a:r>
              <a:rPr lang="en-IN" sz="2000" dirty="0" smtClean="0">
                <a:latin typeface="Times New Roman" pitchFamily="18" charset="0"/>
                <a:cs typeface="Times New Roman" pitchFamily="18" charset="0"/>
              </a:rPr>
              <a:t>ERs)such </a:t>
            </a:r>
            <a:r>
              <a:rPr lang="en-IN" sz="2000" dirty="0" smtClean="0">
                <a:latin typeface="Times New Roman" pitchFamily="18" charset="0"/>
                <a:cs typeface="Times New Roman" pitchFamily="18" charset="0"/>
              </a:rPr>
              <a:t>as low-power sensors 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due to the severe propagation loss of RF signals over long distance, the performance of practical WPT systems for wide coverage range is fundamentally constrained by the low end-to-end power transmission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To our best knowledge, this work is the first that explores the UAV’s trajectory design for WPT performance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total flying time is minimized by finding the path with the shortest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distance to visit all of these hovering locations.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worth noticing that the trajectory optimization problem (P1) for the </a:t>
            </a:r>
            <a:r>
              <a:rPr lang="en-IN" sz="2000" dirty="0" smtClean="0">
                <a:latin typeface="Times New Roman" pitchFamily="18" charset="0"/>
                <a:cs typeface="Times New Roman" pitchFamily="18" charset="0"/>
              </a:rPr>
              <a:t>single UAV-enabled </a:t>
            </a:r>
            <a:r>
              <a:rPr lang="en-IN" sz="2000" dirty="0" smtClean="0">
                <a:latin typeface="Times New Roman" pitchFamily="18" charset="0"/>
                <a:cs typeface="Times New Roman" pitchFamily="18" charset="0"/>
              </a:rPr>
              <a:t>WPT is different from that for the UAV-enabled multiuser wireless communications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regard, how to maintain the sustainable operation of these </a:t>
            </a:r>
            <a:r>
              <a:rPr lang="en-IN" sz="2000" dirty="0" err="1" smtClean="0">
                <a:latin typeface="Times New Roman" pitchFamily="18" charset="0"/>
                <a:cs typeface="Times New Roman" pitchFamily="18" charset="0"/>
              </a:rPr>
              <a:t>lowpower</a:t>
            </a:r>
            <a:r>
              <a:rPr lang="en-IN" sz="2000" dirty="0" smtClean="0">
                <a:latin typeface="Times New Roman" pitchFamily="18" charset="0"/>
                <a:cs typeface="Times New Roman" pitchFamily="18" charset="0"/>
              </a:rPr>
              <a:t> devices is becoming a more practically important as well as challenging problem to tackle.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first use a toy example with one single GD to show the benefit of trajectory design, and then present a generic utility maximization problem to maximize the energy amounts transferred to multiple GDs in a fair manner subject to practical UAV flight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directly adopt time quantization to transform problem (P2.2) with continuous-time variables into an equivalent optimization problem with discrete-time variables.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approaches have been proposed aiming to alleviate this issue by enhancing the WPT efficiency at the link level, including multi-antenna energy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energy </a:t>
            </a:r>
            <a:r>
              <a:rPr lang="en-IN" sz="2000" dirty="0" smtClean="0">
                <a:latin typeface="Times New Roman" pitchFamily="18" charset="0"/>
                <a:cs typeface="Times New Roman" pitchFamily="18" charset="0"/>
              </a:rPr>
              <a:t>scheduling, </a:t>
            </a:r>
            <a:r>
              <a:rPr lang="en-IN" sz="2000" dirty="0" smtClean="0">
                <a:latin typeface="Times New Roman" pitchFamily="18" charset="0"/>
                <a:cs typeface="Times New Roman" pitchFamily="18" charset="0"/>
              </a:rPr>
              <a:t>and energy waveform </a:t>
            </a:r>
            <a:r>
              <a:rPr lang="en-IN" sz="2000" dirty="0" smtClean="0">
                <a:latin typeface="Times New Roman" pitchFamily="18" charset="0"/>
                <a:cs typeface="Times New Roman" pitchFamily="18" charset="0"/>
              </a:rPr>
              <a:t>optimization.</a:t>
            </a:r>
          </a:p>
          <a:p>
            <a:pPr algn="just">
              <a:lnSpc>
                <a:spcPct val="150000"/>
              </a:lnSpc>
            </a:pPr>
            <a:r>
              <a:rPr lang="en-IN" sz="2000" dirty="0" smtClean="0">
                <a:latin typeface="Times New Roman" pitchFamily="18" charset="0"/>
                <a:cs typeface="Times New Roman" pitchFamily="18" charset="0"/>
              </a:rPr>
              <a:t>It is observed that the two proposed trajectory designs, namely the successive hover-and-fly and the SCP-based trajectory designs, outperform the </a:t>
            </a:r>
            <a:r>
              <a:rPr lang="en-IN" sz="2000" dirty="0" err="1" smtClean="0">
                <a:latin typeface="Times New Roman" pitchFamily="18" charset="0"/>
                <a:cs typeface="Times New Roman" pitchFamily="18" charset="0"/>
              </a:rPr>
              <a:t>singlelocation</a:t>
            </a:r>
            <a:r>
              <a:rPr lang="en-IN" sz="2000" dirty="0" smtClean="0">
                <a:latin typeface="Times New Roman" pitchFamily="18" charset="0"/>
                <a:cs typeface="Times New Roman" pitchFamily="18" charset="0"/>
              </a:rPr>
              <a:t>-hovering design, and achieve higher average max-min average power as T becomes large.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 ≥ 15 s, the proposed successive hover-and-fly and the SCP-based trajectory designs also outperform the successive hover-and-fly trajectory over all the 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Motivated by UAV-assisted wireless communications, in this paper we propose a new </a:t>
            </a:r>
            <a:r>
              <a:rPr lang="en-IN" sz="2000" dirty="0" err="1" smtClean="0">
                <a:latin typeface="Times New Roman" pitchFamily="18" charset="0"/>
                <a:cs typeface="Times New Roman" pitchFamily="18" charset="0"/>
              </a:rPr>
              <a:t>UAVenabled</a:t>
            </a:r>
            <a:r>
              <a:rPr lang="en-IN" sz="2000" dirty="0" smtClean="0">
                <a:latin typeface="Times New Roman" pitchFamily="18" charset="0"/>
                <a:cs typeface="Times New Roman" pitchFamily="18" charset="0"/>
              </a:rPr>
              <a:t> WPT architecture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 the UAV trajectory design jointly with communication/computation resource allocations to optimize the system performance, subject to the energy availability constraints at </a:t>
            </a:r>
            <a:r>
              <a:rPr lang="en-IN" sz="2000" dirty="0" err="1" smtClean="0">
                <a:latin typeface="Times New Roman" pitchFamily="18" charset="0"/>
                <a:cs typeface="Times New Roman" pitchFamily="18" charset="0"/>
              </a:rPr>
              <a:t>GDs</a:t>
            </a:r>
            <a:r>
              <a:rPr lang="en-IN" sz="2000" dirty="0" err="1"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have been a handful of prior works in the literature that investigated the trajectory design for enhancing the energy transfer performance for UAV-enabled WPT when there is only one single </a:t>
            </a:r>
            <a:r>
              <a:rPr lang="en-IN" sz="2000" dirty="0" smtClean="0">
                <a:latin typeface="Times New Roman" pitchFamily="18" charset="0"/>
                <a:cs typeface="Times New Roman" pitchFamily="18" charset="0"/>
              </a:rPr>
              <a:t>UAV.</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utility/objective functions for communication versus WPT performance optimization are also different in general.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observed that the SHF and time-quantization-based trajectory designs significantly outperform the static hovering scheme and the performance gain becomes more significant when T increases.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Optimal energy allocation for wireless communications with energy harvesting constraints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K. Ho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consider the use of energy harvesters, in place of conventional batteries with fixed energy storage, for point-to-point wireless communications.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general utility optimization framework for energy-harvesting-based wireless communications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 J. Xu, R. Zhang, and S. Cui,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Building on existing works, in this article, we develop a general optimization framework to maximize the utility of EH wireless communication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981200"/>
                <a:gridCol w="18288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Wireless powered communication: Opportunities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Bi, C. K. Ho,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performance of wireless communication is fundamentally constrained by the limited battery life of wireless devices, whose operations are frequently disrupted due to the need of manual battery replacement/recharging.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power transfer—an overview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Zhang, H. Pang, A. Georgiadis, and C. Cecati,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presents an overview of WPT techniques with emphasis on working mechanisms, technical challenges, </a:t>
                      </a:r>
                      <a:r>
                        <a:rPr lang="en-US" sz="2000" dirty="0" err="1">
                          <a:latin typeface="Times New Roman"/>
                          <a:ea typeface="Calibri"/>
                          <a:cs typeface="Latha"/>
                        </a:rPr>
                        <a:t>metamaterials</a:t>
                      </a:r>
                      <a:r>
                        <a:rPr lang="en-US" sz="2000" dirty="0">
                          <a:latin typeface="Times New Roman"/>
                          <a:ea typeface="Calibri"/>
                          <a:cs typeface="Latha"/>
                        </a:rPr>
                        <a:t>, and classical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371600"/>
            <a:ext cx="6324600" cy="51054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provided a tutorial overview on UAV-enabled WPT as well as its various applications and extensions, by focusing on how to exploit the UAV mobility to enhance the system performance. First, in the single-UAV-enabled WPT case, we presented a trajectory design framework to fairly maximize the harvested energy at multiple GDs, which consists of three main approaches, namely multi-location hovering, successive-hover-and-fly, and </a:t>
            </a:r>
            <a:r>
              <a:rPr lang="en-IN" sz="2000" dirty="0" smtClean="0">
                <a:latin typeface="Times New Roman" pitchFamily="18" charset="0"/>
                <a:cs typeface="Times New Roman" pitchFamily="18" charset="0"/>
              </a:rPr>
              <a:t>time quantization-based </a:t>
            </a:r>
            <a:r>
              <a:rPr lang="en-IN" sz="2000" dirty="0" smtClean="0">
                <a:latin typeface="Times New Roman" pitchFamily="18" charset="0"/>
                <a:cs typeface="Times New Roman" pitchFamily="18" charset="0"/>
              </a:rPr>
              <a:t>optimization. Next, we extended the trajectory design framework to the multi-UAV-enabled WPT case based on the schemes of UAV swarming and GD clustering, respectively. Then, we considered the UAV-enabled WPCN and wireless powered MEC, in which the trajectory design framework is investigated jointly with the resource allocations to improve communication/computation performance. Furthermore, open problems and promising research directions in UAV-enabled WPT were presented to inspire future exploration.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 K. Ho and R. Zhang, “Optimal energy allocation for wireless communications with energy harvesting constraints,” IEEE Trans. Signal Process., vol. 60, no. 9, pp. 4808–4818, Sep. 2012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[2] H. Li,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R. Zhang, and S. Cui, “A general utility optimization framework for energy-harvesting-based wireless communications,”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53, no. 4, pp. 79–85, Apr.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Bi, C. K. Ho, and R. Zhang, “Wireless powered communication: Opportunities and challenges,”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53, no. 4, pp. 117–125, Apr.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 Zhang, H. Pang, A. </a:t>
            </a:r>
            <a:r>
              <a:rPr lang="en-IN" sz="1600" dirty="0" err="1" smtClean="0">
                <a:latin typeface="Times New Roman" pitchFamily="18" charset="0"/>
                <a:cs typeface="Times New Roman" pitchFamily="18" charset="0"/>
              </a:rPr>
              <a:t>Georgiadis</a:t>
            </a:r>
            <a:r>
              <a:rPr lang="en-IN" sz="1600" dirty="0" smtClean="0">
                <a:latin typeface="Times New Roman" pitchFamily="18" charset="0"/>
                <a:cs typeface="Times New Roman" pitchFamily="18" charset="0"/>
              </a:rPr>
              <a:t>, and C. </a:t>
            </a:r>
            <a:r>
              <a:rPr lang="en-IN" sz="1600" dirty="0" err="1" smtClean="0">
                <a:latin typeface="Times New Roman" pitchFamily="18" charset="0"/>
                <a:cs typeface="Times New Roman" pitchFamily="18" charset="0"/>
              </a:rPr>
              <a:t>Cecati</a:t>
            </a:r>
            <a:r>
              <a:rPr lang="en-IN" sz="1600" dirty="0" smtClean="0">
                <a:latin typeface="Times New Roman" pitchFamily="18" charset="0"/>
                <a:cs typeface="Times New Roman" pitchFamily="18" charset="0"/>
              </a:rPr>
              <a:t>, “Wireless power transfer—an overview,” IEEE Trans. Ind. Electron., vol. 66, no. 2, pp. 1044–1058, Feb.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R. Zhang, “A general design framework for MIMO wireless energy transfer with limited feedback,” IEEE Trans. Signal Process., vol. 64, no. 10, pp. 2475–2488, May 2016.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Huang and V. K. N. Lau, “Enabling wireless power transfer in cellular networks: Architecture,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deployment,”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no. 2, pp. 902–912, Feb.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X. Lu,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P. Wang, D. I. Kim, and Z. Han, “Wireless charger networking for mobile devices: Fundamentals, standards, and applications,”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22, no. 2, pp. 126–135, Apr.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R. Zhang, “Energy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with one-bit feedback,” IEEE Trans. Signal Process., vol. 62, no. 20, pp. 5370–5381, Oct.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4, pp. 2322–2358, 4th Quart.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Mach and Z. </a:t>
            </a:r>
            <a:r>
              <a:rPr lang="en-IN" sz="1600" dirty="0" err="1" smtClean="0">
                <a:latin typeface="Times New Roman" pitchFamily="18" charset="0"/>
                <a:cs typeface="Times New Roman" pitchFamily="18" charset="0"/>
              </a:rPr>
              <a:t>Becvar</a:t>
            </a:r>
            <a:r>
              <a:rPr lang="en-IN" sz="1600" dirty="0" smtClean="0">
                <a:latin typeface="Times New Roman" pitchFamily="18" charset="0"/>
                <a:cs typeface="Times New Roman" pitchFamily="18" charset="0"/>
              </a:rPr>
              <a:t>, “Mobile edge computing: A survey on architecture and computation offloading,”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3, pp. 1628–1656, 3th Quart.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1676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UAV-Enabled Wireless Power Transfer A Tutorial Overview</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2021-08-18T12:38:35Z</dcterms:modified>
</cp:coreProperties>
</file>