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Throughput-Delay </a:t>
            </a:r>
            <a:r>
              <a:rPr lang="en-IN" b="1" dirty="0" err="1" smtClean="0">
                <a:latin typeface="Times New Roman" pitchFamily="18" charset="0"/>
                <a:cs typeface="Times New Roman" pitchFamily="18" charset="0"/>
              </a:rPr>
              <a:t>Tradeoff</a:t>
            </a:r>
            <a:r>
              <a:rPr lang="en-IN" b="1" dirty="0" smtClean="0">
                <a:latin typeface="Times New Roman" pitchFamily="18" charset="0"/>
                <a:cs typeface="Times New Roman" pitchFamily="18" charset="0"/>
              </a:rPr>
              <a:t> in Coupled Queues in Wireless Networks Priority and Concurrent Transmissions Regimes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investigates the performance of a wireless network that consists of two pairs of transmitter-receiver sharing the same channel,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using two coupled queues. In this analysis, we use the power metric P , defined as the ratio of throughput and mean delay, to understand the compromise between these two metrics. We show that, when the users’ transmit power levels are adjusted to maximize P , two transmission regimes emerge. When the coupling degree between the queues is strong, but the traffic is not heavy, there will be plenty of opportunities for non-concurrent transmissions. Our analysis shows that, in this case, the best strategy is to prioritize one user over the other through appropriate transmit powers adjustment and to use the highest modulation order available. On the other hand, for heavy traffic, none of the users should be prioritized, and there is an optimum combination of robust modulation orders and transmit power ratio to achieve the best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a large number of M2M devices attempts to access the PRACH, an outage condition may occur; furthermore, traffic prioritization is regulated only through age-based power ramping, which drives the network even faster towards the outage condition.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article, we describe an overlay network that allows a massive number of M2M devices to coexist with H2H traffic and access the network without going through the full LTE handshake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architecture used the RTS/CTS mechanism for accessing the medium in the WLAN, which caused overload in the network and coexistence issues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Networks that support M2M traffic must provide broad coverage, but also message reliability and limited delay.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protect these transmissions, they employ a </a:t>
            </a:r>
            <a:r>
              <a:rPr lang="en-IN" sz="2000" dirty="0" err="1" smtClean="0">
                <a:latin typeface="Times New Roman" pitchFamily="18" charset="0"/>
                <a:cs typeface="Times New Roman" pitchFamily="18" charset="0"/>
              </a:rPr>
              <a:t>busytone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to prevent hidden terminal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Bidirectional full-duplex mode can mitigate hidden node problem since STAs around the transmitter and receiver listen to their transmissions and refrain to transmit simultaneously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studies have added some fields to the RTS/CTS mechanism to communicate with other nodes in the network by informing them of the chosen mode and transmission duration to prevent hidden and exposed terminal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problem can be formulated as a multi-objective optimization to maximize rate and queue serving and minimize the delay of high priority traffic which are conflicting with each other.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was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that LTE supports reliable data transmission with high data rates for real-time health messages over large coverage areas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overlay network for M2M traffic was proposed that dedicates a portion of PRACH resources to M2M </a:t>
            </a:r>
            <a:r>
              <a:rPr lang="en-IN" sz="2000" dirty="0" smtClean="0">
                <a:latin typeface="Times New Roman" pitchFamily="18" charset="0"/>
                <a:cs typeface="Times New Roman" pitchFamily="18" charset="0"/>
              </a:rPr>
              <a:t>traffic.</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super frame </a:t>
            </a:r>
            <a:r>
              <a:rPr lang="en-IN" sz="2000" dirty="0" smtClean="0">
                <a:latin typeface="Times New Roman" pitchFamily="18" charset="0"/>
                <a:cs typeface="Times New Roman" pitchFamily="18" charset="0"/>
              </a:rPr>
              <a:t>structure of the proposed Priority-based Machine-to-Machine (PM2M) overlay </a:t>
            </a:r>
            <a:r>
              <a:rPr lang="en-IN" sz="2000" dirty="0" smtClean="0">
                <a:latin typeface="Times New Roman" pitchFamily="18" charset="0"/>
                <a:cs typeface="Times New Roman" pitchFamily="18" charset="0"/>
              </a:rPr>
              <a:t>network.</a:t>
            </a:r>
          </a:p>
          <a:p>
            <a:pPr algn="just">
              <a:lnSpc>
                <a:spcPct val="150000"/>
              </a:lnSpc>
            </a:pPr>
            <a:r>
              <a:rPr lang="en-IN" sz="2000" dirty="0" smtClean="0">
                <a:latin typeface="Times New Roman" pitchFamily="18" charset="0"/>
                <a:cs typeface="Times New Roman" pitchFamily="18" charset="0"/>
              </a:rPr>
              <a:t>A different scheme has been recently proposed that tries to resolve collisions and, presumably, improve performance by reassigning a subset of available preambles to calls that failed an access </a:t>
            </a:r>
            <a:r>
              <a:rPr lang="en-IN" sz="2000" dirty="0" smtClean="0">
                <a:latin typeface="Times New Roman" pitchFamily="18" charset="0"/>
                <a:cs typeface="Times New Roman" pitchFamily="18" charset="0"/>
              </a:rPr>
              <a:t>attempt.</a:t>
            </a:r>
          </a:p>
          <a:p>
            <a:pPr algn="just">
              <a:lnSpc>
                <a:spcPct val="150000"/>
              </a:lnSpc>
            </a:pPr>
            <a:r>
              <a:rPr lang="en-IN" sz="2000" dirty="0" smtClean="0">
                <a:latin typeface="Times New Roman" pitchFamily="18" charset="0"/>
                <a:cs typeface="Times New Roman" pitchFamily="18" charset="0"/>
              </a:rPr>
              <a:t>The base station can apply a suitable polling scheme (also known as pull-based scheme) to differentiate between UEs.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develop innovative access mechanisms, scheduling techniques, and architectures, and with simulations, measure the performance of networks working with these protocols based on the popular metrics of throughput, delay, and jitter among others.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in dense scenarios, performance of EDCA severely degrades with increasing number of contenders and resultant </a:t>
            </a:r>
            <a:r>
              <a:rPr lang="en-IN" sz="2000" dirty="0" smtClean="0">
                <a:latin typeface="Times New Roman" pitchFamily="18" charset="0"/>
                <a:cs typeface="Times New Roman" pitchFamily="18" charset="0"/>
              </a:rPr>
              <a:t>collisions.</a:t>
            </a:r>
          </a:p>
          <a:p>
            <a:pPr algn="just">
              <a:lnSpc>
                <a:spcPct val="150000"/>
              </a:lnSpc>
            </a:pPr>
            <a:r>
              <a:rPr lang="en-IN" sz="2000" dirty="0" smtClean="0">
                <a:latin typeface="Times New Roman" pitchFamily="18" charset="0"/>
                <a:cs typeface="Times New Roman" pitchFamily="18" charset="0"/>
              </a:rPr>
              <a:t>In addition, adaptive selection of optimal CW size based on different measured criteria in the network has been shown to improve the performance of CSMA/CA.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criteria include access mechanism, number of activated FD modes, network type, traffic type, inter-symbol interference (ISI) consideration, key features, and performance metrics to evaluate their work.</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VR/AR Immersive Communication: Caching, Edge Computing, and Transmission Trade-Offs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Chakareski,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is a first-of-its-kind study to explore fundamental trade-offs between caching, computing, and communication for emerging VR/AR applications of broad societal impact.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High Efficiency MAC Protocol for WLANs: Providing Fairness in Dense Scenarios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Sanabria-Russo, J. Barcelo, B. Bellalta, and F. Gringoli,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uses a Binary Exponential </a:t>
                      </a:r>
                      <a:r>
                        <a:rPr lang="en-US" sz="2000" dirty="0" err="1">
                          <a:solidFill>
                            <a:srgbClr val="333333"/>
                          </a:solidFill>
                          <a:latin typeface="Times New Roman"/>
                          <a:ea typeface="Calibri"/>
                          <a:cs typeface="Latha"/>
                        </a:rPr>
                        <a:t>Backoff</a:t>
                      </a:r>
                      <a:r>
                        <a:rPr lang="en-US" sz="2000" dirty="0">
                          <a:solidFill>
                            <a:srgbClr val="333333"/>
                          </a:solidFill>
                          <a:latin typeface="Times New Roman"/>
                          <a:ea typeface="Calibri"/>
                          <a:cs typeface="Latha"/>
                        </a:rPr>
                        <a:t> (BEB) technique to </a:t>
                      </a:r>
                      <a:r>
                        <a:rPr lang="en-US" sz="2000" dirty="0" err="1">
                          <a:solidFill>
                            <a:srgbClr val="333333"/>
                          </a:solidFill>
                          <a:latin typeface="Times New Roman"/>
                          <a:ea typeface="Calibri"/>
                          <a:cs typeface="Latha"/>
                        </a:rPr>
                        <a:t>randomise</a:t>
                      </a:r>
                      <a:r>
                        <a:rPr lang="en-US" sz="2000" dirty="0">
                          <a:solidFill>
                            <a:srgbClr val="333333"/>
                          </a:solidFill>
                          <a:latin typeface="Times New Roman"/>
                          <a:ea typeface="Calibri"/>
                          <a:cs typeface="Latha"/>
                        </a:rPr>
                        <a:t> each contender attempt of transmitting, effectively reducing the collision probability.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Traffic Differentiation in Dense Collision-free WLANs using CSMA/ECA</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Sanabria-Russo and B. Bellalta,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ability to perform traffic differentiation is a promising feature of the current Medium Access Control (MAC) in Wireless Local Area Networks (WLANs).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Performance Improvement of QoS-Enabled WLANs Using Adaptive Contention Window Backoff Algorithm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 Syed, S.-h. Shin, B.-h. Roh, and M. Adnan,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aim to improve the </a:t>
                      </a:r>
                      <a:r>
                        <a:rPr lang="en-US" sz="2000" dirty="0" err="1">
                          <a:solidFill>
                            <a:srgbClr val="333333"/>
                          </a:solidFill>
                          <a:latin typeface="Times New Roman"/>
                          <a:ea typeface="Calibri"/>
                          <a:cs typeface="Latha"/>
                        </a:rPr>
                        <a:t>QoS</a:t>
                      </a:r>
                      <a:r>
                        <a:rPr lang="en-US" sz="2000" dirty="0">
                          <a:solidFill>
                            <a:srgbClr val="333333"/>
                          </a:solidFill>
                          <a:latin typeface="Times New Roman"/>
                          <a:ea typeface="Calibri"/>
                          <a:cs typeface="Latha"/>
                        </a:rPr>
                        <a:t> for WLANs and achieve better network performance in terms of high throughput, low collision rate, and small mean frame delay in delay-sensitive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524000" y="1371600"/>
            <a:ext cx="7086600" cy="4343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lnSpc>
                <a:spcPct val="120000"/>
              </a:lnSpc>
              <a:buNone/>
            </a:pPr>
            <a:r>
              <a:rPr lang="en-IN" sz="1900" dirty="0" smtClean="0">
                <a:latin typeface="Times New Roman" pitchFamily="18" charset="0"/>
                <a:cs typeface="Times New Roman" pitchFamily="18" charset="0"/>
              </a:rPr>
              <a:t>    Wireless </a:t>
            </a:r>
            <a:r>
              <a:rPr lang="en-IN" sz="1900" dirty="0" smtClean="0">
                <a:latin typeface="Times New Roman" pitchFamily="18" charset="0"/>
                <a:cs typeface="Times New Roman" pitchFamily="18" charset="0"/>
              </a:rPr>
              <a:t>technology has become one of the inseparable technologies in every day life for all of us. From laptops, phones and </a:t>
            </a:r>
            <a:r>
              <a:rPr lang="en-IN" sz="1900" dirty="0" err="1" smtClean="0">
                <a:latin typeface="Times New Roman" pitchFamily="18" charset="0"/>
                <a:cs typeface="Times New Roman" pitchFamily="18" charset="0"/>
              </a:rPr>
              <a:t>cellphones</a:t>
            </a:r>
            <a:r>
              <a:rPr lang="en-IN" sz="1900" dirty="0" smtClean="0">
                <a:latin typeface="Times New Roman" pitchFamily="18" charset="0"/>
                <a:cs typeface="Times New Roman" pitchFamily="18" charset="0"/>
              </a:rPr>
              <a:t>, to smart TVs and car navigation system, they all use wireless technology to transmit and/or receive data. Since the beginning of 2016, the amount of traffic carried over wireless networks has surpassed that of wired networks. However, wireless resources are scarce and expensive, and efficient usage of these resources is of utmost importance. With the ever increasing data demand comprising data hungry and delay-sensitive applications, the deployment of wireless base stations has been </a:t>
            </a:r>
            <a:r>
              <a:rPr lang="en-IN" sz="1900" dirty="0" err="1" smtClean="0">
                <a:latin typeface="Times New Roman" pitchFamily="18" charset="0"/>
                <a:cs typeface="Times New Roman" pitchFamily="18" charset="0"/>
              </a:rPr>
              <a:t>densified</a:t>
            </a:r>
            <a:r>
              <a:rPr lang="en-IN" sz="1900" dirty="0" smtClean="0">
                <a:latin typeface="Times New Roman" pitchFamily="18" charset="0"/>
                <a:cs typeface="Times New Roman" pitchFamily="18" charset="0"/>
              </a:rPr>
              <a:t> with small cells. Therefore, the inter-cell and intra-cell interference has been increased. Moreover, new technologies have been invented to increase the capacity of wireless networks. Thus, new MAC protocols are required to efficiently coordinate the transmission of different wireless stations not only to reduce the delay and frame collisions but to also increase the overall throughput of the network. In this dissertation, we studied the problem of efficient coordination among the stations in different wireless networks. We designed different access mechanisms, scheduling techniques and innovative architectures to increase efficiency. </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1500" dirty="0" smtClean="0">
                <a:latin typeface="Times New Roman" pitchFamily="18" charset="0"/>
                <a:cs typeface="Times New Roman" pitchFamily="18" charset="0"/>
              </a:rPr>
              <a:t>[1] J. </a:t>
            </a:r>
            <a:r>
              <a:rPr lang="en-IN" sz="1500" dirty="0" err="1" smtClean="0">
                <a:latin typeface="Times New Roman" pitchFamily="18" charset="0"/>
                <a:cs typeface="Times New Roman" pitchFamily="18" charset="0"/>
              </a:rPr>
              <a:t>Chakareski</a:t>
            </a:r>
            <a:r>
              <a:rPr lang="en-IN" sz="1500" dirty="0" smtClean="0">
                <a:latin typeface="Times New Roman" pitchFamily="18" charset="0"/>
                <a:cs typeface="Times New Roman" pitchFamily="18" charset="0"/>
              </a:rPr>
              <a:t>, “VR/AR Immersive Communication: Caching, Edge Computing, and Transmission Trade-Offs,” in Proceedings of the Workshop on Virtual Reality and Augmented Reality Network, ser. VR/AR Network ’17. New York, NY, USA: ACM, 2017, pp. 36–41. [Online]. Available: http: //doi.acm.org/10.1145/3097895.3097902 </a:t>
            </a:r>
            <a:endParaRPr lang="en-IN" sz="1500" dirty="0" smtClean="0">
              <a:latin typeface="Times New Roman" pitchFamily="18" charset="0"/>
              <a:cs typeface="Times New Roman" pitchFamily="18" charset="0"/>
            </a:endParaRPr>
          </a:p>
          <a:p>
            <a:pPr algn="just">
              <a:lnSpc>
                <a:spcPct val="15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L. </a:t>
            </a:r>
            <a:r>
              <a:rPr lang="en-IN" sz="1500" dirty="0" err="1" smtClean="0">
                <a:latin typeface="Times New Roman" pitchFamily="18" charset="0"/>
                <a:cs typeface="Times New Roman" pitchFamily="18" charset="0"/>
              </a:rPr>
              <a:t>Sanabria</a:t>
            </a:r>
            <a:r>
              <a:rPr lang="en-IN" sz="1500" dirty="0" smtClean="0">
                <a:latin typeface="Times New Roman" pitchFamily="18" charset="0"/>
                <a:cs typeface="Times New Roman" pitchFamily="18" charset="0"/>
              </a:rPr>
              <a:t>-Russo, J. </a:t>
            </a:r>
            <a:r>
              <a:rPr lang="en-IN" sz="1500" dirty="0" err="1" smtClean="0">
                <a:latin typeface="Times New Roman" pitchFamily="18" charset="0"/>
                <a:cs typeface="Times New Roman" pitchFamily="18" charset="0"/>
              </a:rPr>
              <a:t>Barcelo</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Bellalta</a:t>
            </a:r>
            <a:r>
              <a:rPr lang="en-IN" sz="1500" dirty="0" smtClean="0">
                <a:latin typeface="Times New Roman" pitchFamily="18" charset="0"/>
                <a:cs typeface="Times New Roman" pitchFamily="18" charset="0"/>
              </a:rPr>
              <a:t>, and F. </a:t>
            </a:r>
            <a:r>
              <a:rPr lang="en-IN" sz="1500" dirty="0" err="1" smtClean="0">
                <a:latin typeface="Times New Roman" pitchFamily="18" charset="0"/>
                <a:cs typeface="Times New Roman" pitchFamily="18" charset="0"/>
              </a:rPr>
              <a:t>Gringoli</a:t>
            </a:r>
            <a:r>
              <a:rPr lang="en-IN" sz="1500" dirty="0" smtClean="0">
                <a:latin typeface="Times New Roman" pitchFamily="18" charset="0"/>
                <a:cs typeface="Times New Roman" pitchFamily="18" charset="0"/>
              </a:rPr>
              <a:t>, “A High Efficiency MAC Protocol for WLANs: Providing Fairness in Dense Scenarios,” IEEE/ACM Transactions on Networking, vol. 25, no. 1, pp. 492–505, 2017. </a:t>
            </a:r>
            <a:endParaRPr lang="en-IN" sz="1500" dirty="0" smtClean="0">
              <a:latin typeface="Times New Roman" pitchFamily="18" charset="0"/>
              <a:cs typeface="Times New Roman" pitchFamily="18" charset="0"/>
            </a:endParaRPr>
          </a:p>
          <a:p>
            <a:pPr algn="just">
              <a:lnSpc>
                <a:spcPct val="15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“Cisco Visual Networking Index: Forecast and Methodology, 2016–2021,” https://www.cisco.com/c/en/us/solutions/collateral/service-provider/ visual-networking-index-</a:t>
            </a:r>
            <a:r>
              <a:rPr lang="en-IN" sz="1500" dirty="0" err="1" smtClean="0">
                <a:latin typeface="Times New Roman" pitchFamily="18" charset="0"/>
                <a:cs typeface="Times New Roman" pitchFamily="18" charset="0"/>
              </a:rPr>
              <a:t>vni</a:t>
            </a:r>
            <a:r>
              <a:rPr lang="en-IN" sz="1500" dirty="0" smtClean="0">
                <a:latin typeface="Times New Roman" pitchFamily="18" charset="0"/>
                <a:cs typeface="Times New Roman" pitchFamily="18" charset="0"/>
              </a:rPr>
              <a:t>/complete-white-paper-c11-481360.pdf, 2017, accessed: Sep 4, 2017. </a:t>
            </a:r>
            <a:endParaRPr lang="en-IN" sz="1500" dirty="0" smtClean="0">
              <a:latin typeface="Times New Roman" pitchFamily="18" charset="0"/>
              <a:cs typeface="Times New Roman" pitchFamily="18" charset="0"/>
            </a:endParaRPr>
          </a:p>
          <a:p>
            <a:pPr algn="just">
              <a:lnSpc>
                <a:spcPct val="15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J. G. Andrews, S. </a:t>
            </a:r>
            <a:r>
              <a:rPr lang="en-IN" sz="1500" dirty="0" err="1" smtClean="0">
                <a:latin typeface="Times New Roman" pitchFamily="18" charset="0"/>
                <a:cs typeface="Times New Roman" pitchFamily="18" charset="0"/>
              </a:rPr>
              <a:t>Buzzi</a:t>
            </a:r>
            <a:r>
              <a:rPr lang="en-IN" sz="1500" dirty="0" smtClean="0">
                <a:latin typeface="Times New Roman" pitchFamily="18" charset="0"/>
                <a:cs typeface="Times New Roman" pitchFamily="18" charset="0"/>
              </a:rPr>
              <a:t>, W. </a:t>
            </a:r>
            <a:r>
              <a:rPr lang="en-IN" sz="1500" dirty="0" err="1" smtClean="0">
                <a:latin typeface="Times New Roman" pitchFamily="18" charset="0"/>
                <a:cs typeface="Times New Roman" pitchFamily="18" charset="0"/>
              </a:rPr>
              <a:t>Choi</a:t>
            </a:r>
            <a:r>
              <a:rPr lang="en-IN" sz="1500" dirty="0" smtClean="0">
                <a:latin typeface="Times New Roman" pitchFamily="18" charset="0"/>
                <a:cs typeface="Times New Roman" pitchFamily="18" charset="0"/>
              </a:rPr>
              <a:t>, S. V. </a:t>
            </a:r>
            <a:r>
              <a:rPr lang="en-IN" sz="1500" dirty="0" err="1" smtClean="0">
                <a:latin typeface="Times New Roman" pitchFamily="18" charset="0"/>
                <a:cs typeface="Times New Roman" pitchFamily="18" charset="0"/>
              </a:rPr>
              <a:t>Hanly</a:t>
            </a:r>
            <a:r>
              <a:rPr lang="en-IN" sz="1500" dirty="0" smtClean="0">
                <a:latin typeface="Times New Roman" pitchFamily="18" charset="0"/>
                <a:cs typeface="Times New Roman" pitchFamily="18" charset="0"/>
              </a:rPr>
              <a:t>, A. Lozano, A. C. Soong, and J. C. Zhang, “What Will 5G Be?” IEEE Journal on selected areas in communications, vol. 32, no. 6, pp. 1065–1082, 2014. </a:t>
            </a:r>
            <a:endParaRPr lang="en-IN" sz="1500" dirty="0" smtClean="0">
              <a:latin typeface="Times New Roman" pitchFamily="18" charset="0"/>
              <a:cs typeface="Times New Roman" pitchFamily="18" charset="0"/>
            </a:endParaRPr>
          </a:p>
          <a:p>
            <a:pPr algn="just">
              <a:lnSpc>
                <a:spcPct val="15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a:t>
            </a:r>
            <a:r>
              <a:rPr lang="en-IN" sz="1500" dirty="0" err="1" smtClean="0">
                <a:latin typeface="Times New Roman" pitchFamily="18" charset="0"/>
                <a:cs typeface="Times New Roman" pitchFamily="18" charset="0"/>
              </a:rPr>
              <a:t>TGax</a:t>
            </a:r>
            <a:r>
              <a:rPr lang="en-IN" sz="1500" dirty="0" smtClean="0">
                <a:latin typeface="Times New Roman" pitchFamily="18" charset="0"/>
                <a:cs typeface="Times New Roman" pitchFamily="18" charset="0"/>
              </a:rPr>
              <a:t> Specification Framework,” https://mentor.ieee.org/802.11/dcn/15/ 11-15-0132-17-00ax-spec-framework.docx, accessed: Sep 4, 2017. </a:t>
            </a:r>
            <a:endParaRPr lang="en-IN"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200000"/>
              </a:lnSpc>
            </a:pPr>
            <a:r>
              <a:rPr lang="en-IN" sz="1500" dirty="0" smtClean="0">
                <a:latin typeface="Times New Roman" pitchFamily="18" charset="0"/>
                <a:cs typeface="Times New Roman" pitchFamily="18" charset="0"/>
              </a:rPr>
              <a:t>[6] L. </a:t>
            </a:r>
            <a:r>
              <a:rPr lang="en-IN" sz="1500" dirty="0" err="1" smtClean="0">
                <a:latin typeface="Times New Roman" pitchFamily="18" charset="0"/>
                <a:cs typeface="Times New Roman" pitchFamily="18" charset="0"/>
              </a:rPr>
              <a:t>Sanabria</a:t>
            </a:r>
            <a:r>
              <a:rPr lang="en-IN" sz="1500" dirty="0" smtClean="0">
                <a:latin typeface="Times New Roman" pitchFamily="18" charset="0"/>
                <a:cs typeface="Times New Roman" pitchFamily="18" charset="0"/>
              </a:rPr>
              <a:t>-Russo and B. </a:t>
            </a:r>
            <a:r>
              <a:rPr lang="en-IN" sz="1500" dirty="0" err="1" smtClean="0">
                <a:latin typeface="Times New Roman" pitchFamily="18" charset="0"/>
                <a:cs typeface="Times New Roman" pitchFamily="18" charset="0"/>
              </a:rPr>
              <a:t>Bellalta</a:t>
            </a:r>
            <a:r>
              <a:rPr lang="en-IN" sz="1500" dirty="0" smtClean="0">
                <a:latin typeface="Times New Roman" pitchFamily="18" charset="0"/>
                <a:cs typeface="Times New Roman" pitchFamily="18" charset="0"/>
              </a:rPr>
              <a:t>, “Traffic Differentiation in Dense Collision-free WLANs using CSMA/ECA,” Ad Hoc Networks, 2018. </a:t>
            </a:r>
            <a:endParaRPr lang="en-IN" sz="1500" dirty="0" smtClean="0">
              <a:latin typeface="Times New Roman" pitchFamily="18" charset="0"/>
              <a:cs typeface="Times New Roman" pitchFamily="18" charset="0"/>
            </a:endParaRPr>
          </a:p>
          <a:p>
            <a:pPr algn="just">
              <a:lnSpc>
                <a:spcPct val="20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L. </a:t>
            </a:r>
            <a:r>
              <a:rPr lang="en-IN" sz="1500" dirty="0" err="1" smtClean="0">
                <a:latin typeface="Times New Roman" pitchFamily="18" charset="0"/>
                <a:cs typeface="Times New Roman" pitchFamily="18" charset="0"/>
              </a:rPr>
              <a:t>Sanabria</a:t>
            </a:r>
            <a:r>
              <a:rPr lang="en-IN" sz="1500" dirty="0" smtClean="0">
                <a:latin typeface="Times New Roman" pitchFamily="18" charset="0"/>
                <a:cs typeface="Times New Roman" pitchFamily="18" charset="0"/>
              </a:rPr>
              <a:t>-Russo, A. </a:t>
            </a:r>
            <a:r>
              <a:rPr lang="en-IN" sz="1500" dirty="0" err="1" smtClean="0">
                <a:latin typeface="Times New Roman" pitchFamily="18" charset="0"/>
                <a:cs typeface="Times New Roman" pitchFamily="18" charset="0"/>
              </a:rPr>
              <a:t>Faridi</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Bellalta</a:t>
            </a:r>
            <a:r>
              <a:rPr lang="en-IN" sz="1500" dirty="0" smtClean="0">
                <a:latin typeface="Times New Roman" pitchFamily="18" charset="0"/>
                <a:cs typeface="Times New Roman" pitchFamily="18" charset="0"/>
              </a:rPr>
              <a:t>, J. </a:t>
            </a:r>
            <a:r>
              <a:rPr lang="en-IN" sz="1500" dirty="0" err="1" smtClean="0">
                <a:latin typeface="Times New Roman" pitchFamily="18" charset="0"/>
                <a:cs typeface="Times New Roman" pitchFamily="18" charset="0"/>
              </a:rPr>
              <a:t>Barcelo</a:t>
            </a:r>
            <a:r>
              <a:rPr lang="en-IN" sz="1500" dirty="0" smtClean="0">
                <a:latin typeface="Times New Roman" pitchFamily="18" charset="0"/>
                <a:cs typeface="Times New Roman" pitchFamily="18" charset="0"/>
              </a:rPr>
              <a:t>, and M. Oliver, “Future Evolution of CSMA Protocols for the IEEE 802.11 Standard,” in Communications Workshops (ICC), 2013 IEEE International Conference on. IEEE, 2013, pp. 1274–1279. </a:t>
            </a:r>
            <a:endParaRPr lang="en-IN" sz="1500" dirty="0" smtClean="0">
              <a:latin typeface="Times New Roman" pitchFamily="18" charset="0"/>
              <a:cs typeface="Times New Roman" pitchFamily="18" charset="0"/>
            </a:endParaRPr>
          </a:p>
          <a:p>
            <a:pPr algn="just">
              <a:lnSpc>
                <a:spcPct val="20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R. A. </a:t>
            </a:r>
            <a:r>
              <a:rPr lang="en-IN" sz="1500" dirty="0" err="1" smtClean="0">
                <a:latin typeface="Times New Roman" pitchFamily="18" charset="0"/>
                <a:cs typeface="Times New Roman" pitchFamily="18" charset="0"/>
              </a:rPr>
              <a:t>da</a:t>
            </a:r>
            <a:r>
              <a:rPr lang="en-IN" sz="1500" dirty="0" smtClean="0">
                <a:latin typeface="Times New Roman" pitchFamily="18" charset="0"/>
                <a:cs typeface="Times New Roman" pitchFamily="18" charset="0"/>
              </a:rPr>
              <a:t> Silva and M. </a:t>
            </a:r>
            <a:r>
              <a:rPr lang="en-IN" sz="1500" dirty="0" err="1" smtClean="0">
                <a:latin typeface="Times New Roman" pitchFamily="18" charset="0"/>
                <a:cs typeface="Times New Roman" pitchFamily="18" charset="0"/>
              </a:rPr>
              <a:t>Nogueira</a:t>
            </a:r>
            <a:r>
              <a:rPr lang="en-IN" sz="1500" dirty="0" smtClean="0">
                <a:latin typeface="Times New Roman" pitchFamily="18" charset="0"/>
                <a:cs typeface="Times New Roman" pitchFamily="18" charset="0"/>
              </a:rPr>
              <a:t>, “MAC Protocols for IEEE 802.11ax: Avoiding Collisions on Dense Networks,” </a:t>
            </a:r>
            <a:r>
              <a:rPr lang="en-IN" sz="1500" dirty="0" err="1" smtClean="0">
                <a:latin typeface="Times New Roman" pitchFamily="18" charset="0"/>
                <a:cs typeface="Times New Roman" pitchFamily="18" charset="0"/>
              </a:rPr>
              <a:t>arXiv</a:t>
            </a:r>
            <a:r>
              <a:rPr lang="en-IN" sz="1500" dirty="0" smtClean="0">
                <a:latin typeface="Times New Roman" pitchFamily="18" charset="0"/>
                <a:cs typeface="Times New Roman" pitchFamily="18" charset="0"/>
              </a:rPr>
              <a:t> preprint arXiv:1611.06609, 2016. </a:t>
            </a:r>
            <a:endParaRPr lang="en-IN" sz="1500" dirty="0" smtClean="0">
              <a:latin typeface="Times New Roman" pitchFamily="18" charset="0"/>
              <a:cs typeface="Times New Roman" pitchFamily="18" charset="0"/>
            </a:endParaRPr>
          </a:p>
          <a:p>
            <a:pPr algn="just">
              <a:lnSpc>
                <a:spcPct val="20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I. </a:t>
            </a:r>
            <a:r>
              <a:rPr lang="en-IN" sz="1500" dirty="0" err="1" smtClean="0">
                <a:latin typeface="Times New Roman" pitchFamily="18" charset="0"/>
                <a:cs typeface="Times New Roman" pitchFamily="18" charset="0"/>
              </a:rPr>
              <a:t>Syed</a:t>
            </a:r>
            <a:r>
              <a:rPr lang="en-IN" sz="1500" dirty="0" smtClean="0">
                <a:latin typeface="Times New Roman" pitchFamily="18" charset="0"/>
                <a:cs typeface="Times New Roman" pitchFamily="18" charset="0"/>
              </a:rPr>
              <a:t>, S.-h. Shin, B.-h. </a:t>
            </a:r>
            <a:r>
              <a:rPr lang="en-IN" sz="1500" dirty="0" err="1" smtClean="0">
                <a:latin typeface="Times New Roman" pitchFamily="18" charset="0"/>
                <a:cs typeface="Times New Roman" pitchFamily="18" charset="0"/>
              </a:rPr>
              <a:t>Roh</a:t>
            </a:r>
            <a:r>
              <a:rPr lang="en-IN" sz="1500" dirty="0" smtClean="0">
                <a:latin typeface="Times New Roman" pitchFamily="18" charset="0"/>
                <a:cs typeface="Times New Roman" pitchFamily="18" charset="0"/>
              </a:rPr>
              <a:t>, and M. </a:t>
            </a:r>
            <a:r>
              <a:rPr lang="en-IN" sz="1500" dirty="0" err="1" smtClean="0">
                <a:latin typeface="Times New Roman" pitchFamily="18" charset="0"/>
                <a:cs typeface="Times New Roman" pitchFamily="18" charset="0"/>
              </a:rPr>
              <a:t>Adnan</a:t>
            </a:r>
            <a:r>
              <a:rPr lang="en-IN" sz="1500" dirty="0" smtClean="0">
                <a:latin typeface="Times New Roman" pitchFamily="18" charset="0"/>
                <a:cs typeface="Times New Roman" pitchFamily="18" charset="0"/>
              </a:rPr>
              <a:t>, “Performance Improvement of </a:t>
            </a:r>
            <a:r>
              <a:rPr lang="en-IN" sz="1500" dirty="0" err="1" smtClean="0">
                <a:latin typeface="Times New Roman" pitchFamily="18" charset="0"/>
                <a:cs typeface="Times New Roman" pitchFamily="18" charset="0"/>
              </a:rPr>
              <a:t>QoS</a:t>
            </a:r>
            <a:r>
              <a:rPr lang="en-IN" sz="1500" dirty="0" smtClean="0">
                <a:latin typeface="Times New Roman" pitchFamily="18" charset="0"/>
                <a:cs typeface="Times New Roman" pitchFamily="18" charset="0"/>
              </a:rPr>
              <a:t>-Enabled WLANs Using Adaptive Contention Window </a:t>
            </a:r>
            <a:r>
              <a:rPr lang="en-IN" sz="1500" dirty="0" err="1" smtClean="0">
                <a:latin typeface="Times New Roman" pitchFamily="18" charset="0"/>
                <a:cs typeface="Times New Roman" pitchFamily="18" charset="0"/>
              </a:rPr>
              <a:t>Backoff</a:t>
            </a:r>
            <a:r>
              <a:rPr lang="en-IN" sz="1500" dirty="0" smtClean="0">
                <a:latin typeface="Times New Roman" pitchFamily="18" charset="0"/>
                <a:cs typeface="Times New Roman" pitchFamily="18" charset="0"/>
              </a:rPr>
              <a:t> Algorithm,” IEEE Systems Journal, 2017. </a:t>
            </a:r>
            <a:endParaRPr lang="en-IN" sz="1500" dirty="0" smtClean="0">
              <a:latin typeface="Times New Roman" pitchFamily="18" charset="0"/>
              <a:cs typeface="Times New Roman" pitchFamily="18" charset="0"/>
            </a:endParaRPr>
          </a:p>
          <a:p>
            <a:pPr algn="just">
              <a:lnSpc>
                <a:spcPct val="20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a:t>
            </a:r>
            <a:r>
              <a:rPr lang="en-IN" sz="1500" dirty="0" smtClean="0">
                <a:latin typeface="Times New Roman" pitchFamily="18" charset="0"/>
                <a:cs typeface="Times New Roman" pitchFamily="18" charset="0"/>
              </a:rPr>
              <a:t>N. </a:t>
            </a:r>
            <a:r>
              <a:rPr lang="en-IN" sz="1500" dirty="0" err="1" smtClean="0">
                <a:latin typeface="Times New Roman" pitchFamily="18" charset="0"/>
                <a:cs typeface="Times New Roman" pitchFamily="18" charset="0"/>
              </a:rPr>
              <a:t>Xie</a:t>
            </a:r>
            <a:r>
              <a:rPr lang="en-IN" sz="1500" dirty="0" smtClean="0">
                <a:latin typeface="Times New Roman" pitchFamily="18" charset="0"/>
                <a:cs typeface="Times New Roman" pitchFamily="18" charset="0"/>
              </a:rPr>
              <a:t>, L. Zhang, J. Wu, and H. Wang, “An Adaptive </a:t>
            </a:r>
            <a:r>
              <a:rPr lang="en-IN" sz="1500" dirty="0" err="1" smtClean="0">
                <a:latin typeface="Times New Roman" pitchFamily="18" charset="0"/>
                <a:cs typeface="Times New Roman" pitchFamily="18" charset="0"/>
              </a:rPr>
              <a:t>Backoff</a:t>
            </a:r>
            <a:r>
              <a:rPr lang="en-IN" sz="1500" dirty="0" smtClean="0">
                <a:latin typeface="Times New Roman" pitchFamily="18" charset="0"/>
                <a:cs typeface="Times New Roman" pitchFamily="18" charset="0"/>
              </a:rPr>
              <a:t> Algorithm Based on Channel Utilization For IEEE 802.11,” Wireless Personal Communications, vol. 83, no. 4, pp. 2965–2973, 2015.</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1410</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Throughput-Delay Tradeoff in Coupled Queues in Wireless Networks Priority and Concurrent Transmissions Regimes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2021-08-18T12:01:32Z</dcterms:modified>
</cp:coreProperties>
</file>