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 the Power of Randomization for Scheduling Real-Time Traffic in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consider the problem of scheduling real-time traffic in wireless networks under a conflict-graph interference model and single-hop traffic. The objective is to guarantee that at least a certain fraction of packets of each link are delivered within their deadlines, which is referred to as delivery ratio . This problem has been studied before under restrictive frame-based traffic models, or greedy maximal scheduling schemes like LDF (Largest-Deficit First) that can lead to poor delivery ratio for general traffic patterns. In this paper, we pursue a different approach through randomization over the choice of maximal links that can transmit at each time. We design randomized policies in collocated networks, multi-partite networks, and general networks, that can achieve delivery ratios much higher than what is achievable by LDF. Further, our results apply to any traffic (arrival and deadline) process that evolves as an unknown positive recurrent Markov chain. Hence, this work is an improvement with respect to both efficiency and traffic assumptions compared to the past work. We further present extensive simulation results over various traffic patterns and interference graphs to illustrate the gains of our randomized policies over LDF variants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current research on opportunistic scheduling focus on the downlink of a cellular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such a system, there exists a natural central controller, the base station.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interesting question is whether and how to exploit the </a:t>
            </a:r>
            <a:r>
              <a:rPr lang="en-IN" sz="2000" dirty="0" err="1" smtClean="0">
                <a:latin typeface="Times New Roman" pitchFamily="18" charset="0"/>
                <a:cs typeface="Times New Roman" pitchFamily="18" charset="0"/>
              </a:rPr>
              <a:t>timedomain</a:t>
            </a:r>
            <a:r>
              <a:rPr lang="en-IN" sz="2000" dirty="0" smtClean="0">
                <a:latin typeface="Times New Roman" pitchFamily="18" charset="0"/>
                <a:cs typeface="Times New Roman" pitchFamily="18" charset="0"/>
              </a:rPr>
              <a:t> diversity in a distributed environment, such as an ad-hoc </a:t>
            </a:r>
            <a:r>
              <a:rPr lang="en-IN" sz="2000" dirty="0" smtClean="0">
                <a:latin typeface="Times New Roman" pitchFamily="18" charset="0"/>
                <a:cs typeface="Times New Roman" pitchFamily="18" charset="0"/>
              </a:rPr>
              <a:t>network.</a:t>
            </a:r>
          </a:p>
          <a:p>
            <a:pPr algn="just">
              <a:lnSpc>
                <a:spcPct val="150000"/>
              </a:lnSpc>
            </a:pPr>
            <a:r>
              <a:rPr lang="en-IN" sz="2000" dirty="0" smtClean="0">
                <a:latin typeface="Times New Roman" pitchFamily="18" charset="0"/>
                <a:cs typeface="Times New Roman" pitchFamily="18" charset="0"/>
              </a:rPr>
              <a:t>The opportunistic scheduling problems studied have the net effect of increasing the overall effective capacity of the wireless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means that the network can now accommodate more users or higher-data-rate users.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problem, packets arrive to a single link, each with a non-negative constant weight and a deadline.</a:t>
            </a:r>
          </a:p>
          <a:p>
            <a:pPr algn="just">
              <a:lnSpc>
                <a:spcPct val="150000"/>
              </a:lnSpc>
            </a:pPr>
            <a:r>
              <a:rPr lang="en-IN" sz="2000" dirty="0" smtClean="0">
                <a:latin typeface="Times New Roman" pitchFamily="18" charset="0"/>
                <a:cs typeface="Times New Roman" pitchFamily="18" charset="0"/>
              </a:rPr>
              <a:t>Besides </a:t>
            </a:r>
            <a:r>
              <a:rPr lang="en-IN" sz="2000" dirty="0" smtClean="0">
                <a:latin typeface="Times New Roman" pitchFamily="18" charset="0"/>
                <a:cs typeface="Times New Roman" pitchFamily="18" charset="0"/>
              </a:rPr>
              <a:t>the works above on providing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guarantees for wireless networks, there is literature on approximation algorithms for single-link buffer management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is interesting and challenging when the packet arrival rate is not too high so that the optimal policy can fundamentally achieve a high 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packet deadlines become very large, the problem is reduced to the regular non real-time scheduling and deadline-oblivious algorithms like LDF should perform reasonably well.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optimal algorithm that </a:t>
            </a:r>
            <a:r>
              <a:rPr lang="en-IN" sz="2000" dirty="0" err="1" smtClean="0">
                <a:latin typeface="Times New Roman" pitchFamily="18" charset="0"/>
                <a:cs typeface="Times New Roman" pitchFamily="18" charset="0"/>
              </a:rPr>
              <a:t>fulfills</a:t>
            </a:r>
            <a:r>
              <a:rPr lang="en-IN" sz="2000" dirty="0" smtClean="0">
                <a:latin typeface="Times New Roman" pitchFamily="18" charset="0"/>
                <a:cs typeface="Times New Roman" pitchFamily="18" charset="0"/>
              </a:rPr>
              <a:t> any feasible minimum delivery ratio requirements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feasibility optimal algorithm, i.e. an algorithm which </a:t>
            </a:r>
            <a:r>
              <a:rPr lang="en-IN" sz="2000" dirty="0" err="1" smtClean="0">
                <a:latin typeface="Times New Roman" pitchFamily="18" charset="0"/>
                <a:cs typeface="Times New Roman" pitchFamily="18" charset="0"/>
              </a:rPr>
              <a:t>fulfills</a:t>
            </a:r>
            <a:r>
              <a:rPr lang="en-IN" sz="2000" dirty="0" smtClean="0">
                <a:latin typeface="Times New Roman" pitchFamily="18" charset="0"/>
                <a:cs typeface="Times New Roman" pitchFamily="18" charset="0"/>
              </a:rPr>
              <a:t> any feasible </a:t>
            </a:r>
            <a:r>
              <a:rPr lang="en-IN" sz="2000" dirty="0" smtClean="0">
                <a:latin typeface="Times New Roman" pitchFamily="18" charset="0"/>
                <a:cs typeface="Times New Roman" pitchFamily="18" charset="0"/>
              </a:rPr>
              <a:t>requirement.</a:t>
            </a:r>
          </a:p>
          <a:p>
            <a:pPr algn="just">
              <a:lnSpc>
                <a:spcPct val="150000"/>
              </a:lnSpc>
            </a:pPr>
            <a:r>
              <a:rPr lang="en-IN" sz="2000" dirty="0" smtClean="0">
                <a:latin typeface="Times New Roman" pitchFamily="18" charset="0"/>
                <a:cs typeface="Times New Roman" pitchFamily="18" charset="0"/>
              </a:rPr>
              <a:t>Multicast traffic could be approached with the simplifications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in which the system model can be adapted, without loss of generality, to consider each client subscribing to a single flow.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near optimal, offline, polynomial time algorithm is proposed to minimize the maximum stretch under the assumption of continuous rates, and various online algorithms for continuous-rates/discrete-rates are studied with simulations.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LDF in the non-frame-based setting has been </a:t>
            </a:r>
            <a:r>
              <a:rPr lang="en-IN" sz="2000" dirty="0" smtClean="0">
                <a:latin typeface="Times New Roman" pitchFamily="18" charset="0"/>
                <a:cs typeface="Times New Roman" pitchFamily="18" charset="0"/>
              </a:rPr>
              <a:t>studied </a:t>
            </a:r>
            <a:r>
              <a:rPr lang="en-IN" sz="2000" dirty="0" smtClean="0">
                <a:latin typeface="Times New Roman" pitchFamily="18" charset="0"/>
                <a:cs typeface="Times New Roman" pitchFamily="18" charset="0"/>
              </a:rPr>
              <a:t>in terms of the efficiency ratio, which is the fraction of the real-time throughput region guaranteed by LDF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key technique in analyzing the achievable efficiency ratio in our model is to look at the return times of the traffic Markov chain and analyze the performance of scheduling algorithms over long enough cycles consisting of multiple return times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compare the performance of our randomized algorithms, AMIX-ND and AMIX-MS with LDF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our proposed randomized algorithms significantly outperform the well-known LDF policy in terms of efficiency ratio.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057400"/>
                <a:gridCol w="19050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Real-time wireless sensor-actuator networks for industrial cyber-physical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Lu, A. Saifullah, B. Li, M. Sha, H. Gonzalez, D. Gunatilaka, C. Wu, L. Nie, and Y.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With recent adoption of wireless sensor-actuator networks (WSANs) in industrial automation, industrial wireless control systems have emerged as a frontier of cyber-physical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hart: Applying wireless technology in real-time industrial process control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Song, S. Han, A. Mok, D. Chen, M. Lucas, M. Nixon, and W. Pratt,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give an introduction to the architecture of Wireless HART and share our first-hand experience in building a prototype for this specification.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t>
                      </a:r>
                      <a:r>
                        <a:rPr lang="en-US" sz="2000" dirty="0" err="1">
                          <a:latin typeface="Times New Roman"/>
                          <a:ea typeface="Calibri"/>
                          <a:cs typeface="Latha"/>
                        </a:rPr>
                        <a:t>iot</a:t>
                      </a:r>
                      <a:r>
                        <a:rPr lang="en-US" sz="2000" dirty="0">
                          <a:latin typeface="Times New Roman"/>
                          <a:ea typeface="Calibri"/>
                          <a:cs typeface="Latha"/>
                        </a:rPr>
                        <a:t>): A vision, architectural elements, and future directions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Gubbi, R. Buyya, S. Marusic, and M. Palaniswami,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offers the ability to measure, infer and understand environmental indicators, from delicate ecologies and natural resources to urban environments.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theory of QoS for wireless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Hou, V. Borkar, and P. R. Kumar,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framework for jointly addressing three </a:t>
                      </a:r>
                      <a:r>
                        <a:rPr lang="en-US" sz="2000" dirty="0" err="1">
                          <a:solidFill>
                            <a:srgbClr val="333333"/>
                          </a:solidFill>
                          <a:latin typeface="Times New Roman"/>
                          <a:ea typeface="Calibri"/>
                          <a:cs typeface="Latha"/>
                        </a:rPr>
                        <a:t>QoS</a:t>
                      </a:r>
                      <a:r>
                        <a:rPr lang="en-US" sz="2000" dirty="0">
                          <a:solidFill>
                            <a:srgbClr val="333333"/>
                          </a:solidFill>
                          <a:latin typeface="Times New Roman"/>
                          <a:ea typeface="Calibri"/>
                          <a:cs typeface="Latha"/>
                        </a:rPr>
                        <a:t> criteria: delay, delivery ratio, and channel reliability.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371600"/>
            <a:ext cx="7086599"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studied real-time traffic scheduling in wireless networks under an interference-graph model. Our results indicated the power of randomization over the prior deterministic greedy algorithms for scheduling real-time packets. In particular, our proposed randomized algorithms significantly outperform the well-known LDF policy in terms of efficiency ratio. As a future work, we will investigate efficient and distributed implementation of AMIX-MS for general graphs.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C. Lu, A. </a:t>
            </a:r>
            <a:r>
              <a:rPr lang="en-IN" sz="1500" dirty="0" err="1" smtClean="0">
                <a:latin typeface="Times New Roman" pitchFamily="18" charset="0"/>
                <a:cs typeface="Times New Roman" pitchFamily="18" charset="0"/>
              </a:rPr>
              <a:t>Saifullah</a:t>
            </a:r>
            <a:r>
              <a:rPr lang="en-IN" sz="1500" dirty="0" smtClean="0">
                <a:latin typeface="Times New Roman" pitchFamily="18" charset="0"/>
                <a:cs typeface="Times New Roman" pitchFamily="18" charset="0"/>
              </a:rPr>
              <a:t>, B. Li, M. </a:t>
            </a:r>
            <a:r>
              <a:rPr lang="en-IN" sz="1500" dirty="0" err="1" smtClean="0">
                <a:latin typeface="Times New Roman" pitchFamily="18" charset="0"/>
                <a:cs typeface="Times New Roman" pitchFamily="18" charset="0"/>
              </a:rPr>
              <a:t>Sha</a:t>
            </a:r>
            <a:r>
              <a:rPr lang="en-IN" sz="1500" dirty="0" smtClean="0">
                <a:latin typeface="Times New Roman" pitchFamily="18" charset="0"/>
                <a:cs typeface="Times New Roman" pitchFamily="18" charset="0"/>
              </a:rPr>
              <a:t>, H. Gonzalez, D. </a:t>
            </a:r>
            <a:r>
              <a:rPr lang="en-IN" sz="1500" dirty="0" err="1" smtClean="0">
                <a:latin typeface="Times New Roman" pitchFamily="18" charset="0"/>
                <a:cs typeface="Times New Roman" pitchFamily="18" charset="0"/>
              </a:rPr>
              <a:t>Gunatilaka</a:t>
            </a:r>
            <a:r>
              <a:rPr lang="en-IN" sz="1500" dirty="0" smtClean="0">
                <a:latin typeface="Times New Roman" pitchFamily="18" charset="0"/>
                <a:cs typeface="Times New Roman" pitchFamily="18" charset="0"/>
              </a:rPr>
              <a:t>, C. Wu, L. </a:t>
            </a:r>
            <a:r>
              <a:rPr lang="en-IN" sz="1500" dirty="0" err="1" smtClean="0">
                <a:latin typeface="Times New Roman" pitchFamily="18" charset="0"/>
                <a:cs typeface="Times New Roman" pitchFamily="18" charset="0"/>
              </a:rPr>
              <a:t>Nie</a:t>
            </a:r>
            <a:r>
              <a:rPr lang="en-IN" sz="1500" dirty="0" smtClean="0">
                <a:latin typeface="Times New Roman" pitchFamily="18" charset="0"/>
                <a:cs typeface="Times New Roman" pitchFamily="18" charset="0"/>
              </a:rPr>
              <a:t>, and Y. Chen, “Real-time wireless sensor-actuator networks for industrial cyber-physical systems,” Proceedings of the IEEE, vol. 104, no. 5, pp. 1013–1024,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J. Song, S. Han, A. </a:t>
            </a:r>
            <a:r>
              <a:rPr lang="en-IN" sz="1500" dirty="0" err="1" smtClean="0">
                <a:latin typeface="Times New Roman" pitchFamily="18" charset="0"/>
                <a:cs typeface="Times New Roman" pitchFamily="18" charset="0"/>
              </a:rPr>
              <a:t>Mok</a:t>
            </a:r>
            <a:r>
              <a:rPr lang="en-IN" sz="1500" dirty="0" smtClean="0">
                <a:latin typeface="Times New Roman" pitchFamily="18" charset="0"/>
                <a:cs typeface="Times New Roman" pitchFamily="18" charset="0"/>
              </a:rPr>
              <a:t>, D. Chen, M. Lucas, M. Nixon, and W. Pratt, “</a:t>
            </a:r>
            <a:r>
              <a:rPr lang="en-IN" sz="1500" dirty="0" err="1" smtClean="0">
                <a:latin typeface="Times New Roman" pitchFamily="18" charset="0"/>
                <a:cs typeface="Times New Roman" pitchFamily="18" charset="0"/>
              </a:rPr>
              <a:t>Wirelesshart</a:t>
            </a:r>
            <a:r>
              <a:rPr lang="en-IN" sz="1500" dirty="0" smtClean="0">
                <a:latin typeface="Times New Roman" pitchFamily="18" charset="0"/>
                <a:cs typeface="Times New Roman" pitchFamily="18" charset="0"/>
              </a:rPr>
              <a:t>: Applying wireless technology in real-time industrial process control,” in 2008 IEEE Real-Time and Embedded Technology and Applications Symposium. IEEE, 2008, pp. 377–386.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J. </a:t>
            </a:r>
            <a:r>
              <a:rPr lang="en-IN" sz="1500" dirty="0" err="1" smtClean="0">
                <a:latin typeface="Times New Roman" pitchFamily="18" charset="0"/>
                <a:cs typeface="Times New Roman" pitchFamily="18" charset="0"/>
              </a:rPr>
              <a:t>Gubbi</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Buyya</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Marusic</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Palaniswami</a:t>
            </a:r>
            <a:r>
              <a:rPr lang="en-IN" sz="1500" dirty="0" smtClean="0">
                <a:latin typeface="Times New Roman" pitchFamily="18" charset="0"/>
                <a:cs typeface="Times New Roman" pitchFamily="18" charset="0"/>
              </a:rPr>
              <a:t>, “Internet of things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A vision, architectural elements, and future directions,” Future generation computer systems, vol. 29, no. 7, pp. 1645–1660, 2013.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I. </a:t>
            </a:r>
            <a:r>
              <a:rPr lang="en-IN" sz="1500" dirty="0" err="1" smtClean="0">
                <a:latin typeface="Times New Roman" pitchFamily="18" charset="0"/>
                <a:cs typeface="Times New Roman" pitchFamily="18" charset="0"/>
              </a:rPr>
              <a:t>Hou</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Borkar</a:t>
            </a:r>
            <a:r>
              <a:rPr lang="en-IN" sz="1500" dirty="0" smtClean="0">
                <a:latin typeface="Times New Roman" pitchFamily="18" charset="0"/>
                <a:cs typeface="Times New Roman" pitchFamily="18" charset="0"/>
              </a:rPr>
              <a:t>, and P. R. Kumar, “A theory of </a:t>
            </a:r>
            <a:r>
              <a:rPr lang="en-IN" sz="1500" dirty="0" err="1" smtClean="0">
                <a:latin typeface="Times New Roman" pitchFamily="18" charset="0"/>
                <a:cs typeface="Times New Roman" pitchFamily="18" charset="0"/>
              </a:rPr>
              <a:t>QoS</a:t>
            </a:r>
            <a:r>
              <a:rPr lang="en-IN" sz="1500" dirty="0" smtClean="0">
                <a:latin typeface="Times New Roman" pitchFamily="18" charset="0"/>
                <a:cs typeface="Times New Roman" pitchFamily="18" charset="0"/>
              </a:rPr>
              <a:t> for wireless,” in Proc. IEEE International Conference on Computer Communications (INFOCOM), Rio de Janeiro, Brazil, April 2009.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I. </a:t>
            </a:r>
            <a:r>
              <a:rPr lang="en-IN" sz="1500" dirty="0" err="1" smtClean="0">
                <a:latin typeface="Times New Roman" pitchFamily="18" charset="0"/>
                <a:cs typeface="Times New Roman" pitchFamily="18" charset="0"/>
              </a:rPr>
              <a:t>Hou</a:t>
            </a:r>
            <a:r>
              <a:rPr lang="en-IN" sz="1500" dirty="0" smtClean="0">
                <a:latin typeface="Times New Roman" pitchFamily="18" charset="0"/>
                <a:cs typeface="Times New Roman" pitchFamily="18" charset="0"/>
              </a:rPr>
              <a:t> and P. R. Kumar, “Admission control and scheduling for </a:t>
            </a:r>
            <a:r>
              <a:rPr lang="en-IN" sz="1500" dirty="0" err="1" smtClean="0">
                <a:latin typeface="Times New Roman" pitchFamily="18" charset="0"/>
                <a:cs typeface="Times New Roman" pitchFamily="18" charset="0"/>
              </a:rPr>
              <a:t>QoS</a:t>
            </a:r>
            <a:r>
              <a:rPr lang="en-IN" sz="1500" dirty="0" smtClean="0">
                <a:latin typeface="Times New Roman" pitchFamily="18" charset="0"/>
                <a:cs typeface="Times New Roman" pitchFamily="18" charset="0"/>
              </a:rPr>
              <a:t> guarantees for variable-bit-rate applications on wireless channels,” in Proc. ACM international symposium on Mobile ad hoc networking and computing (MOBIHOC), New Orleans, Louisiana, May 2009.</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 “Scheduling heterogeneous real-time traffic over fading wireless channels,” in Proc. IEEE International Conference on Computer Communications (INFOCOM), San Diego, California, March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Jaramillo and R. </a:t>
            </a:r>
            <a:r>
              <a:rPr lang="en-IN" sz="1600" dirty="0" err="1" smtClean="0">
                <a:latin typeface="Times New Roman" pitchFamily="18" charset="0"/>
                <a:cs typeface="Times New Roman" pitchFamily="18" charset="0"/>
              </a:rPr>
              <a:t>Srikant</a:t>
            </a:r>
            <a:r>
              <a:rPr lang="en-IN" sz="1600" dirty="0" smtClean="0">
                <a:latin typeface="Times New Roman" pitchFamily="18" charset="0"/>
                <a:cs typeface="Times New Roman" pitchFamily="18" charset="0"/>
              </a:rPr>
              <a:t>, “Optimal scheduling for fair resource allocation in ad hoc networks with elastic and inelastic traffic,” in Proc. IEEE International Conference on Computer Communications (INFOCOM), San Diego, California, March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X. Kang, W. Wang, J. J. Jaramillo, and L. Ying, “On the performance of largest-deficit-first for scheduling real-time traffic in wireless networks,” IEEE/ACM Transactions on Networking, vol. 24, no. 1, pp. 72–84,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X. Kang, I.-H. </a:t>
            </a:r>
            <a:r>
              <a:rPr lang="en-IN" sz="1600" dirty="0" err="1" smtClean="0">
                <a:latin typeface="Times New Roman" pitchFamily="18" charset="0"/>
                <a:cs typeface="Times New Roman" pitchFamily="18" charset="0"/>
              </a:rPr>
              <a:t>Hou</a:t>
            </a:r>
            <a:r>
              <a:rPr lang="en-IN" sz="1600" dirty="0" smtClean="0">
                <a:latin typeface="Times New Roman" pitchFamily="18" charset="0"/>
                <a:cs typeface="Times New Roman" pitchFamily="18" charset="0"/>
              </a:rPr>
              <a:t>, L. Ying et al., “On the capacity requirement of largest-deficit-first for scheduling real-time traffic in wireless networks,” in Proceedings of the 16th ACM International Symposium on Mobile Ad Hoc Networking and Computing. ACM, 2015, pp. 217–226.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A. Reddy, S. </a:t>
            </a:r>
            <a:r>
              <a:rPr lang="en-IN" sz="1600" dirty="0" err="1" smtClean="0">
                <a:latin typeface="Times New Roman" pitchFamily="18" charset="0"/>
                <a:cs typeface="Times New Roman" pitchFamily="18" charset="0"/>
              </a:rPr>
              <a:t>Sanghavi</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Shakkottai</a:t>
            </a:r>
            <a:r>
              <a:rPr lang="en-IN" sz="1600" dirty="0" smtClean="0">
                <a:latin typeface="Times New Roman" pitchFamily="18" charset="0"/>
                <a:cs typeface="Times New Roman" pitchFamily="18" charset="0"/>
              </a:rPr>
              <a:t>, “On the effect of channel fading on greedy scheduling,” in 2012 Proceedings IEEE INFOCOM. IEEE, 2012, pp. 406–414</a:t>
            </a:r>
            <a:r>
              <a:rPr lang="en-IN" sz="1600" dirty="0" smtClean="0">
                <a:latin typeface="Times New Roman" pitchFamily="18" charset="0"/>
                <a:cs typeface="Times New Roman" pitchFamily="18" charset="0"/>
              </a:rPr>
              <a:t>.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1496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 the Power of Randomization for Scheduling Real-Time Traffic in Wireless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2021-08-18T07:01:37Z</dcterms:modified>
</cp:coreProperties>
</file>