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Wireless Communications with Distributed Reconfigurable Intelligent Surfaces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investigates the problem of resource allocation for a wireless communication network with distributed reconfigurable intelligent surfaces (RISs). In this network, multiple RISs are spatially distributed to serve wireless users and the energy efficiency of the network is maximized by dynamically controlling the on-off status of each RIS as well as optimizing the reflection coefficients matrix of the RISs. This problem is posed as a joint optimization problem of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RIS control, whose goal is to maximize the energy efficiency under minimum rate constraints of the users. To solve this problem, two iterative algorithms are proposed for the single-user case and multi-user case. For the single-user case, the phase optimization problem is solved by using a successive convex approximation method, which admits a closed-form solution at each step. Moreover, the optimal RIS on-off status is obtained by using the dual method. For the multi-user case, a low-complexity greedy searching method is proposed to solve the RIS on-off optimization problem. Simulation results show that the proposed scheme achieves up to 33% and 68% gains in terms of the energy efficiency in both single-user </a:t>
            </a:r>
            <a:r>
              <a:rPr lang="en-IN" sz="2000" dirty="0" smtClean="0">
                <a:latin typeface="Times New Roman" pitchFamily="18" charset="0"/>
                <a:cs typeface="Times New Roman" pitchFamily="18" charset="0"/>
              </a:rPr>
              <a:t>and multi-user </a:t>
            </a:r>
            <a:r>
              <a:rPr lang="en-IN" sz="2000" dirty="0" smtClean="0">
                <a:latin typeface="Times New Roman" pitchFamily="18" charset="0"/>
                <a:cs typeface="Times New Roman" pitchFamily="18" charset="0"/>
              </a:rPr>
              <a:t>cases compared to the conventional RIS scheme and amplify-and-forward relay scheme, respectively.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authors demonstrated that spatial microwave modulators can efficiently shape, in a passive way, complex existing microwave fields in reverberating environments with a non-coherent energy feedback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many urban and densely populated cities worldwide, in fact, there exist localized dead zones where the signal quality is not sufficiently good.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no experimentally-validated channel models that provide wireless researchers with accurate and realistic information on the path-loss, shadowing, and fast-fading statistics for RISs.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devices, however, are expected to communicate the sensed data to fusion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which are then in charge of the subsequent processing and analysis.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high data rate demand and massive numbers of users, energy consumption has become a challenging problem in the design of future wireless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To maximize the energy efficiency for a single user, a suboptimal solution is obtained by using a low-complexity algorithm that iteratively solves two, joint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energy efficiency optimization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an iterative algorithm with low complexity is proposed via </a:t>
            </a:r>
            <a:r>
              <a:rPr lang="en-IN" sz="2000" dirty="0" err="1" smtClean="0">
                <a:latin typeface="Times New Roman" pitchFamily="18" charset="0"/>
                <a:cs typeface="Times New Roman" pitchFamily="18" charset="0"/>
              </a:rPr>
              <a:t>alternatingly</a:t>
            </a:r>
            <a:r>
              <a:rPr lang="en-IN" sz="2000" dirty="0" smtClean="0">
                <a:latin typeface="Times New Roman" pitchFamily="18" charset="0"/>
                <a:cs typeface="Times New Roman" pitchFamily="18" charset="0"/>
              </a:rPr>
              <a:t> optimizing the phase vector,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vector, and RIS on-off vector.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nonlinear integer optimization problem is NP-hard in general, it is hard to obtain the globally optimal solution with polynomial complexity.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concept of coding meta-materials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manipulating EM waves by changing the phase response of the surface elements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Liquid-crystal </a:t>
            </a:r>
            <a:r>
              <a:rPr lang="en-IN" sz="2000" dirty="0" smtClean="0">
                <a:latin typeface="Times New Roman" pitchFamily="18" charset="0"/>
                <a:cs typeface="Times New Roman" pitchFamily="18" charset="0"/>
              </a:rPr>
              <a:t>reconfigurable meta-surface-based reflectors are proposed in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exploiting electronically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liquid crystals to enable the real-time </a:t>
            </a:r>
            <a:r>
              <a:rPr lang="en-IN" sz="2000" dirty="0" err="1" smtClean="0">
                <a:latin typeface="Times New Roman" pitchFamily="18" charset="0"/>
                <a:cs typeface="Times New Roman" pitchFamily="18" charset="0"/>
              </a:rPr>
              <a:t>reconfigurability</a:t>
            </a:r>
            <a:r>
              <a:rPr lang="en-IN" sz="2000" dirty="0" smtClean="0">
                <a:latin typeface="Times New Roman" pitchFamily="18" charset="0"/>
                <a:cs typeface="Times New Roman" pitchFamily="18" charset="0"/>
              </a:rPr>
              <a:t> of the meta-surfaces for beam steering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concept of software-controlled </a:t>
            </a:r>
            <a:r>
              <a:rPr lang="en-IN" sz="2000" dirty="0" err="1" smtClean="0">
                <a:latin typeface="Times New Roman" pitchFamily="18" charset="0"/>
                <a:cs typeface="Times New Roman" pitchFamily="18" charset="0"/>
              </a:rPr>
              <a:t>HyperSurfaces</a:t>
            </a:r>
            <a:r>
              <a:rPr lang="en-IN" sz="2000" dirty="0" smtClean="0">
                <a:latin typeface="Times New Roman" pitchFamily="18" charset="0"/>
                <a:cs typeface="Times New Roman" pitchFamily="18" charset="0"/>
              </a:rPr>
              <a:t> is proposed </a:t>
            </a:r>
            <a:r>
              <a:rPr lang="en-IN" sz="2000" dirty="0" smtClean="0">
                <a:latin typeface="Times New Roman" pitchFamily="18" charset="0"/>
                <a:cs typeface="Times New Roman" pitchFamily="18" charset="0"/>
              </a:rPr>
              <a:t>in with </a:t>
            </a:r>
            <a:r>
              <a:rPr lang="en-IN" sz="2000" dirty="0" smtClean="0">
                <a:latin typeface="Times New Roman" pitchFamily="18" charset="0"/>
                <a:cs typeface="Times New Roman" pitchFamily="18" charset="0"/>
              </a:rPr>
              <a:t>the aim of enabling full EM manipulation of the radio waves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same authors generalized their programmable wireless environment concept considering a general multi-user scenario and proposed solutions for interference minimization, eavesdropping, and multipath </a:t>
            </a:r>
            <a:r>
              <a:rPr lang="en-IN" sz="2000" dirty="0" smtClean="0">
                <a:latin typeface="Times New Roman" pitchFamily="18" charset="0"/>
                <a:cs typeface="Times New Roman" pitchFamily="18" charset="0"/>
              </a:rPr>
              <a:t>mitigation.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consequence, energy efficiency, defined as the ratio of spectral efficiency over power consumption, has emerged as an important performance index for deploying green and sustainable wireless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However, the effective deployment of energy-efficient RIS systems faces several challenges ranging from performance characterization to network </a:t>
            </a:r>
            <a:r>
              <a:rPr lang="en-IN" sz="2000" dirty="0" smtClean="0">
                <a:latin typeface="Times New Roman" pitchFamily="18" charset="0"/>
                <a:cs typeface="Times New Roman" pitchFamily="18" charset="0"/>
              </a:rPr>
              <a:t>optimization.</a:t>
            </a:r>
          </a:p>
          <a:p>
            <a:pPr algn="just">
              <a:lnSpc>
                <a:spcPct val="150000"/>
              </a:lnSpc>
            </a:pPr>
            <a:r>
              <a:rPr lang="en-IN" sz="2000" dirty="0" smtClean="0">
                <a:latin typeface="Times New Roman" pitchFamily="18" charset="0"/>
                <a:cs typeface="Times New Roman" pitchFamily="18" charset="0"/>
              </a:rPr>
              <a:t>Moreover, the proposed DRIS scheme achieves almost the same performance as the EXH-DRIS scheme, which indicates that the proposed DRIS can achieve the near optimum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also found that DRIS achieves better performance than CRIS, which indicates the benefit of distributed deployment of RISs.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vision of 6G wireless systems: Applications, trends, technologies, and open research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Saad, M. Bennis, and M.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regard, we first identify the primary drivers of 6G systems, in terms of applications and accompanying technological trends.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joint learning and communications framework for federated learning over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Chen, Z. Yang, W. Saad, C. Yin, H. V. Poor, and S. Cui,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joint learning, wireless resource allocation, and user selection problem is formulated as an optimization problem whose goal is to minimize an FL loss function that captures the performance of the FL algorithm.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and spectral efficiency of very large multiuser MIMO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Q. Ngo, E. G. Larsson, and T. L. Marzetta,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power radiated by the terminals can be made inversely proportional to the square-root of the number of base station antennas with no reduction in performance.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Energy-efficient wireless communications: Tutorial, survey, and open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Y. Li, Z. Xu, C. Xiong, C. Yang, S. Zhang, Y. Chen, and S. Xu,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With explosive growth of high-data-rate applications, more and more energy is consumed in wireless networks to guarantee quality of service.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447800"/>
            <a:ext cx="7086599"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have investigated the resource allocation problem for a wireless communication network with distributed RISs. The RIS phase shifts, BS transmit </a:t>
            </a:r>
            <a:r>
              <a:rPr lang="en-IN" sz="1900" dirty="0" err="1" smtClean="0">
                <a:latin typeface="Times New Roman" pitchFamily="18" charset="0"/>
                <a:cs typeface="Times New Roman" pitchFamily="18" charset="0"/>
              </a:rPr>
              <a:t>beamforming</a:t>
            </a:r>
            <a:r>
              <a:rPr lang="en-IN" sz="1900" dirty="0" smtClean="0">
                <a:latin typeface="Times New Roman" pitchFamily="18" charset="0"/>
                <a:cs typeface="Times New Roman" pitchFamily="18" charset="0"/>
              </a:rPr>
              <a:t>, and RIS on-off status were jointly optimized to maximize the system energy efficiency while satisfying minimum rate demand, maximum transmit power, and unit-modulus constraints. To solve this </a:t>
            </a:r>
            <a:r>
              <a:rPr lang="en-IN" sz="1900" dirty="0" smtClean="0">
                <a:latin typeface="Times New Roman" pitchFamily="18" charset="0"/>
                <a:cs typeface="Times New Roman" pitchFamily="18" charset="0"/>
              </a:rPr>
              <a:t>problem</a:t>
            </a:r>
            <a:r>
              <a:rPr lang="en-IN" sz="1900" dirty="0" smtClean="0">
                <a:latin typeface="Times New Roman" pitchFamily="18" charset="0"/>
                <a:cs typeface="Times New Roman" pitchFamily="18" charset="0"/>
              </a:rPr>
              <a:t>, we have proposed two iterative algorithms with low complexity for the single-user case and multi-user case, respectively. In particular, the phase optimization problem was solved by using the SCA method, where the closed-form solution was obtained at each step for the </a:t>
            </a:r>
            <a:r>
              <a:rPr lang="en-IN" sz="1900" dirty="0" err="1" smtClean="0">
                <a:latin typeface="Times New Roman" pitchFamily="18" charset="0"/>
                <a:cs typeface="Times New Roman" pitchFamily="18" charset="0"/>
              </a:rPr>
              <a:t>singleuser</a:t>
            </a:r>
            <a:r>
              <a:rPr lang="en-IN" sz="1900" dirty="0" smtClean="0">
                <a:latin typeface="Times New Roman" pitchFamily="18" charset="0"/>
                <a:cs typeface="Times New Roman" pitchFamily="18" charset="0"/>
              </a:rPr>
              <a:t> case. Numerical results have shown that the proposed scheme outperforms conventional schemes in terms of energy efficiency, especially for small maximum transmit power and large number of users.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Chen, “A vision of 6G wireless systems: Applications, trends, technologies, and open research problems,” IEEE Network, 2020 (To appear).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Chen, Z. Yang,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C. Yin, H. V. Poor, and S. Cui, “A joint learning and communications framework for federated learning over wireless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arXiv:1909.07972,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Q. Ngo, E. G. Larsson, and T. L. </a:t>
            </a:r>
            <a:r>
              <a:rPr lang="en-IN" sz="1600" dirty="0" err="1" smtClean="0">
                <a:latin typeface="Times New Roman" pitchFamily="18" charset="0"/>
                <a:cs typeface="Times New Roman" pitchFamily="18" charset="0"/>
              </a:rPr>
              <a:t>Marzetta</a:t>
            </a:r>
            <a:r>
              <a:rPr lang="en-IN" sz="1600" dirty="0" smtClean="0">
                <a:latin typeface="Times New Roman" pitchFamily="18" charset="0"/>
                <a:cs typeface="Times New Roman" pitchFamily="18" charset="0"/>
              </a:rPr>
              <a:t>, “Energy and spectral efficiency of very large multiuser MIMO systems,”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61, no. 4, pp. 1436–1449, Apr.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G. Y. Li,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C. Yang, S. Zhang, Y. Chen, and S.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“Energy-efficient wireless communications: Tutorial, survey, and open issues,”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18, no. 6, pp. 28–35, Dec.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Buzzi</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Chih</a:t>
            </a:r>
            <a:r>
              <a:rPr lang="en-IN" sz="1600" dirty="0" smtClean="0">
                <a:latin typeface="Times New Roman" pitchFamily="18" charset="0"/>
                <a:cs typeface="Times New Roman" pitchFamily="18" charset="0"/>
              </a:rPr>
              <a:t>-Lin, T. E. Klein, H. V. Poor, C. Yang, and A. </a:t>
            </a:r>
            <a:r>
              <a:rPr lang="en-IN" sz="1600" dirty="0" err="1" smtClean="0">
                <a:latin typeface="Times New Roman" pitchFamily="18" charset="0"/>
                <a:cs typeface="Times New Roman" pitchFamily="18" charset="0"/>
              </a:rPr>
              <a:t>Zappone</a:t>
            </a:r>
            <a:r>
              <a:rPr lang="en-IN" sz="1600" dirty="0" smtClean="0">
                <a:latin typeface="Times New Roman" pitchFamily="18" charset="0"/>
                <a:cs typeface="Times New Roman" pitchFamily="18" charset="0"/>
              </a:rPr>
              <a:t>, “A survey of energy-efficient techniques for 5G networks and challenges ahead,”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34, no. 4, pp. 697–709, Apr.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S. Zhang, S.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G. Y. Li, and E. </a:t>
            </a:r>
            <a:r>
              <a:rPr lang="en-IN" sz="1700" dirty="0" err="1" smtClean="0">
                <a:latin typeface="Times New Roman" pitchFamily="18" charset="0"/>
                <a:cs typeface="Times New Roman" pitchFamily="18" charset="0"/>
              </a:rPr>
              <a:t>Ayanoglu</a:t>
            </a:r>
            <a:r>
              <a:rPr lang="en-IN" sz="1700" dirty="0" smtClean="0">
                <a:latin typeface="Times New Roman" pitchFamily="18" charset="0"/>
                <a:cs typeface="Times New Roman" pitchFamily="18" charset="0"/>
              </a:rPr>
              <a:t>, “First 20 years of green radios,”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preprint arXiv:1908.07696,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W.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Y. Cui, H. Zhang, G. Y. Li, and X. You, “Robust </a:t>
            </a:r>
            <a:r>
              <a:rPr lang="en-IN" sz="1700" dirty="0" err="1" smtClean="0">
                <a:latin typeface="Times New Roman" pitchFamily="18" charset="0"/>
                <a:cs typeface="Times New Roman" pitchFamily="18" charset="0"/>
              </a:rPr>
              <a:t>beamforming</a:t>
            </a:r>
            <a:r>
              <a:rPr lang="en-IN" sz="1700" dirty="0" smtClean="0">
                <a:latin typeface="Times New Roman" pitchFamily="18" charset="0"/>
                <a:cs typeface="Times New Roman" pitchFamily="18" charset="0"/>
              </a:rPr>
              <a:t> with partial channel state information for energy efficient networks,” IEEE J. Sel. Areas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33, no. 12, pp. 2920–2935, Dec.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E. </a:t>
            </a:r>
            <a:r>
              <a:rPr lang="en-IN" sz="1700" dirty="0" err="1" smtClean="0">
                <a:latin typeface="Times New Roman" pitchFamily="18" charset="0"/>
                <a:cs typeface="Times New Roman" pitchFamily="18" charset="0"/>
              </a:rPr>
              <a:t>Basar</a:t>
            </a:r>
            <a:r>
              <a:rPr lang="en-IN" sz="1700" dirty="0" smtClean="0">
                <a:latin typeface="Times New Roman" pitchFamily="18" charset="0"/>
                <a:cs typeface="Times New Roman" pitchFamily="18" charset="0"/>
              </a:rPr>
              <a:t>, M. Di </a:t>
            </a:r>
            <a:r>
              <a:rPr lang="en-IN" sz="1700" dirty="0" err="1" smtClean="0">
                <a:latin typeface="Times New Roman" pitchFamily="18" charset="0"/>
                <a:cs typeface="Times New Roman" pitchFamily="18" charset="0"/>
              </a:rPr>
              <a:t>Renzo</a:t>
            </a:r>
            <a:r>
              <a:rPr lang="en-IN" sz="1700" dirty="0" smtClean="0">
                <a:latin typeface="Times New Roman" pitchFamily="18" charset="0"/>
                <a:cs typeface="Times New Roman" pitchFamily="18" charset="0"/>
              </a:rPr>
              <a:t>, J. de </a:t>
            </a:r>
            <a:r>
              <a:rPr lang="en-IN" sz="1700" dirty="0" err="1" smtClean="0">
                <a:latin typeface="Times New Roman" pitchFamily="18" charset="0"/>
                <a:cs typeface="Times New Roman" pitchFamily="18" charset="0"/>
              </a:rPr>
              <a:t>Rosny</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Debbah</a:t>
            </a:r>
            <a:r>
              <a:rPr lang="en-IN" sz="1700" dirty="0" smtClean="0">
                <a:latin typeface="Times New Roman" pitchFamily="18" charset="0"/>
                <a:cs typeface="Times New Roman" pitchFamily="18" charset="0"/>
              </a:rPr>
              <a:t>, M.-S. </a:t>
            </a:r>
            <a:r>
              <a:rPr lang="en-IN" sz="1700" dirty="0" err="1" smtClean="0">
                <a:latin typeface="Times New Roman" pitchFamily="18" charset="0"/>
                <a:cs typeface="Times New Roman" pitchFamily="18" charset="0"/>
              </a:rPr>
              <a:t>Alouini</a:t>
            </a:r>
            <a:r>
              <a:rPr lang="en-IN" sz="1700" dirty="0" smtClean="0">
                <a:latin typeface="Times New Roman" pitchFamily="18" charset="0"/>
                <a:cs typeface="Times New Roman" pitchFamily="18" charset="0"/>
              </a:rPr>
              <a:t>, and R. Zhang, “Wireless communications through reconfigurable intelligent surfaces,”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preprint arXiv:1906.09490,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Zhang and R. Zhang, “Capacity characterization for intelligent reflecting surface aided MIMO communication,”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preprint arXiv:1910.01573,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S.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Chitti</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Rusek</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Edfors</a:t>
            </a:r>
            <a:r>
              <a:rPr lang="en-IN" sz="1700" dirty="0" smtClean="0">
                <a:latin typeface="Times New Roman" pitchFamily="18" charset="0"/>
                <a:cs typeface="Times New Roman" pitchFamily="18" charset="0"/>
              </a:rPr>
              <a:t>, “User assignment with distributed large intelligent surface (LIS) systems,” in Proc. IEEE Int. Symposium Personal, Indoor Mobile Radio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Bologna, Italy, Sep. 2018, pp. 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1584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Wireless Communications with Distributed Reconfigurable Intelligent Surfaces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2021-08-18T08:00:53Z</dcterms:modified>
</cp:coreProperties>
</file>