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Association and Caching in Relay-Assisted </a:t>
            </a:r>
            <a:r>
              <a:rPr lang="en-IN" b="1" dirty="0" err="1" smtClean="0">
                <a:latin typeface="Times New Roman" pitchFamily="18" charset="0"/>
                <a:cs typeface="Times New Roman" pitchFamily="18" charset="0"/>
              </a:rPr>
              <a:t>mmWave</a:t>
            </a:r>
            <a:r>
              <a:rPr lang="en-IN" b="1" dirty="0" smtClean="0">
                <a:latin typeface="Times New Roman" pitchFamily="18" charset="0"/>
                <a:cs typeface="Times New Roman" pitchFamily="18" charset="0"/>
              </a:rPr>
              <a:t> Networks From A Stochastic Geometry Perspective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620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143000" y="762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Limited </a:t>
            </a:r>
            <a:r>
              <a:rPr lang="en-IN" sz="2000" dirty="0" smtClean="0">
                <a:latin typeface="Times New Roman" pitchFamily="18" charset="0"/>
                <a:cs typeface="Times New Roman" pitchFamily="18" charset="0"/>
              </a:rPr>
              <a:t>backhaul bandwidth and blockage effects are two main factors limiting the practical deployment of </a:t>
            </a:r>
            <a:r>
              <a:rPr lang="en-IN" sz="2000" dirty="0" err="1" smtClean="0">
                <a:latin typeface="Times New Roman" pitchFamily="18" charset="0"/>
                <a:cs typeface="Times New Roman" pitchFamily="18" charset="0"/>
              </a:rPr>
              <a:t>millimeter</a:t>
            </a:r>
            <a:r>
              <a:rPr lang="en-IN" sz="2000" dirty="0" smtClean="0">
                <a:latin typeface="Times New Roman" pitchFamily="18" charset="0"/>
                <a:cs typeface="Times New Roman" pitchFamily="18" charset="0"/>
              </a:rPr>
              <a:t> wave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networks. To tackle these issues, we study the feasibility of relaying as well as caching in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networks. A user association and relaying (UAR) criterion dependent on both caching status and maximum biased received power is proposed by considering the spatial correlation caused by the coexistence of base stations (BSs) and relay nodes (RNs). A joint UAR and caching placement problem is then formulated to maximize the backhaul offloading traffic. Using stochastic geometry tools, we decouple the joint UAR and caching placement problem by analyzing the relationship between UAR probabilities and caching placement probabilities.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then optimize the transformed caching placement problem based on </a:t>
            </a:r>
            <a:r>
              <a:rPr lang="en-IN" sz="2000" dirty="0" err="1" smtClean="0">
                <a:latin typeface="Times New Roman" pitchFamily="18" charset="0"/>
                <a:cs typeface="Times New Roman" pitchFamily="18" charset="0"/>
              </a:rPr>
              <a:t>polyblock</a:t>
            </a:r>
            <a:r>
              <a:rPr lang="en-IN" sz="2000" dirty="0" smtClean="0">
                <a:latin typeface="Times New Roman" pitchFamily="18" charset="0"/>
                <a:cs typeface="Times New Roman" pitchFamily="18" charset="0"/>
              </a:rPr>
              <a:t> outer approximation by exploiting the monotonic property in the general case and utilizing convex optimization in the noise-limited case. Accordingly, we propose a BS and RN selection algorithm where caching status at BSs and maximum biased received power are jointly considered. Experimental results demonstrate a significant enhancement of backhaul offloading using the proposed algorithms, and show that deploying more RNs and increasing cache size in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networks is a more cost-effective alternative than increasing BS density to achieve similar backhaul offloading performance. </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state-of-the-art works on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analysis of finite wireless networks, we can generally identify three streams of thoughts ordered in decreasing tractability and mathematical flexibility.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simulations and model fitting, relevant works in the literature compared empirical data of existing shared networks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vehicular networks </a:t>
            </a: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the accurate PP from MCP, TCP, and LGCP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coverage probability and average rate are derived in a </a:t>
            </a:r>
            <a:r>
              <a:rPr lang="en-IN" sz="2000" dirty="0" err="1" smtClean="0">
                <a:latin typeface="Times New Roman" pitchFamily="18" charset="0"/>
                <a:cs typeface="Times New Roman" pitchFamily="18" charset="0"/>
              </a:rPr>
              <a:t>teraHertz</a:t>
            </a:r>
            <a:r>
              <a:rPr lang="en-IN" sz="2000" dirty="0" smtClean="0">
                <a:latin typeface="Times New Roman" pitchFamily="18" charset="0"/>
                <a:cs typeface="Times New Roman" pitchFamily="18" charset="0"/>
              </a:rPr>
              <a:t>-aided network, where it has been shown the existence of a certain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decreased coverage probability and improved average rate.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joint UAR and caching placement problem is then formulated to maximize the backhaul offloading traffic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decoupling the UAR problem and caching placement problem through the analytical work, we formulate the caching placement optimization problem with the goal to maximize SBOP.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exploiting the monotonic property of this optimization problem, we design an efficient algorithm based on </a:t>
            </a:r>
            <a:r>
              <a:rPr lang="en-IN" sz="2000" dirty="0" err="1" smtClean="0">
                <a:latin typeface="Times New Roman" pitchFamily="18" charset="0"/>
                <a:cs typeface="Times New Roman" pitchFamily="18" charset="0"/>
              </a:rPr>
              <a:t>polyblock</a:t>
            </a:r>
            <a:r>
              <a:rPr lang="en-IN" sz="2000" dirty="0" smtClean="0">
                <a:latin typeface="Times New Roman" pitchFamily="18" charset="0"/>
                <a:cs typeface="Times New Roman" pitchFamily="18" charset="0"/>
              </a:rPr>
              <a:t> outer approximation to find the globally optimal solution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take the blockage effects into account and derive the distribution of inverse biased received power, then the relationship between caching probabilities and the user association and relaying probabilities is provided for problem decoupling.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One proposed solution is to consider the deployment of RNs between BSs and cell-edge </a:t>
            </a:r>
            <a:r>
              <a:rPr lang="en-IN" sz="2000" dirty="0" err="1" smtClean="0">
                <a:latin typeface="Times New Roman" pitchFamily="18" charset="0"/>
                <a:cs typeface="Times New Roman" pitchFamily="18" charset="0"/>
              </a:rPr>
              <a:t>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proposed the use of the PHP to model a multi-cell D2D </a:t>
            </a:r>
            <a:r>
              <a:rPr lang="en-IN" sz="2000" dirty="0" err="1" smtClean="0">
                <a:latin typeface="Times New Roman" pitchFamily="18" charset="0"/>
                <a:cs typeface="Times New Roman" pitchFamily="18" charset="0"/>
              </a:rPr>
              <a:t>underlaid</a:t>
            </a:r>
            <a:r>
              <a:rPr lang="en-IN" sz="2000" dirty="0" smtClean="0">
                <a:latin typeface="Times New Roman" pitchFamily="18" charset="0"/>
                <a:cs typeface="Times New Roman" pitchFamily="18" charset="0"/>
              </a:rPr>
              <a:t> cellular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conditional intensity is not available or parameter estimators are of reduced accuracy, which is typically the case for aggregative PPs, the minimum contrast method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more generalized closed-form expression is proposed assuming an integer value of the path loss exponent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alternative approach is proposed in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derive the average </a:t>
            </a:r>
            <a:r>
              <a:rPr lang="en-IN" sz="2000" dirty="0" err="1" smtClean="0">
                <a:latin typeface="Times New Roman" pitchFamily="18" charset="0"/>
                <a:cs typeface="Times New Roman" pitchFamily="18" charset="0"/>
              </a:rPr>
              <a:t>ergodic</a:t>
            </a:r>
            <a:r>
              <a:rPr lang="en-IN" sz="2000" dirty="0" smtClean="0">
                <a:latin typeface="Times New Roman" pitchFamily="18" charset="0"/>
                <a:cs typeface="Times New Roman" pitchFamily="18" charset="0"/>
              </a:rPr>
              <a:t> rate by considering general fading distributions and without necessarily going through the coverage probability expression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ome </a:t>
            </a:r>
            <a:r>
              <a:rPr lang="en-IN" sz="2000" dirty="0" smtClean="0">
                <a:latin typeface="Times New Roman" pitchFamily="18" charset="0"/>
                <a:cs typeface="Times New Roman" pitchFamily="18" charset="0"/>
              </a:rPr>
              <a:t>researches have analytically investigated the performance of relay-assisted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networks.</a:t>
            </a:r>
          </a:p>
          <a:p>
            <a:pPr algn="just">
              <a:lnSpc>
                <a:spcPct val="150000"/>
              </a:lnSpc>
            </a:pPr>
            <a:r>
              <a:rPr lang="en-IN" sz="2000" dirty="0" smtClean="0">
                <a:latin typeface="Times New Roman" pitchFamily="18" charset="0"/>
                <a:cs typeface="Times New Roman" pitchFamily="18" charset="0"/>
              </a:rPr>
              <a:t>To measure the backhaul offloading performance, we define the successful </a:t>
            </a:r>
            <a:r>
              <a:rPr lang="en-IN" sz="2000" dirty="0" smtClean="0">
                <a:latin typeface="Times New Roman" pitchFamily="18" charset="0"/>
                <a:cs typeface="Times New Roman" pitchFamily="18" charset="0"/>
              </a:rPr>
              <a:t>backhaul </a:t>
            </a:r>
            <a:r>
              <a:rPr lang="en-IN" sz="2000" dirty="0" smtClean="0">
                <a:latin typeface="Times New Roman" pitchFamily="18" charset="0"/>
                <a:cs typeface="Times New Roman" pitchFamily="18" charset="0"/>
              </a:rPr>
              <a:t>offloading probability (SBOP) as the performance metric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investigate performance improvement with caching and relaying in the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network, we define SBOP as the performance metric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validate our analytical work and evaluate the performance of SBOP using the proposed caching placement algorithms, CP-POA and CP-CO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can be observed that the performance of using CP-CO is quite close to that of using CP-POA when the density of RNs is relatively low.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Coverage and rate analysis for millimeter-wave cellular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Bai and R. W. Heath,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mmWave coverage and rate performance are examined as a function of the antenna geometry and base station density.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Stochastic geometry modeling and analysis of multi-tier millimeter wave cellular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Di Renzo,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Its peculiarity lies in considering realistic path-loss and blockage models, which are derived from recently reported experimental data.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Caching policy toward maximal success probability and area spectral efficiency of cache-enabled </a:t>
                      </a:r>
                      <a:r>
                        <a:rPr lang="en-US" sz="2000" dirty="0" err="1">
                          <a:latin typeface="Times New Roman"/>
                          <a:ea typeface="Calibri"/>
                          <a:cs typeface="Latha"/>
                        </a:rPr>
                        <a:t>hetnets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Liu and C. Yang,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Under the probabilistic caching framework, we resort to stochastic geometry theory to derive the success probability and ASE.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of energy-efficient caching in information-centric networking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Fang, F. R. Yu, T. Huang, J. Liu, and Y. Liu,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article, we provide a brief survey of energy-efficient caching techniques in ICN from the placement, content placement, and </a:t>
                      </a:r>
                      <a:r>
                        <a:rPr lang="en-US" sz="2000" dirty="0" err="1">
                          <a:solidFill>
                            <a:srgbClr val="333333"/>
                          </a:solidFill>
                          <a:latin typeface="Times New Roman"/>
                          <a:ea typeface="Calibri"/>
                          <a:cs typeface="Latha"/>
                        </a:rPr>
                        <a:t>requestto</a:t>
                      </a:r>
                      <a:r>
                        <a:rPr lang="en-US" sz="2000" dirty="0">
                          <a:solidFill>
                            <a:srgbClr val="333333"/>
                          </a:solidFill>
                          <a:latin typeface="Times New Roman"/>
                          <a:ea typeface="Calibri"/>
                          <a:cs typeface="Latha"/>
                        </a:rPr>
                        <a:t>- cache routing perspectives.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00200" y="1371600"/>
            <a:ext cx="7010399" cy="5105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2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paper, we presented the study on the joint UAR and caching placement optimization in relay-assisted </a:t>
            </a:r>
            <a:r>
              <a:rPr lang="en-IN" sz="1900" dirty="0" err="1" smtClean="0">
                <a:latin typeface="Times New Roman" pitchFamily="18" charset="0"/>
                <a:cs typeface="Times New Roman" pitchFamily="18" charset="0"/>
              </a:rPr>
              <a:t>mmWave</a:t>
            </a:r>
            <a:r>
              <a:rPr lang="en-IN" sz="1900" dirty="0" smtClean="0">
                <a:latin typeface="Times New Roman" pitchFamily="18" charset="0"/>
                <a:cs typeface="Times New Roman" pitchFamily="18" charset="0"/>
              </a:rPr>
              <a:t> downlink networks to improve backhaul offloading capability. We proposed an analytical system model based on stochastic geometry to obtain the insights for the practicality of cache-enabled and relay-assisted </a:t>
            </a:r>
            <a:r>
              <a:rPr lang="en-IN" sz="1900" dirty="0" err="1" smtClean="0">
                <a:latin typeface="Times New Roman" pitchFamily="18" charset="0"/>
                <a:cs typeface="Times New Roman" pitchFamily="18" charset="0"/>
              </a:rPr>
              <a:t>mmWave</a:t>
            </a:r>
            <a:r>
              <a:rPr lang="en-IN" sz="1900" dirty="0" smtClean="0">
                <a:latin typeface="Times New Roman" pitchFamily="18" charset="0"/>
                <a:cs typeface="Times New Roman" pitchFamily="18" charset="0"/>
              </a:rPr>
              <a:t> networks. To solve the joint UAR and caching placement problem, we first obtained the relationship between UAR probabilities and caching placement probabilities by taking into consideration the spatial correlation caused by the coexistence of BSs and RNs and caching status at BSs. We then transformed the joint optimization problem into a caching placement problem to improve SBOP. An optimal algorithm with </a:t>
            </a:r>
            <a:r>
              <a:rPr lang="en-IN" sz="1900" dirty="0" err="1" smtClean="0">
                <a:latin typeface="Times New Roman" pitchFamily="18" charset="0"/>
                <a:cs typeface="Times New Roman" pitchFamily="18" charset="0"/>
              </a:rPr>
              <a:t>polyblock</a:t>
            </a:r>
            <a:r>
              <a:rPr lang="en-IN" sz="1900" dirty="0" smtClean="0">
                <a:latin typeface="Times New Roman" pitchFamily="18" charset="0"/>
                <a:cs typeface="Times New Roman" pitchFamily="18" charset="0"/>
              </a:rPr>
              <a:t> outer approximation is developed. Furthermore, a suboptimal algorithm based on convex optimization is also designed with low computational complexity. Detailed numerical analysis is performed to validate the effectiveness of the proposed caching algorithms. The results show great potentials of such cost-effective method to deploy caches in relay-assisted </a:t>
            </a:r>
            <a:r>
              <a:rPr lang="en-IN" sz="1900" dirty="0" err="1" smtClean="0">
                <a:latin typeface="Times New Roman" pitchFamily="18" charset="0"/>
                <a:cs typeface="Times New Roman" pitchFamily="18" charset="0"/>
              </a:rPr>
              <a:t>mmWave</a:t>
            </a:r>
            <a:r>
              <a:rPr lang="en-IN" sz="1900" dirty="0" smtClean="0">
                <a:latin typeface="Times New Roman" pitchFamily="18" charset="0"/>
                <a:cs typeface="Times New Roman" pitchFamily="18" charset="0"/>
              </a:rPr>
              <a:t> networks to achieve superior backhaul offloading performance.</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Cisco, “Cisco visual networking index: Forecast and methodology, 2017-2022,” White Paper, Nov.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T. </a:t>
            </a:r>
            <a:r>
              <a:rPr lang="en-IN" sz="1800" dirty="0" err="1" smtClean="0">
                <a:latin typeface="Times New Roman" pitchFamily="18" charset="0"/>
                <a:cs typeface="Times New Roman" pitchFamily="18" charset="0"/>
              </a:rPr>
              <a:t>Bai</a:t>
            </a:r>
            <a:r>
              <a:rPr lang="en-IN" sz="1800" dirty="0" smtClean="0">
                <a:latin typeface="Times New Roman" pitchFamily="18" charset="0"/>
                <a:cs typeface="Times New Roman" pitchFamily="18" charset="0"/>
              </a:rPr>
              <a:t> and R. W. Heath, “Coverage and rate analysis for </a:t>
            </a:r>
            <a:r>
              <a:rPr lang="en-IN" sz="1800" dirty="0" err="1" smtClean="0">
                <a:latin typeface="Times New Roman" pitchFamily="18" charset="0"/>
                <a:cs typeface="Times New Roman" pitchFamily="18" charset="0"/>
              </a:rPr>
              <a:t>millimeter</a:t>
            </a:r>
            <a:r>
              <a:rPr lang="en-IN" sz="1800" dirty="0" smtClean="0">
                <a:latin typeface="Times New Roman" pitchFamily="18" charset="0"/>
                <a:cs typeface="Times New Roman" pitchFamily="18" charset="0"/>
              </a:rPr>
              <a:t>-wave cellular networks,”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14, no. 2, pp. 1100-1114,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M. Di </a:t>
            </a:r>
            <a:r>
              <a:rPr lang="en-IN" sz="1800" dirty="0" err="1" smtClean="0">
                <a:latin typeface="Times New Roman" pitchFamily="18" charset="0"/>
                <a:cs typeface="Times New Roman" pitchFamily="18" charset="0"/>
              </a:rPr>
              <a:t>Renzo</a:t>
            </a:r>
            <a:r>
              <a:rPr lang="en-IN" sz="1800" dirty="0" smtClean="0">
                <a:latin typeface="Times New Roman" pitchFamily="18" charset="0"/>
                <a:cs typeface="Times New Roman" pitchFamily="18" charset="0"/>
              </a:rPr>
              <a:t>, “Stochastic geometry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and analysis of multi-tier </a:t>
            </a:r>
            <a:r>
              <a:rPr lang="en-IN" sz="1800" dirty="0" err="1" smtClean="0">
                <a:latin typeface="Times New Roman" pitchFamily="18" charset="0"/>
                <a:cs typeface="Times New Roman" pitchFamily="18" charset="0"/>
              </a:rPr>
              <a:t>millimeter</a:t>
            </a:r>
            <a:r>
              <a:rPr lang="en-IN" sz="1800" dirty="0" smtClean="0">
                <a:latin typeface="Times New Roman" pitchFamily="18" charset="0"/>
                <a:cs typeface="Times New Roman" pitchFamily="18" charset="0"/>
              </a:rPr>
              <a:t> wave cellular networks,”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14, no. 9, pp. 5038-5057,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T. S. </a:t>
            </a:r>
            <a:r>
              <a:rPr lang="en-IN" sz="1800" dirty="0" err="1" smtClean="0">
                <a:latin typeface="Times New Roman" pitchFamily="18" charset="0"/>
                <a:cs typeface="Times New Roman" pitchFamily="18" charset="0"/>
              </a:rPr>
              <a:t>Rappaport</a:t>
            </a:r>
            <a:r>
              <a:rPr lang="en-IN" sz="1800" dirty="0" smtClean="0">
                <a:latin typeface="Times New Roman" pitchFamily="18" charset="0"/>
                <a:cs typeface="Times New Roman" pitchFamily="18" charset="0"/>
              </a:rPr>
              <a:t> et al., “</a:t>
            </a:r>
            <a:r>
              <a:rPr lang="en-IN" sz="1800" dirty="0" err="1" smtClean="0">
                <a:latin typeface="Times New Roman" pitchFamily="18" charset="0"/>
                <a:cs typeface="Times New Roman" pitchFamily="18" charset="0"/>
              </a:rPr>
              <a:t>Millimeter</a:t>
            </a:r>
            <a:r>
              <a:rPr lang="en-IN" sz="1800" dirty="0" smtClean="0">
                <a:latin typeface="Times New Roman" pitchFamily="18" charset="0"/>
                <a:cs typeface="Times New Roman" pitchFamily="18" charset="0"/>
              </a:rPr>
              <a:t> wave mobile communications for 5G cellular: It will work!,” IEEE Access, vol. 1, pp. 335-349,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D. Liu and C. Yang, “Caching policy toward maximal success probability and area spectral efficiency of cache-enabled </a:t>
            </a:r>
            <a:r>
              <a:rPr lang="en-IN" sz="1800" dirty="0" err="1" smtClean="0">
                <a:latin typeface="Times New Roman" pitchFamily="18" charset="0"/>
                <a:cs typeface="Times New Roman" pitchFamily="18" charset="0"/>
              </a:rPr>
              <a:t>hetnets</a:t>
            </a:r>
            <a:r>
              <a:rPr lang="en-IN" sz="1800" dirty="0" smtClean="0">
                <a:latin typeface="Times New Roman" pitchFamily="18" charset="0"/>
                <a:cs typeface="Times New Roman" pitchFamily="18" charset="0"/>
              </a:rPr>
              <a:t>,” IEEE Trans.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65, no. 6, pp. 2699-2714, 2017.</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 Fang, F. R. Yu, T. Huang, J. Liu, and Y. Liu, “A survey of energy-efficient caching in information-centric networking,”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52, no. 11, pp. 122-129, Nov.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K. </a:t>
            </a:r>
            <a:r>
              <a:rPr lang="en-IN" sz="1600" dirty="0" err="1" smtClean="0">
                <a:latin typeface="Times New Roman" pitchFamily="18" charset="0"/>
                <a:cs typeface="Times New Roman" pitchFamily="18" charset="0"/>
              </a:rPr>
              <a:t>Poularakis</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Iosifidis</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Tassiulas</a:t>
            </a:r>
            <a:r>
              <a:rPr lang="en-IN" sz="1600" dirty="0" smtClean="0">
                <a:latin typeface="Times New Roman" pitchFamily="18" charset="0"/>
                <a:cs typeface="Times New Roman" pitchFamily="18" charset="0"/>
              </a:rPr>
              <a:t>, “Approximation algorithms for mobile data caching in small cell networks,”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62, no. 10, pp. 3665-3677, Oct.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Li, Y. Chen, Z. Lin, W. Chen, B. </a:t>
            </a:r>
            <a:r>
              <a:rPr lang="en-IN" sz="1600" dirty="0" err="1" smtClean="0">
                <a:latin typeface="Times New Roman" pitchFamily="18" charset="0"/>
                <a:cs typeface="Times New Roman" pitchFamily="18" charset="0"/>
              </a:rPr>
              <a:t>Vucetic</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Hanzo</a:t>
            </a:r>
            <a:r>
              <a:rPr lang="en-IN" sz="1600" dirty="0" smtClean="0">
                <a:latin typeface="Times New Roman" pitchFamily="18" charset="0"/>
                <a:cs typeface="Times New Roman" pitchFamily="18" charset="0"/>
              </a:rPr>
              <a:t>, “Distributed caching for data dissemination in the downlink of heterogeneous networks,”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63, no. 10, pp. 3553-3568, Oct.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T. S. </a:t>
            </a:r>
            <a:r>
              <a:rPr lang="en-IN" sz="1600" dirty="0" err="1" smtClean="0">
                <a:latin typeface="Times New Roman" pitchFamily="18" charset="0"/>
                <a:cs typeface="Times New Roman" pitchFamily="18" charset="0"/>
              </a:rPr>
              <a:t>Rappaport</a:t>
            </a:r>
            <a:r>
              <a:rPr lang="en-IN" sz="1600" dirty="0" smtClean="0">
                <a:latin typeface="Times New Roman" pitchFamily="18" charset="0"/>
                <a:cs typeface="Times New Roman" pitchFamily="18" charset="0"/>
              </a:rPr>
              <a:t>, Wireless Communications: Principles and Practice, 2nd ed. Upper Saddle River, NJ, USA, 2002.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W. Lu and M. Di </a:t>
            </a:r>
            <a:r>
              <a:rPr lang="en-IN" sz="1600" dirty="0" err="1" smtClean="0">
                <a:latin typeface="Times New Roman" pitchFamily="18" charset="0"/>
                <a:cs typeface="Times New Roman" pitchFamily="18" charset="0"/>
              </a:rPr>
              <a:t>Renzo</a:t>
            </a:r>
            <a:r>
              <a:rPr lang="en-IN" sz="1600" dirty="0" smtClean="0">
                <a:latin typeface="Times New Roman" pitchFamily="18" charset="0"/>
                <a:cs typeface="Times New Roman" pitchFamily="18" charset="0"/>
              </a:rPr>
              <a:t>, “Stochastic geometry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system-level analysis and optimization of relay-aided downlink cellular networks,”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63, no. 11, pp. 4063-4085,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1483</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Association and Caching in Relay-Assisted mmWave Networks From A Stochastic Geometry Perspective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2021-08-18T11:23:10Z</dcterms:modified>
</cp:coreProperties>
</file>