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8/17/2021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8/17/2021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8/17/2021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8/17/2021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Distributed Adaptive Signal Estimation in Wireless Sensor Networks with Partial Prior Knowledge of the Desired Sources Steering Matrix</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the past two decades, wireless sensor networks (WSNs) and their applications have been the topic of many studies. Different multi-sensor nodes are used to collect, process and distribute data over wireless links to perform different tasks such as smart detection, target tracking, node localization, etc. In this article, the problem of distributed adaptive estimation of node-specific signals for signal enhancement or noise reduction is addressed. First the centralized rank R generalized </a:t>
            </a:r>
            <a:r>
              <a:rPr lang="en-IN" sz="2000" dirty="0" err="1" smtClean="0">
                <a:latin typeface="Times New Roman" pitchFamily="18" charset="0"/>
                <a:cs typeface="Times New Roman" pitchFamily="18" charset="0"/>
              </a:rPr>
              <a:t>eigenvalue</a:t>
            </a:r>
            <a:r>
              <a:rPr lang="en-IN" sz="2000" dirty="0" smtClean="0">
                <a:latin typeface="Times New Roman" pitchFamily="18" charset="0"/>
                <a:cs typeface="Times New Roman" pitchFamily="18" charset="0"/>
              </a:rPr>
              <a:t> decomposition (GEVD) based multichannel Wiener filter (MWF) with prior knowledge for node-specific signal estimation in a WSN is introduced, where (some of) the nodes have partial prior knowledge of the desired sources steering matrix.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A </a:t>
            </a:r>
            <a:r>
              <a:rPr lang="en-IN" sz="2000" dirty="0" smtClean="0">
                <a:latin typeface="Times New Roman" pitchFamily="18" charset="0"/>
                <a:cs typeface="Times New Roman" pitchFamily="18" charset="0"/>
              </a:rPr>
              <a:t>distributed adaptive estimation algorithm for a fully-connected WSN is then proposed demonstrating that this MWF can be obtained by letting the nodes work on compressed (i.e. reduced-dimensional) sensor signals compared to the centralized algorithm. The distributed algorithm can be used in applications such as speech enhancement in a wireless acoustic sensor network (WASN), where (some of) the nodes have prior knowledge on the location of the desired speech sources and on their local microphone array geometry or have access to clean noise reference signals. Foundations for a proof of convergence using a </a:t>
            </a:r>
            <a:r>
              <a:rPr lang="en-IN" sz="2000" dirty="0" err="1" smtClean="0">
                <a:latin typeface="Times New Roman" pitchFamily="18" charset="0"/>
                <a:cs typeface="Times New Roman" pitchFamily="18" charset="0"/>
              </a:rPr>
              <a:t>Lagrangian</a:t>
            </a:r>
            <a:r>
              <a:rPr lang="en-IN" sz="2000" dirty="0" smtClean="0">
                <a:latin typeface="Times New Roman" pitchFamily="18" charset="0"/>
                <a:cs typeface="Times New Roman" pitchFamily="18" charset="0"/>
              </a:rPr>
              <a:t> framework, are given, since convergence is observed in batch-mode simulations. Finally, numerical simulation results are provided for a speech enhancement scenario.</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sensor nodes may be deployed over an area where a large number of communication transmission </a:t>
            </a:r>
            <a:r>
              <a:rPr lang="en-IN" sz="2000" dirty="0" err="1" smtClean="0">
                <a:latin typeface="Times New Roman" pitchFamily="18" charset="0"/>
                <a:cs typeface="Times New Roman" pitchFamily="18" charset="0"/>
              </a:rPr>
              <a:t>multipaths</a:t>
            </a:r>
            <a:r>
              <a:rPr lang="en-IN" sz="2000" dirty="0" smtClean="0">
                <a:latin typeface="Times New Roman" pitchFamily="18" charset="0"/>
                <a:cs typeface="Times New Roman" pitchFamily="18" charset="0"/>
              </a:rPr>
              <a:t> exist due to the presence of man-made structures or natural </a:t>
            </a:r>
            <a:r>
              <a:rPr lang="en-IN" sz="2000" dirty="0" smtClean="0">
                <a:latin typeface="Times New Roman" pitchFamily="18" charset="0"/>
                <a:cs typeface="Times New Roman" pitchFamily="18" charset="0"/>
              </a:rPr>
              <a:t>obstacles.</a:t>
            </a:r>
          </a:p>
          <a:p>
            <a:pPr algn="just">
              <a:lnSpc>
                <a:spcPct val="150000"/>
              </a:lnSpc>
            </a:pPr>
            <a:r>
              <a:rPr lang="en-IN" sz="2000" dirty="0" smtClean="0">
                <a:latin typeface="Times New Roman" pitchFamily="18" charset="0"/>
                <a:cs typeface="Times New Roman" pitchFamily="18" charset="0"/>
              </a:rPr>
              <a:t>Various adaptive algorithms exist, such as the least mean squares (LMS), recursive least squares (RLS) and constant modulus algorithm (CMA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Some </a:t>
            </a:r>
            <a:r>
              <a:rPr lang="en-IN" sz="2000" dirty="0" smtClean="0">
                <a:latin typeface="Times New Roman" pitchFamily="18" charset="0"/>
                <a:cs typeface="Times New Roman" pitchFamily="18" charset="0"/>
              </a:rPr>
              <a:t>of the location discovery techniques that can be used to determine the locations of the sensor nodes, assuming that one or more beacon nodes </a:t>
            </a:r>
            <a:r>
              <a:rPr lang="en-IN" sz="2000" dirty="0" smtClean="0">
                <a:latin typeface="Times New Roman" pitchFamily="18" charset="0"/>
                <a:cs typeface="Times New Roman" pitchFamily="18" charset="0"/>
              </a:rPr>
              <a:t>exist.</a:t>
            </a:r>
          </a:p>
          <a:p>
            <a:pPr algn="just">
              <a:lnSpc>
                <a:spcPct val="150000"/>
              </a:lnSpc>
            </a:pPr>
            <a:r>
              <a:rPr lang="en-IN" sz="2000" dirty="0" smtClean="0">
                <a:latin typeface="Times New Roman" pitchFamily="18" charset="0"/>
                <a:cs typeface="Times New Roman" pitchFamily="18" charset="0"/>
              </a:rPr>
              <a:t>A basic two-input-two-output narrowband MIMO system </a:t>
            </a:r>
            <a:r>
              <a:rPr lang="en-IN" sz="2000" dirty="0" smtClean="0">
                <a:latin typeface="Times New Roman" pitchFamily="18" charset="0"/>
                <a:cs typeface="Times New Roman" pitchFamily="18" charset="0"/>
              </a:rPr>
              <a:t>where </a:t>
            </a:r>
            <a:r>
              <a:rPr lang="en-IN" sz="2000" dirty="0" smtClean="0">
                <a:latin typeface="Times New Roman" pitchFamily="18" charset="0"/>
                <a:cs typeface="Times New Roman" pitchFamily="18" charset="0"/>
              </a:rPr>
              <a:t>four transmission paths exist between the transmitter and the receiver antenna arrays</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problem formulation and the centralized approach to the node specific signal estimation problem with prior </a:t>
            </a:r>
            <a:r>
              <a:rPr lang="en-IN" sz="2000" dirty="0" smtClean="0">
                <a:latin typeface="Times New Roman" pitchFamily="18" charset="0"/>
                <a:cs typeface="Times New Roman" pitchFamily="18" charset="0"/>
              </a:rPr>
              <a:t>knowledge.</a:t>
            </a:r>
          </a:p>
          <a:p>
            <a:pPr algn="just">
              <a:lnSpc>
                <a:spcPct val="150000"/>
              </a:lnSpc>
            </a:pPr>
            <a:r>
              <a:rPr lang="en-IN" sz="2000" dirty="0" smtClean="0">
                <a:latin typeface="Times New Roman" pitchFamily="18" charset="0"/>
                <a:cs typeface="Times New Roman" pitchFamily="18" charset="0"/>
              </a:rPr>
              <a:t>These differences make the task of distributed </a:t>
            </a:r>
            <a:r>
              <a:rPr lang="en-IN" sz="2000" dirty="0" err="1" smtClean="0">
                <a:latin typeface="Times New Roman" pitchFamily="18" charset="0"/>
                <a:cs typeface="Times New Roman" pitchFamily="18" charset="0"/>
              </a:rPr>
              <a:t>beamforming</a:t>
            </a:r>
            <a:r>
              <a:rPr lang="en-IN" sz="2000" dirty="0" smtClean="0">
                <a:latin typeface="Times New Roman" pitchFamily="18" charset="0"/>
                <a:cs typeface="Times New Roman" pitchFamily="18" charset="0"/>
              </a:rPr>
              <a:t> using sensor clusters a challenging problem compared to that of conventional arrays, yet the benefits derived from the higher signal-to-noise ratio (and capacity) gains due to </a:t>
            </a:r>
            <a:r>
              <a:rPr lang="en-IN" sz="2000" dirty="0" err="1" smtClean="0">
                <a:latin typeface="Times New Roman" pitchFamily="18" charset="0"/>
                <a:cs typeface="Times New Roman" pitchFamily="18" charset="0"/>
              </a:rPr>
              <a:t>beamforming</a:t>
            </a:r>
            <a:r>
              <a:rPr lang="en-IN" sz="2000" dirty="0" smtClean="0">
                <a:latin typeface="Times New Roman" pitchFamily="18" charset="0"/>
                <a:cs typeface="Times New Roman" pitchFamily="18" charset="0"/>
              </a:rPr>
              <a:t> are </a:t>
            </a:r>
            <a:r>
              <a:rPr lang="en-IN" sz="2000" dirty="0" smtClean="0">
                <a:latin typeface="Times New Roman" pitchFamily="18" charset="0"/>
                <a:cs typeface="Times New Roman" pitchFamily="18" charset="0"/>
              </a:rPr>
              <a:t>significant</a:t>
            </a:r>
          </a:p>
          <a:p>
            <a:pPr algn="just">
              <a:lnSpc>
                <a:spcPct val="150000"/>
              </a:lnSpc>
            </a:pPr>
            <a:r>
              <a:rPr lang="en-IN" sz="2000" dirty="0" smtClean="0">
                <a:latin typeface="Times New Roman" pitchFamily="18" charset="0"/>
                <a:cs typeface="Times New Roman" pitchFamily="18" charset="0"/>
              </a:rPr>
              <a:t>In order to address these issues, a simulation model was developed and implemented in the MATLAB programming language, and the results of the simulation are </a:t>
            </a:r>
            <a:r>
              <a:rPr lang="en-IN" sz="2000" dirty="0" smtClean="0">
                <a:latin typeface="Times New Roman" pitchFamily="18" charset="0"/>
                <a:cs typeface="Times New Roman" pitchFamily="18" charset="0"/>
              </a:rPr>
              <a:t>presented</a:t>
            </a:r>
          </a:p>
          <a:p>
            <a:pPr algn="just">
              <a:lnSpc>
                <a:spcPct val="150000"/>
              </a:lnSpc>
            </a:pPr>
            <a:r>
              <a:rPr lang="en-IN" sz="2000" dirty="0" smtClean="0">
                <a:latin typeface="Times New Roman" pitchFamily="18" charset="0"/>
                <a:cs typeface="Times New Roman" pitchFamily="18" charset="0"/>
              </a:rPr>
              <a:t>The main issues in the hierarchical </a:t>
            </a:r>
            <a:r>
              <a:rPr lang="en-IN" sz="2000" dirty="0" smtClean="0">
                <a:latin typeface="Times New Roman" pitchFamily="18" charset="0"/>
                <a:cs typeface="Times New Roman" pitchFamily="18" charset="0"/>
              </a:rPr>
              <a:t>arrangement </a:t>
            </a:r>
            <a:r>
              <a:rPr lang="en-IN" sz="2000" dirty="0" smtClean="0">
                <a:latin typeface="Times New Roman" pitchFamily="18" charset="0"/>
                <a:cs typeface="Times New Roman" pitchFamily="18" charset="0"/>
              </a:rPr>
              <a:t>include how to select the primary node and organize the cluster.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 distributed </a:t>
            </a:r>
            <a:r>
              <a:rPr lang="en-IN" sz="2000" dirty="0" err="1" smtClean="0">
                <a:latin typeface="Times New Roman" pitchFamily="18" charset="0"/>
                <a:cs typeface="Times New Roman" pitchFamily="18" charset="0"/>
              </a:rPr>
              <a:t>beamforming</a:t>
            </a:r>
            <a:r>
              <a:rPr lang="en-IN" sz="2000" dirty="0" smtClean="0">
                <a:latin typeface="Times New Roman" pitchFamily="18" charset="0"/>
                <a:cs typeface="Times New Roman" pitchFamily="18" charset="0"/>
              </a:rPr>
              <a:t> approach was proposed whereby the sensor nodes are grouped into clusters and their transmission are coordinated in order to form a distributed antenna array that directs a beam towards the </a:t>
            </a:r>
            <a:r>
              <a:rPr lang="en-IN" sz="2000" dirty="0" smtClean="0">
                <a:latin typeface="Times New Roman" pitchFamily="18" charset="0"/>
                <a:cs typeface="Times New Roman" pitchFamily="18" charset="0"/>
              </a:rPr>
              <a:t>UAV.</a:t>
            </a:r>
          </a:p>
          <a:p>
            <a:pPr algn="just">
              <a:lnSpc>
                <a:spcPct val="150000"/>
              </a:lnSpc>
            </a:pPr>
            <a:r>
              <a:rPr lang="en-IN" sz="2000" dirty="0" smtClean="0">
                <a:latin typeface="Times New Roman" pitchFamily="18" charset="0"/>
                <a:cs typeface="Times New Roman" pitchFamily="18" charset="0"/>
              </a:rPr>
              <a:t>Some </a:t>
            </a:r>
            <a:r>
              <a:rPr lang="en-IN" sz="2000" dirty="0" smtClean="0">
                <a:latin typeface="Times New Roman" pitchFamily="18" charset="0"/>
                <a:cs typeface="Times New Roman" pitchFamily="18" charset="0"/>
              </a:rPr>
              <a:t>of the common clustering algorithms that researchers have proposed to address these issues.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Several approaches have been proposed to track the AOA of moving targets using passive </a:t>
            </a:r>
            <a:r>
              <a:rPr lang="en-IN" sz="2000" dirty="0" smtClean="0">
                <a:latin typeface="Times New Roman" pitchFamily="18" charset="0"/>
                <a:cs typeface="Times New Roman" pitchFamily="18" charset="0"/>
              </a:rPr>
              <a:t>arrays.</a:t>
            </a:r>
          </a:p>
          <a:p>
            <a:pPr algn="just">
              <a:lnSpc>
                <a:spcPct val="150000"/>
              </a:lnSpc>
            </a:pPr>
            <a:r>
              <a:rPr lang="en-IN" sz="2000" dirty="0" smtClean="0">
                <a:latin typeface="Times New Roman" pitchFamily="18" charset="0"/>
                <a:cs typeface="Times New Roman" pitchFamily="18" charset="0"/>
              </a:rPr>
              <a:t>Another approach proposed </a:t>
            </a:r>
            <a:r>
              <a:rPr lang="en-IN" sz="2000" dirty="0" smtClean="0">
                <a:latin typeface="Times New Roman" pitchFamily="18" charset="0"/>
                <a:cs typeface="Times New Roman" pitchFamily="18" charset="0"/>
              </a:rPr>
              <a:t>by uses </a:t>
            </a:r>
            <a:r>
              <a:rPr lang="en-IN" sz="2000" dirty="0" smtClean="0">
                <a:latin typeface="Times New Roman" pitchFamily="18" charset="0"/>
                <a:cs typeface="Times New Roman" pitchFamily="18" charset="0"/>
              </a:rPr>
              <a:t>a maximum likelihood algorithm while that proposed </a:t>
            </a:r>
            <a:r>
              <a:rPr lang="en-IN" sz="2000" dirty="0" smtClean="0">
                <a:latin typeface="Times New Roman" pitchFamily="18" charset="0"/>
                <a:cs typeface="Times New Roman" pitchFamily="18" charset="0"/>
              </a:rPr>
              <a:t>by </a:t>
            </a:r>
            <a:r>
              <a:rPr lang="en-IN" sz="2000" dirty="0" smtClean="0">
                <a:latin typeface="Times New Roman" pitchFamily="18" charset="0"/>
                <a:cs typeface="Times New Roman" pitchFamily="18" charset="0"/>
              </a:rPr>
              <a:t>uses a recursive tracking algorithm that uses the AOA estimates from the most recent array data to update the existing one.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This generally leads to superior estimation performance compared to that of the stand-alone estimation, where each node uses only local sensor signals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goal for every node is to obtain the same performance as if all the sensor signals were collected in a fusion </a:t>
            </a:r>
            <a:r>
              <a:rPr lang="en-IN" sz="2000" dirty="0" err="1" smtClean="0">
                <a:latin typeface="Times New Roman" pitchFamily="18" charset="0"/>
                <a:cs typeface="Times New Roman" pitchFamily="18" charset="0"/>
              </a:rPr>
              <a:t>center</a:t>
            </a:r>
            <a:r>
              <a:rPr lang="en-IN" sz="2000" dirty="0" smtClean="0">
                <a:latin typeface="Times New Roman" pitchFamily="18" charset="0"/>
                <a:cs typeface="Times New Roman" pitchFamily="18" charset="0"/>
              </a:rPr>
              <a:t> (FC</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but in a distributed fashion while minimizing the local computations and communication with the other </a:t>
            </a:r>
            <a:r>
              <a:rPr lang="en-IN" sz="2000" dirty="0" smtClean="0">
                <a:latin typeface="Times New Roman" pitchFamily="18" charset="0"/>
                <a:cs typeface="Times New Roman" pitchFamily="18" charset="0"/>
              </a:rPr>
              <a:t>nodes.</a:t>
            </a:r>
          </a:p>
          <a:p>
            <a:pPr algn="just">
              <a:lnSpc>
                <a:spcPct val="150000"/>
              </a:lnSpc>
            </a:pPr>
            <a:r>
              <a:rPr lang="en-IN" sz="2000" dirty="0" smtClean="0">
                <a:latin typeface="Times New Roman" pitchFamily="18" charset="0"/>
                <a:cs typeface="Times New Roman" pitchFamily="18" charset="0"/>
              </a:rPr>
              <a:t>The algorithms in </a:t>
            </a:r>
            <a:r>
              <a:rPr lang="en-IN" sz="2000" dirty="0" smtClean="0">
                <a:latin typeface="Times New Roman" pitchFamily="18" charset="0"/>
                <a:cs typeface="Times New Roman" pitchFamily="18" charset="0"/>
              </a:rPr>
              <a:t>exploit </a:t>
            </a:r>
            <a:r>
              <a:rPr lang="en-IN" sz="2000" dirty="0" smtClean="0">
                <a:latin typeface="Times New Roman" pitchFamily="18" charset="0"/>
                <a:cs typeface="Times New Roman" pitchFamily="18" charset="0"/>
              </a:rPr>
              <a:t>this common signal subspace, to significantly compress the sensor signals that are communicated between the nodes, without compromising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in low SNR scenarios, this might result in a poor estimation of the signal correlation matrix, deteriorating the node-specific signal estimation </a:t>
            </a:r>
            <a:r>
              <a:rPr lang="en-IN" sz="2000" dirty="0" smtClean="0">
                <a:latin typeface="Times New Roman" pitchFamily="18" charset="0"/>
                <a:cs typeface="Times New Roman" pitchFamily="18" charset="0"/>
              </a:rPr>
              <a:t>performance.</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644650"/>
                <a:gridCol w="3600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err="1">
                          <a:latin typeface="Times New Roman"/>
                          <a:ea typeface="Calibri"/>
                          <a:cs typeface="Latha"/>
                        </a:rPr>
                        <a:t>Instrumenting</a:t>
                      </a:r>
                      <a:r>
                        <a:rPr lang="en-US" sz="2000" dirty="0">
                          <a:latin typeface="Times New Roman"/>
                          <a:ea typeface="Calibri"/>
                          <a:cs typeface="Latha"/>
                        </a:rPr>
                        <a:t> the world with wireless sensor networks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 Estrin, L. Girod, G. Pottie, and M. Srivastava,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Pervasive micro-sensing and actuation may revolutionize the way in which we understand and manage complex physical systems: from airplane wings to complex ecosystems.</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Incremental adaptive strategies over distributed networks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G. Lopes and A. H. Sayed,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proposed scheme addresses the problem of linear estimation in a cooperative fashion, in which nodes equipped with local computing abilities derive local estimates and share them with their predefined neighbors.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1526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Distributed estimation using reduced-dimensionality sensor observations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 D. Schizas, G. B. Giannakis, and Z. Luo,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A central processor utilizes the received sensor data to obtain a linear estimate of the desired signal.</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GEVD-based low-rank approximation for distributed adaptive node-specific signal estimation in wireless sensor networks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Hassani, A. Bertrand, and M. Moonen,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paper, we address the problem of distributed adaptive estimation of node-specific signals for signal enhancement or noise reduction in wireless sensor networks with multi-sensor nodes.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4.jpg"/>
          <p:cNvPicPr>
            <a:picLocks noGrp="1" noChangeAspect="1" noChangeArrowheads="1"/>
          </p:cNvPicPr>
          <p:nvPr>
            <p:ph idx="1"/>
          </p:nvPr>
        </p:nvPicPr>
        <p:blipFill>
          <a:blip r:embed="rId2"/>
          <a:srcRect/>
          <a:stretch>
            <a:fillRect/>
          </a:stretch>
        </p:blipFill>
        <p:spPr bwMode="auto">
          <a:xfrm>
            <a:off x="1447800" y="1371600"/>
            <a:ext cx="7162800" cy="48768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In </a:t>
            </a:r>
            <a:r>
              <a:rPr lang="en-IN" dirty="0" smtClean="0">
                <a:latin typeface="Times New Roman" pitchFamily="18" charset="0"/>
                <a:cs typeface="Times New Roman" pitchFamily="18" charset="0"/>
              </a:rPr>
              <a:t>this paper, the centralized PK-GEVD-MWF has been derived as an extension to the centralized GEVD-based MWF by introducing partial prior knowledge of the desired source steering vector. Also a distributed round-robin algorithm has been presented to show that the output of this filter can be computed in a fully-connected WSN in a distributed way. Instead of communicating all the sensor signals, each node communicates a compressed version of its sensor signals, reducing the communication and computational cost, compared to the centralized approach. The algorithm has been validated by means of numerical simulations. </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D. </a:t>
            </a:r>
            <a:r>
              <a:rPr lang="en-IN" sz="1600" dirty="0" err="1" smtClean="0">
                <a:latin typeface="Times New Roman" pitchFamily="18" charset="0"/>
                <a:cs typeface="Times New Roman" pitchFamily="18" charset="0"/>
              </a:rPr>
              <a:t>Estrin</a:t>
            </a:r>
            <a:r>
              <a:rPr lang="en-IN" sz="1600" dirty="0" smtClean="0">
                <a:latin typeface="Times New Roman" pitchFamily="18" charset="0"/>
                <a:cs typeface="Times New Roman" pitchFamily="18" charset="0"/>
              </a:rPr>
              <a:t>, L. </a:t>
            </a:r>
            <a:r>
              <a:rPr lang="en-IN" sz="1600" dirty="0" err="1" smtClean="0">
                <a:latin typeface="Times New Roman" pitchFamily="18" charset="0"/>
                <a:cs typeface="Times New Roman" pitchFamily="18" charset="0"/>
              </a:rPr>
              <a:t>Girod</a:t>
            </a:r>
            <a:r>
              <a:rPr lang="en-IN" sz="1600" dirty="0" smtClean="0">
                <a:latin typeface="Times New Roman" pitchFamily="18" charset="0"/>
                <a:cs typeface="Times New Roman" pitchFamily="18" charset="0"/>
              </a:rPr>
              <a:t>, G. </a:t>
            </a:r>
            <a:r>
              <a:rPr lang="en-IN" sz="1600" dirty="0" err="1" smtClean="0">
                <a:latin typeface="Times New Roman" pitchFamily="18" charset="0"/>
                <a:cs typeface="Times New Roman" pitchFamily="18" charset="0"/>
              </a:rPr>
              <a:t>Pottie</a:t>
            </a:r>
            <a:r>
              <a:rPr lang="en-IN" sz="1600" dirty="0" smtClean="0">
                <a:latin typeface="Times New Roman" pitchFamily="18" charset="0"/>
                <a:cs typeface="Times New Roman" pitchFamily="18" charset="0"/>
              </a:rPr>
              <a:t>, and M. </a:t>
            </a:r>
            <a:r>
              <a:rPr lang="en-IN" sz="1600" dirty="0" err="1" smtClean="0">
                <a:latin typeface="Times New Roman" pitchFamily="18" charset="0"/>
                <a:cs typeface="Times New Roman" pitchFamily="18" charset="0"/>
              </a:rPr>
              <a:t>Srivastava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Instrumenting</a:t>
            </a:r>
            <a:r>
              <a:rPr lang="en-IN" sz="1600" dirty="0" smtClean="0">
                <a:latin typeface="Times New Roman" pitchFamily="18" charset="0"/>
                <a:cs typeface="Times New Roman" pitchFamily="18" charset="0"/>
              </a:rPr>
              <a:t> the world with wireless sensor networks,” in ICASSP, May 2001, vol. 4, pp. 2033–2036.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C. G. Lopes and A. H. </a:t>
            </a:r>
            <a:r>
              <a:rPr lang="en-IN" sz="1600" dirty="0" err="1" smtClean="0">
                <a:latin typeface="Times New Roman" pitchFamily="18" charset="0"/>
                <a:cs typeface="Times New Roman" pitchFamily="18" charset="0"/>
              </a:rPr>
              <a:t>Sayed</a:t>
            </a:r>
            <a:r>
              <a:rPr lang="en-IN" sz="1600" dirty="0" smtClean="0">
                <a:latin typeface="Times New Roman" pitchFamily="18" charset="0"/>
                <a:cs typeface="Times New Roman" pitchFamily="18" charset="0"/>
              </a:rPr>
              <a:t>, “Incremental adaptive strategies over distributed networks,” IEEE Transactions on Signal Processing, vol. 55, no. 8, pp. 4064–4077, Aug 2007.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I. D. </a:t>
            </a:r>
            <a:r>
              <a:rPr lang="en-IN" sz="1600" dirty="0" err="1" smtClean="0">
                <a:latin typeface="Times New Roman" pitchFamily="18" charset="0"/>
                <a:cs typeface="Times New Roman" pitchFamily="18" charset="0"/>
              </a:rPr>
              <a:t>Schizas</a:t>
            </a:r>
            <a:r>
              <a:rPr lang="en-IN" sz="1600" dirty="0" smtClean="0">
                <a:latin typeface="Times New Roman" pitchFamily="18" charset="0"/>
                <a:cs typeface="Times New Roman" pitchFamily="18" charset="0"/>
              </a:rPr>
              <a:t>, G. B. </a:t>
            </a:r>
            <a:r>
              <a:rPr lang="en-IN" sz="1600" dirty="0" err="1" smtClean="0">
                <a:latin typeface="Times New Roman" pitchFamily="18" charset="0"/>
                <a:cs typeface="Times New Roman" pitchFamily="18" charset="0"/>
              </a:rPr>
              <a:t>Giannakis</a:t>
            </a:r>
            <a:r>
              <a:rPr lang="en-IN" sz="1600" dirty="0" smtClean="0">
                <a:latin typeface="Times New Roman" pitchFamily="18" charset="0"/>
                <a:cs typeface="Times New Roman" pitchFamily="18" charset="0"/>
              </a:rPr>
              <a:t>, and Z. </a:t>
            </a:r>
            <a:r>
              <a:rPr lang="en-IN" sz="1600" dirty="0" err="1" smtClean="0">
                <a:latin typeface="Times New Roman" pitchFamily="18" charset="0"/>
                <a:cs typeface="Times New Roman" pitchFamily="18" charset="0"/>
              </a:rPr>
              <a:t>Luo</a:t>
            </a:r>
            <a:r>
              <a:rPr lang="en-IN" sz="1600" dirty="0" smtClean="0">
                <a:latin typeface="Times New Roman" pitchFamily="18" charset="0"/>
                <a:cs typeface="Times New Roman" pitchFamily="18" charset="0"/>
              </a:rPr>
              <a:t>, “Distributed estimation using reduced-dimensionality sensor observations,” IEEE Transactions on Signal Processing, vol. 55, no. 8, pp. 4284–4299, Aug 2007.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A. Bertrand and M. </a:t>
            </a:r>
            <a:r>
              <a:rPr lang="en-IN" sz="1600" dirty="0" err="1" smtClean="0">
                <a:latin typeface="Times New Roman" pitchFamily="18" charset="0"/>
                <a:cs typeface="Times New Roman" pitchFamily="18" charset="0"/>
              </a:rPr>
              <a:t>Moonen</a:t>
            </a:r>
            <a:r>
              <a:rPr lang="en-IN" sz="1600" dirty="0" smtClean="0">
                <a:latin typeface="Times New Roman" pitchFamily="18" charset="0"/>
                <a:cs typeface="Times New Roman" pitchFamily="18" charset="0"/>
              </a:rPr>
              <a:t>, “Distributed adaptive node-specific signal estimation in fully connected sensor networks—part I: Sequential node updating,” IEEE Transactions on Signal Processing, vol. 58, no. 10, pp. 5277–5291, Oct 2010.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A. </a:t>
            </a:r>
            <a:r>
              <a:rPr lang="en-IN" sz="1600" dirty="0" err="1" smtClean="0">
                <a:latin typeface="Times New Roman" pitchFamily="18" charset="0"/>
                <a:cs typeface="Times New Roman" pitchFamily="18" charset="0"/>
              </a:rPr>
              <a:t>Hassani</a:t>
            </a:r>
            <a:r>
              <a:rPr lang="en-IN" sz="1600" dirty="0" smtClean="0">
                <a:latin typeface="Times New Roman" pitchFamily="18" charset="0"/>
                <a:cs typeface="Times New Roman" pitchFamily="18" charset="0"/>
              </a:rPr>
              <a:t>, A. Bertrand, and M. </a:t>
            </a:r>
            <a:r>
              <a:rPr lang="en-IN" sz="1600" dirty="0" err="1" smtClean="0">
                <a:latin typeface="Times New Roman" pitchFamily="18" charset="0"/>
                <a:cs typeface="Times New Roman" pitchFamily="18" charset="0"/>
              </a:rPr>
              <a:t>Moonen</a:t>
            </a:r>
            <a:r>
              <a:rPr lang="en-IN" sz="1600" dirty="0" smtClean="0">
                <a:latin typeface="Times New Roman" pitchFamily="18" charset="0"/>
                <a:cs typeface="Times New Roman" pitchFamily="18" charset="0"/>
              </a:rPr>
              <a:t>, “GEVD-based low-rank approximation for distributed adaptive node-specific signal estimation in wireless sensor networks,” IEEE Transactions on Signal Processing, vol. 64, no. 10, pp. 2557–2572, May 2016.</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a:t>
            </a:r>
            <a:r>
              <a:rPr lang="en-IN" sz="1800" dirty="0" smtClean="0">
                <a:latin typeface="Times New Roman" pitchFamily="18" charset="0"/>
                <a:cs typeface="Times New Roman" pitchFamily="18" charset="0"/>
              </a:rPr>
              <a:t>S. M. R. </a:t>
            </a:r>
            <a:r>
              <a:rPr lang="en-IN" sz="1800" dirty="0" err="1" smtClean="0">
                <a:latin typeface="Times New Roman" pitchFamily="18" charset="0"/>
                <a:cs typeface="Times New Roman" pitchFamily="18" charset="0"/>
              </a:rPr>
              <a:t>Nahar</a:t>
            </a:r>
            <a:r>
              <a:rPr lang="en-IN" sz="1800" dirty="0" smtClean="0">
                <a:latin typeface="Times New Roman" pitchFamily="18" charset="0"/>
                <a:cs typeface="Times New Roman" pitchFamily="18" charset="0"/>
              </a:rPr>
              <a:t> and A. Kai, “Robust voice activity detector by combining sequentially trained deep neural networks,” in CAICTA, Aug 2016, pp. 1–5.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[7] </a:t>
            </a:r>
            <a:r>
              <a:rPr lang="en-IN" sz="1800" dirty="0" smtClean="0">
                <a:latin typeface="Times New Roman" pitchFamily="18" charset="0"/>
                <a:cs typeface="Times New Roman" pitchFamily="18" charset="0"/>
              </a:rPr>
              <a:t>M. </a:t>
            </a:r>
            <a:r>
              <a:rPr lang="en-IN" sz="1800" dirty="0" err="1" smtClean="0">
                <a:latin typeface="Times New Roman" pitchFamily="18" charset="0"/>
                <a:cs typeface="Times New Roman" pitchFamily="18" charset="0"/>
              </a:rPr>
              <a:t>Dendrinos</a:t>
            </a:r>
            <a:r>
              <a:rPr lang="en-IN" sz="1800" dirty="0" smtClean="0">
                <a:latin typeface="Times New Roman" pitchFamily="18" charset="0"/>
                <a:cs typeface="Times New Roman" pitchFamily="18" charset="0"/>
              </a:rPr>
              <a:t>, S. </a:t>
            </a:r>
            <a:r>
              <a:rPr lang="en-IN" sz="1800" dirty="0" err="1" smtClean="0">
                <a:latin typeface="Times New Roman" pitchFamily="18" charset="0"/>
                <a:cs typeface="Times New Roman" pitchFamily="18" charset="0"/>
              </a:rPr>
              <a:t>Bakamidis</a:t>
            </a:r>
            <a:r>
              <a:rPr lang="en-IN" sz="1800" dirty="0" smtClean="0">
                <a:latin typeface="Times New Roman" pitchFamily="18" charset="0"/>
                <a:cs typeface="Times New Roman" pitchFamily="18" charset="0"/>
              </a:rPr>
              <a:t>, and G. </a:t>
            </a:r>
            <a:r>
              <a:rPr lang="en-IN" sz="1800" dirty="0" err="1" smtClean="0">
                <a:latin typeface="Times New Roman" pitchFamily="18" charset="0"/>
                <a:cs typeface="Times New Roman" pitchFamily="18" charset="0"/>
              </a:rPr>
              <a:t>Carayannis</a:t>
            </a:r>
            <a:r>
              <a:rPr lang="en-IN" sz="1800" dirty="0" smtClean="0">
                <a:latin typeface="Times New Roman" pitchFamily="18" charset="0"/>
                <a:cs typeface="Times New Roman" pitchFamily="18" charset="0"/>
              </a:rPr>
              <a:t>, “Speech enhancement from noise: A regenerative approach,” Speech Communication, vol. 10, no. 1, pp. 45 – 57, 1991.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a:t>
            </a:r>
            <a:r>
              <a:rPr lang="en-IN" sz="1800" dirty="0" smtClean="0">
                <a:latin typeface="Times New Roman" pitchFamily="18" charset="0"/>
                <a:cs typeface="Times New Roman" pitchFamily="18" charset="0"/>
              </a:rPr>
              <a:t>] </a:t>
            </a:r>
            <a:r>
              <a:rPr lang="en-IN" sz="1800" dirty="0" smtClean="0">
                <a:latin typeface="Times New Roman" pitchFamily="18" charset="0"/>
                <a:cs typeface="Times New Roman" pitchFamily="18" charset="0"/>
              </a:rPr>
              <a:t>B. R. Breed and J. Strauss, “A short proof of the equivalence of LCMV and GSC </a:t>
            </a:r>
            <a:r>
              <a:rPr lang="en-IN" sz="1800" dirty="0" err="1" smtClean="0">
                <a:latin typeface="Times New Roman" pitchFamily="18" charset="0"/>
                <a:cs typeface="Times New Roman" pitchFamily="18" charset="0"/>
              </a:rPr>
              <a:t>beamforming</a:t>
            </a:r>
            <a:r>
              <a:rPr lang="en-IN" sz="1800" dirty="0" smtClean="0">
                <a:latin typeface="Times New Roman" pitchFamily="18" charset="0"/>
                <a:cs typeface="Times New Roman" pitchFamily="18" charset="0"/>
              </a:rPr>
              <a:t>,” IEEE Signal Processing Letters, vol. 9, no. 6, pp. 168–169, June 2002.</a:t>
            </a: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A. </a:t>
            </a:r>
            <a:r>
              <a:rPr lang="en-IN" sz="1800" dirty="0" err="1" smtClean="0">
                <a:latin typeface="Times New Roman" pitchFamily="18" charset="0"/>
                <a:cs typeface="Times New Roman" pitchFamily="18" charset="0"/>
              </a:rPr>
              <a:t>Geusens</a:t>
            </a:r>
            <a:r>
              <a:rPr lang="en-IN" sz="1800" dirty="0" smtClean="0">
                <a:latin typeface="Times New Roman" pitchFamily="18" charset="0"/>
                <a:cs typeface="Times New Roman" pitchFamily="18" charset="0"/>
              </a:rPr>
              <a:t>, A. Bertrand, B. </a:t>
            </a:r>
            <a:r>
              <a:rPr lang="en-IN" sz="1800" dirty="0" err="1" smtClean="0">
                <a:latin typeface="Times New Roman" pitchFamily="18" charset="0"/>
                <a:cs typeface="Times New Roman" pitchFamily="18" charset="0"/>
              </a:rPr>
              <a:t>Cornelis</a:t>
            </a:r>
            <a:r>
              <a:rPr lang="en-IN" sz="1800" dirty="0" smtClean="0">
                <a:latin typeface="Times New Roman" pitchFamily="18" charset="0"/>
                <a:cs typeface="Times New Roman" pitchFamily="18" charset="0"/>
              </a:rPr>
              <a:t>, and M. </a:t>
            </a:r>
            <a:r>
              <a:rPr lang="en-IN" sz="1800" dirty="0" err="1" smtClean="0">
                <a:latin typeface="Times New Roman" pitchFamily="18" charset="0"/>
                <a:cs typeface="Times New Roman" pitchFamily="18" charset="0"/>
              </a:rPr>
              <a:t>Moonen</a:t>
            </a:r>
            <a:r>
              <a:rPr lang="en-IN" sz="1800" dirty="0" smtClean="0">
                <a:latin typeface="Times New Roman" pitchFamily="18" charset="0"/>
                <a:cs typeface="Times New Roman" pitchFamily="18" charset="0"/>
              </a:rPr>
              <a:t>, “Multi-channel noise reduction in hearing aids with wireless access to an external reference signal,” in IWAENC, Aachen, Germany, Sep. 2012.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S. </a:t>
            </a:r>
            <a:r>
              <a:rPr lang="en-IN" sz="1800" dirty="0" err="1" smtClean="0">
                <a:latin typeface="Times New Roman" pitchFamily="18" charset="0"/>
                <a:cs typeface="Times New Roman" pitchFamily="18" charset="0"/>
              </a:rPr>
              <a:t>Doclo</a:t>
            </a:r>
            <a:r>
              <a:rPr lang="en-IN" sz="1800" dirty="0" smtClean="0">
                <a:latin typeface="Times New Roman" pitchFamily="18" charset="0"/>
                <a:cs typeface="Times New Roman" pitchFamily="18" charset="0"/>
              </a:rPr>
              <a:t> and M. </a:t>
            </a:r>
            <a:r>
              <a:rPr lang="en-IN" sz="1800" dirty="0" err="1" smtClean="0">
                <a:latin typeface="Times New Roman" pitchFamily="18" charset="0"/>
                <a:cs typeface="Times New Roman" pitchFamily="18" charset="0"/>
              </a:rPr>
              <a:t>Moonen</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Gsvd</a:t>
            </a:r>
            <a:r>
              <a:rPr lang="en-IN" sz="1800" dirty="0" smtClean="0">
                <a:latin typeface="Times New Roman" pitchFamily="18" charset="0"/>
                <a:cs typeface="Times New Roman" pitchFamily="18" charset="0"/>
              </a:rPr>
              <a:t>-based optimal filtering for single and </a:t>
            </a:r>
            <a:r>
              <a:rPr lang="en-IN" sz="1800" dirty="0" err="1" smtClean="0">
                <a:latin typeface="Times New Roman" pitchFamily="18" charset="0"/>
                <a:cs typeface="Times New Roman" pitchFamily="18" charset="0"/>
              </a:rPr>
              <a:t>multimicrophone</a:t>
            </a:r>
            <a:r>
              <a:rPr lang="en-IN" sz="1800" dirty="0" smtClean="0">
                <a:latin typeface="Times New Roman" pitchFamily="18" charset="0"/>
                <a:cs typeface="Times New Roman" pitchFamily="18" charset="0"/>
              </a:rPr>
              <a:t> speech enhancement,” IEEE Transactions on Signal Processing, vol. 50, no. 9, pp. 2230–2244, Sep 2002. </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1253</TotalTime>
  <Words>1452</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Distributed Adaptive Signal Estimation in Wireless Sensor Networks with Partial Prior Knowledge of the Desired Sources Steering Matrix</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2021-08-17T11:43:14Z</dcterms:modified>
</cp:coreProperties>
</file>