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Design and Analysis of Coded Caching Schemes in Stochastic Wireless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9144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Coded </a:t>
            </a:r>
            <a:r>
              <a:rPr lang="en-IN" sz="2000" dirty="0" smtClean="0">
                <a:latin typeface="Times New Roman" pitchFamily="18" charset="0"/>
                <a:cs typeface="Times New Roman" pitchFamily="18" charset="0"/>
              </a:rPr>
              <a:t>caching is a technique that promises significant reductions in network traffic by exploiting the multicast opportunities among multiple cache-enabled users. Most works in this area investigate the fundamental performance limits of coded caching from an information-theoretic perspective. In this paper, from a practical perspective, we focus on the design and analysis of the coded caching scheme in large-scale stochastic networks with dynamic traffic. Aiming at the challenges of the large number of users, dynamic packet requests, and distance-dependent interference, the packet caching scheme and packet delivery scheme are jointly designed to ensure the availability of the coded caching gain.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characterize the coded caching performance, the queue dynamic of the packet requests and channel state are first analyzed. Then by combining the successive group decoding theory and stochastic geometry approach, the network interference is characterized and the successful transmission probability of the multicast coded signal is further derived. Moreover, the coded caching scheme is optimized to minimize the average delay of the packet request, which is proved to ensure service fairness and reduce the complexities of network performance analysis. The analytical and numerical results provide useful insights for the provisioning and planning of the coded caching network</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noteworthy to highlight that there exist multiple solutions of a multi-objective optimization problem that are represented by Pareto front, which is defined as the set of </a:t>
            </a:r>
            <a:r>
              <a:rPr lang="en-IN" sz="2000" dirty="0" smtClean="0">
                <a:latin typeface="Times New Roman" pitchFamily="18" charset="0"/>
                <a:cs typeface="Times New Roman" pitchFamily="18" charset="0"/>
              </a:rPr>
              <a:t>non-dominated solutions.</a:t>
            </a:r>
          </a:p>
          <a:p>
            <a:pPr algn="just">
              <a:lnSpc>
                <a:spcPct val="150000"/>
              </a:lnSpc>
            </a:pPr>
            <a:r>
              <a:rPr lang="en-IN" sz="2000" dirty="0" smtClean="0">
                <a:latin typeface="Times New Roman" pitchFamily="18" charset="0"/>
                <a:cs typeface="Times New Roman" pitchFamily="18" charset="0"/>
              </a:rPr>
              <a:t>To the best of our knowledge, physical layer secrecy in conjunction with caching where users need to be served with heterogeneous traffic characteristics has not been examined in the existing </a:t>
            </a:r>
            <a:r>
              <a:rPr lang="en-IN" sz="2000" dirty="0" smtClean="0">
                <a:latin typeface="Times New Roman" pitchFamily="18" charset="0"/>
                <a:cs typeface="Times New Roman" pitchFamily="18" charset="0"/>
              </a:rPr>
              <a:t>literature.</a:t>
            </a:r>
          </a:p>
          <a:p>
            <a:pPr algn="just">
              <a:lnSpc>
                <a:spcPct val="150000"/>
              </a:lnSpc>
            </a:pPr>
            <a:r>
              <a:rPr lang="en-IN" sz="2000" dirty="0" smtClean="0">
                <a:latin typeface="Times New Roman" pitchFamily="18" charset="0"/>
                <a:cs typeface="Times New Roman" pitchFamily="18" charset="0"/>
              </a:rPr>
              <a:t>The work derives probability of successful decoding for various decoding schemes for the cache-enabled wireless network where one of the users needs to be served with secure data and the channel between different nodes undergo Rayleigh fading.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work considers two approaches for decoding of a packet at the receivers: treating interference as noise and successive decoding.</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the framework of Coded Caching, the pioneering work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considers a single-bottleneck cache network and investigates the problem from an information theoretic </a:t>
            </a:r>
            <a:r>
              <a:rPr lang="en-IN" sz="2000" dirty="0" smtClean="0">
                <a:latin typeface="Times New Roman" pitchFamily="18" charset="0"/>
                <a:cs typeface="Times New Roman" pitchFamily="18" charset="0"/>
              </a:rPr>
              <a:t>viewpoint.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Max-Min curve corresponds to the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Rate performance of the solution of optimization </a:t>
            </a: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which does not necessarily optimize the </a:t>
            </a:r>
            <a:r>
              <a:rPr lang="en-IN" sz="2000" dirty="0" err="1" smtClean="0">
                <a:latin typeface="Times New Roman" pitchFamily="18" charset="0"/>
                <a:cs typeface="Times New Roman" pitchFamily="18" charset="0"/>
              </a:rPr>
              <a:t>ergodic</a:t>
            </a:r>
            <a:r>
              <a:rPr lang="en-IN" sz="2000" dirty="0" smtClean="0">
                <a:latin typeface="Times New Roman" pitchFamily="18" charset="0"/>
                <a:cs typeface="Times New Roman" pitchFamily="18" charset="0"/>
              </a:rPr>
              <a:t> rate of multicasting a common </a:t>
            </a:r>
            <a:r>
              <a:rPr lang="en-IN" sz="2000" dirty="0" smtClean="0">
                <a:latin typeface="Times New Roman" pitchFamily="18" charset="0"/>
                <a:cs typeface="Times New Roman" pitchFamily="18" charset="0"/>
              </a:rPr>
              <a:t>message.</a:t>
            </a:r>
          </a:p>
          <a:p>
            <a:pPr algn="just">
              <a:lnSpc>
                <a:spcPct val="150000"/>
              </a:lnSpc>
            </a:pPr>
            <a:r>
              <a:rPr lang="en-IN" sz="2000" dirty="0" smtClean="0">
                <a:latin typeface="Times New Roman" pitchFamily="18" charset="0"/>
                <a:cs typeface="Times New Roman" pitchFamily="18" charset="0"/>
              </a:rPr>
              <a:t>The max-min fair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approach is a well investigated </a:t>
            </a: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Then, on top of that, the original coded caching scheme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is employed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Instead of </a:t>
            </a:r>
            <a:r>
              <a:rPr lang="en-IN" sz="2000" dirty="0" err="1" smtClean="0">
                <a:latin typeface="Times New Roman" pitchFamily="18" charset="0"/>
                <a:cs typeface="Times New Roman" pitchFamily="18" charset="0"/>
              </a:rPr>
              <a:t>nulling</a:t>
            </a:r>
            <a:r>
              <a:rPr lang="en-IN" sz="2000" dirty="0" smtClean="0">
                <a:latin typeface="Times New Roman" pitchFamily="18" charset="0"/>
                <a:cs typeface="Times New Roman" pitchFamily="18" charset="0"/>
              </a:rPr>
              <a:t> interference at unwanted users, the authors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formulate a non-convex optimization problem to arrive at suboptimal </a:t>
            </a:r>
            <a:r>
              <a:rPr lang="en-IN" sz="2000" dirty="0" err="1" smtClean="0">
                <a:latin typeface="Times New Roman" pitchFamily="18" charset="0"/>
                <a:cs typeface="Times New Roman" pitchFamily="18" charset="0"/>
              </a:rPr>
              <a:t>beamformers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9906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novel projected multi-objective cuckoo search algorithm (PMOCSA) is proposed to obtain the Pareto front of the optimal cache placement.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proactive caching design proposed </a:t>
            </a:r>
            <a:r>
              <a:rPr lang="en-IN" sz="2000" dirty="0" smtClean="0">
                <a:latin typeface="Times New Roman" pitchFamily="18" charset="0"/>
                <a:cs typeface="Times New Roman" pitchFamily="18" charset="0"/>
              </a:rPr>
              <a:t>in utilized </a:t>
            </a:r>
            <a:r>
              <a:rPr lang="en-IN" sz="2000" dirty="0" smtClean="0">
                <a:latin typeface="Times New Roman" pitchFamily="18" charset="0"/>
                <a:cs typeface="Times New Roman" pitchFamily="18" charset="0"/>
              </a:rPr>
              <a:t>the projection gradient method to maximize the STP in wireless backhauled </a:t>
            </a:r>
            <a:r>
              <a:rPr lang="en-IN" sz="2000" dirty="0" smtClean="0">
                <a:latin typeface="Times New Roman" pitchFamily="18" charset="0"/>
                <a:cs typeface="Times New Roman" pitchFamily="18" charset="0"/>
              </a:rPr>
              <a:t>F-RAN.</a:t>
            </a:r>
          </a:p>
          <a:p>
            <a:pPr algn="just">
              <a:lnSpc>
                <a:spcPct val="150000"/>
              </a:lnSpc>
            </a:pPr>
            <a:r>
              <a:rPr lang="en-IN" sz="2000" dirty="0" smtClean="0">
                <a:latin typeface="Times New Roman" pitchFamily="18" charset="0"/>
                <a:cs typeface="Times New Roman" pitchFamily="18" charset="0"/>
              </a:rPr>
              <a:t>The centralized and distributed transmission aware cache placement strategies in F-RAN proposed in </a:t>
            </a:r>
            <a:r>
              <a:rPr lang="en-IN" sz="2000" dirty="0" smtClean="0">
                <a:latin typeface="Times New Roman" pitchFamily="18" charset="0"/>
                <a:cs typeface="Times New Roman" pitchFamily="18" charset="0"/>
              </a:rPr>
              <a:t>minimize </a:t>
            </a:r>
            <a:r>
              <a:rPr lang="en-IN" sz="2000" dirty="0" smtClean="0">
                <a:latin typeface="Times New Roman" pitchFamily="18" charset="0"/>
                <a:cs typeface="Times New Roman" pitchFamily="18" charset="0"/>
              </a:rPr>
              <a:t>average download delay of the end-user subject to the cache constraints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joint caching and multicast design for wireless </a:t>
            </a:r>
            <a:r>
              <a:rPr lang="en-IN" sz="2000" dirty="0" err="1" smtClean="0">
                <a:latin typeface="Times New Roman" pitchFamily="18" charset="0"/>
                <a:cs typeface="Times New Roman" pitchFamily="18" charset="0"/>
              </a:rPr>
              <a:t>fronthaul</a:t>
            </a:r>
            <a:r>
              <a:rPr lang="en-IN" sz="2000" dirty="0" smtClean="0">
                <a:latin typeface="Times New Roman" pitchFamily="18" charset="0"/>
                <a:cs typeface="Times New Roman" pitchFamily="18" charset="0"/>
              </a:rPr>
              <a:t> in F-RAN is proposed, where the optimization problem was formulated to minimize the transmission time for cloud processor.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scheme achieves the same (near-optimal) degrees of freedom of the second scheme, but significantly better performance at finite SNR.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the finite SNR performance of such simplistic approach is not attractive, i.e., the power penalty paid by doing linear combinations in the complex field is generally large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present numerical results for performance comparison, providing some practical design guidelines for wireless content delivery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focus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is on the achievable </a:t>
            </a:r>
            <a:r>
              <a:rPr lang="en-IN" sz="2000" dirty="0" err="1" smtClean="0">
                <a:latin typeface="Times New Roman" pitchFamily="18" charset="0"/>
                <a:cs typeface="Times New Roman" pitchFamily="18" charset="0"/>
              </a:rPr>
              <a:t>DoFs</a:t>
            </a:r>
            <a:r>
              <a:rPr lang="en-IN" sz="2000" dirty="0" smtClean="0">
                <a:latin typeface="Times New Roman" pitchFamily="18" charset="0"/>
                <a:cs typeface="Times New Roman" pitchFamily="18" charset="0"/>
              </a:rPr>
              <a:t>, while here we consider the finite SNR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investigate physical layer schemes for downlink transmission from a </a:t>
            </a:r>
            <a:r>
              <a:rPr lang="en-IN" sz="2000" dirty="0" err="1" smtClean="0">
                <a:latin typeface="Times New Roman" pitchFamily="18" charset="0"/>
                <a:cs typeface="Times New Roman" pitchFamily="18" charset="0"/>
              </a:rPr>
              <a:t>multiantenna</a:t>
            </a:r>
            <a:r>
              <a:rPr lang="en-IN" sz="2000" dirty="0" smtClean="0">
                <a:latin typeface="Times New Roman" pitchFamily="18" charset="0"/>
                <a:cs typeface="Times New Roman" pitchFamily="18" charset="0"/>
              </a:rPr>
              <a:t> transmitter to several cache-enabled users.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Living on the edge: The role of proactive caching in 5G wireless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Bastug, M. Bennis and M. Debbah,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article explores one of the key enablers of beyond $4$G wireless networks leveraging small cell network deployments, namely proactive caching.</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Coding for Caching in 5G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Fadlallah, A. M. Tulino, D. Barone, G. Vettigli, J. Llorca and J. M. Gorce,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article, we first provide an overview of the emerging caching- aided coded multicast technique, including state-of-the-art schemes and their theoretical performance.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476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Cache in the air: exploiting content caching and delivery techniques for 5G systems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X. Wang, M. Chen, T. Taleb, A. Ksentini and V. C. M. Leung,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We primarily refer to eNBs but without the intention of excluding NodeBs in 3G networks or BSs in WiMAX networks.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Five disruptive technology directions for 5G</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 Boccardi, R. W. Heath, A. Lozano, T. L. Marzetta and P. Popovski,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New research directions will lead to fundamental changes in the design of future fifth generation (5G) cellular networks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47800" y="1295400"/>
            <a:ext cx="6934200" cy="5181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We </a:t>
            </a:r>
            <a:r>
              <a:rPr lang="en-IN" sz="1800" dirty="0" smtClean="0">
                <a:latin typeface="Times New Roman" pitchFamily="18" charset="0"/>
                <a:cs typeface="Times New Roman" pitchFamily="18" charset="0"/>
              </a:rPr>
              <a:t>have investigated physical layer schemes for downlink transmission from a </a:t>
            </a:r>
            <a:r>
              <a:rPr lang="en-IN" sz="1800" dirty="0" err="1" smtClean="0">
                <a:latin typeface="Times New Roman" pitchFamily="18" charset="0"/>
                <a:cs typeface="Times New Roman" pitchFamily="18" charset="0"/>
              </a:rPr>
              <a:t>multiantenna</a:t>
            </a:r>
            <a:r>
              <a:rPr lang="en-IN" sz="1800" dirty="0" smtClean="0">
                <a:latin typeface="Times New Roman" pitchFamily="18" charset="0"/>
                <a:cs typeface="Times New Roman" pitchFamily="18" charset="0"/>
              </a:rPr>
              <a:t> transmitter to cache-enabled users. Our schemes are built upon the coded caching paradigm and the </a:t>
            </a:r>
            <a:r>
              <a:rPr lang="en-IN" sz="1800" dirty="0" err="1" smtClean="0">
                <a:latin typeface="Times New Roman" pitchFamily="18" charset="0"/>
                <a:cs typeface="Times New Roman" pitchFamily="18" charset="0"/>
              </a:rPr>
              <a:t>multiserver</a:t>
            </a:r>
            <a:r>
              <a:rPr lang="en-IN" sz="1800" dirty="0" smtClean="0">
                <a:latin typeface="Times New Roman" pitchFamily="18" charset="0"/>
                <a:cs typeface="Times New Roman" pitchFamily="18" charset="0"/>
              </a:rPr>
              <a:t> coded caching idea. We show that while the natural extension of the </a:t>
            </a:r>
            <a:r>
              <a:rPr lang="en-IN" sz="1800" dirty="0" err="1" smtClean="0">
                <a:latin typeface="Times New Roman" pitchFamily="18" charset="0"/>
                <a:cs typeface="Times New Roman" pitchFamily="18" charset="0"/>
              </a:rPr>
              <a:t>multiserver</a:t>
            </a:r>
            <a:r>
              <a:rPr lang="en-IN" sz="1800" dirty="0" smtClean="0">
                <a:latin typeface="Times New Roman" pitchFamily="18" charset="0"/>
                <a:cs typeface="Times New Roman" pitchFamily="18" charset="0"/>
              </a:rPr>
              <a:t> coded caching idea to the MISO downlink transmission is near-optimal in terms of </a:t>
            </a:r>
            <a:r>
              <a:rPr lang="en-IN" sz="1800" dirty="0" err="1" smtClean="0">
                <a:latin typeface="Times New Roman" pitchFamily="18" charset="0"/>
                <a:cs typeface="Times New Roman" pitchFamily="18" charset="0"/>
              </a:rPr>
              <a:t>DoF</a:t>
            </a:r>
            <a:r>
              <a:rPr lang="en-IN" sz="1800" dirty="0" smtClean="0">
                <a:latin typeface="Times New Roman" pitchFamily="18" charset="0"/>
                <a:cs typeface="Times New Roman" pitchFamily="18" charset="0"/>
              </a:rPr>
              <a:t>, the power loss incurred by naively translating ideas from wired networks to wireless networks is not negligible at finite SNR. Thus, we propose a new scheme which is based on forming linear combinations of messages in the finite field, and then applying MISO downlink </a:t>
            </a:r>
            <a:r>
              <a:rPr lang="en-IN" sz="1800" dirty="0" err="1" smtClean="0">
                <a:latin typeface="Times New Roman" pitchFamily="18" charset="0"/>
                <a:cs typeface="Times New Roman" pitchFamily="18" charset="0"/>
              </a:rPr>
              <a:t>precoding</a:t>
            </a:r>
            <a:r>
              <a:rPr lang="en-IN" sz="1800" dirty="0" smtClean="0">
                <a:latin typeface="Times New Roman" pitchFamily="18" charset="0"/>
                <a:cs typeface="Times New Roman" pitchFamily="18" charset="0"/>
              </a:rPr>
              <a:t> in the complex field, which results in significant performance improvement at finite SNR. We also have extended our results to cache-enabled interference channels and also have provided an </a:t>
            </a:r>
            <a:r>
              <a:rPr lang="en-IN" sz="1800" dirty="0" err="1" smtClean="0">
                <a:latin typeface="Times New Roman" pitchFamily="18" charset="0"/>
                <a:cs typeface="Times New Roman" pitchFamily="18" charset="0"/>
              </a:rPr>
              <a:t>Ergodic</a:t>
            </a:r>
            <a:r>
              <a:rPr lang="en-IN" sz="1800" dirty="0" smtClean="0">
                <a:latin typeface="Times New Roman" pitchFamily="18" charset="0"/>
                <a:cs typeface="Times New Roman" pitchFamily="18" charset="0"/>
              </a:rPr>
              <a:t> rate analysis of our scheme.</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E. </a:t>
            </a:r>
            <a:r>
              <a:rPr lang="en-IN" sz="1600" dirty="0" err="1" smtClean="0">
                <a:latin typeface="Times New Roman" pitchFamily="18" charset="0"/>
                <a:cs typeface="Times New Roman" pitchFamily="18" charset="0"/>
              </a:rPr>
              <a:t>Bastug</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Bennis</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”Living on the edge: The role of proactive caching in 5G wireless networks,” IEEE Communications Magazine, vol. 52, no. 8, pp. 82-89, Aug.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a:t>
            </a:r>
            <a:r>
              <a:rPr lang="en-IN" sz="1600" dirty="0" err="1" smtClean="0">
                <a:latin typeface="Times New Roman" pitchFamily="18" charset="0"/>
                <a:cs typeface="Times New Roman" pitchFamily="18" charset="0"/>
              </a:rPr>
              <a:t>Fadlallah</a:t>
            </a:r>
            <a:r>
              <a:rPr lang="en-IN" sz="1600" dirty="0" smtClean="0">
                <a:latin typeface="Times New Roman" pitchFamily="18" charset="0"/>
                <a:cs typeface="Times New Roman" pitchFamily="18" charset="0"/>
              </a:rPr>
              <a:t>, A. M. </a:t>
            </a:r>
            <a:r>
              <a:rPr lang="en-IN" sz="1600" dirty="0" err="1" smtClean="0">
                <a:latin typeface="Times New Roman" pitchFamily="18" charset="0"/>
                <a:cs typeface="Times New Roman" pitchFamily="18" charset="0"/>
              </a:rPr>
              <a:t>Tulino</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Barone</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Vettigli</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Llorca</a:t>
            </a:r>
            <a:r>
              <a:rPr lang="en-IN" sz="1600" dirty="0" smtClean="0">
                <a:latin typeface="Times New Roman" pitchFamily="18" charset="0"/>
                <a:cs typeface="Times New Roman" pitchFamily="18" charset="0"/>
              </a:rPr>
              <a:t> and J. M. </a:t>
            </a:r>
            <a:r>
              <a:rPr lang="en-IN" sz="1600" dirty="0" err="1" smtClean="0">
                <a:latin typeface="Times New Roman" pitchFamily="18" charset="0"/>
                <a:cs typeface="Times New Roman" pitchFamily="18" charset="0"/>
              </a:rPr>
              <a:t>Gorce</a:t>
            </a:r>
            <a:r>
              <a:rPr lang="en-IN" sz="1600" dirty="0" smtClean="0">
                <a:latin typeface="Times New Roman" pitchFamily="18" charset="0"/>
                <a:cs typeface="Times New Roman" pitchFamily="18" charset="0"/>
              </a:rPr>
              <a:t>, ”Coding for Caching in 5G Networks,” IEEE Communications Magazine, vol. 55, no. 2, pp. 106-113, February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X. Wang, M. Chen, T. </a:t>
            </a:r>
            <a:r>
              <a:rPr lang="en-IN" sz="1600" dirty="0" err="1" smtClean="0">
                <a:latin typeface="Times New Roman" pitchFamily="18" charset="0"/>
                <a:cs typeface="Times New Roman" pitchFamily="18" charset="0"/>
              </a:rPr>
              <a:t>Taleb</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Ksentini</a:t>
            </a:r>
            <a:r>
              <a:rPr lang="en-IN" sz="1600" dirty="0" smtClean="0">
                <a:latin typeface="Times New Roman" pitchFamily="18" charset="0"/>
                <a:cs typeface="Times New Roman" pitchFamily="18" charset="0"/>
              </a:rPr>
              <a:t> and V. C. M. Leung, ”Cache in the air: exploiting content caching and delivery techniques for 5G systems,” IEEE Communications Magazine, vol. 52, no. 2, pp. 131-139, February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F. </a:t>
            </a:r>
            <a:r>
              <a:rPr lang="en-IN" sz="1600" dirty="0" err="1" smtClean="0">
                <a:latin typeface="Times New Roman" pitchFamily="18" charset="0"/>
                <a:cs typeface="Times New Roman" pitchFamily="18" charset="0"/>
              </a:rPr>
              <a:t>Boccardi</a:t>
            </a:r>
            <a:r>
              <a:rPr lang="en-IN" sz="1600" dirty="0" smtClean="0">
                <a:latin typeface="Times New Roman" pitchFamily="18" charset="0"/>
                <a:cs typeface="Times New Roman" pitchFamily="18" charset="0"/>
              </a:rPr>
              <a:t>, R. W. Heath, A. Lozano, T. L. </a:t>
            </a:r>
            <a:r>
              <a:rPr lang="en-IN" sz="1600" dirty="0" err="1" smtClean="0">
                <a:latin typeface="Times New Roman" pitchFamily="18" charset="0"/>
                <a:cs typeface="Times New Roman" pitchFamily="18" charset="0"/>
              </a:rPr>
              <a:t>Marzetta</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Popovski</a:t>
            </a:r>
            <a:r>
              <a:rPr lang="en-IN" sz="1600" dirty="0" smtClean="0">
                <a:latin typeface="Times New Roman" pitchFamily="18" charset="0"/>
                <a:cs typeface="Times New Roman" pitchFamily="18" charset="0"/>
              </a:rPr>
              <a:t>, ”Five disruptive technology directions for 5G,” IEEE Communications Magazine, vol. 52, no. 2, pp. 74-80, February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“Mobile traffic forecasts 2010–2020,” Tech. Rep. UMTS Forum, MSUCSE- 00-2, Jan. 2011.</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Cisco, “Cisco visual networking index: Forecast and methodology, 2015-2020,” White Paper, Feb.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K. </a:t>
            </a:r>
            <a:r>
              <a:rPr lang="en-IN" sz="1600" dirty="0" err="1" smtClean="0">
                <a:latin typeface="Times New Roman" pitchFamily="18" charset="0"/>
                <a:cs typeface="Times New Roman" pitchFamily="18" charset="0"/>
              </a:rPr>
              <a:t>Shanmugam</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Golrezaei</a:t>
            </a:r>
            <a:r>
              <a:rPr lang="en-IN" sz="1600" dirty="0" smtClean="0">
                <a:latin typeface="Times New Roman" pitchFamily="18" charset="0"/>
                <a:cs typeface="Times New Roman" pitchFamily="18" charset="0"/>
              </a:rPr>
              <a:t>, A. G. </a:t>
            </a:r>
            <a:r>
              <a:rPr lang="en-IN" sz="1600" dirty="0" err="1" smtClean="0">
                <a:latin typeface="Times New Roman" pitchFamily="18" charset="0"/>
                <a:cs typeface="Times New Roman" pitchFamily="18" charset="0"/>
              </a:rPr>
              <a:t>Dimakis</a:t>
            </a:r>
            <a:r>
              <a:rPr lang="en-IN" sz="1600" dirty="0" smtClean="0">
                <a:latin typeface="Times New Roman" pitchFamily="18" charset="0"/>
                <a:cs typeface="Times New Roman" pitchFamily="18" charset="0"/>
              </a:rPr>
              <a:t>, A. F. </a:t>
            </a:r>
            <a:r>
              <a:rPr lang="en-IN" sz="1600" dirty="0" err="1" smtClean="0">
                <a:latin typeface="Times New Roman" pitchFamily="18" charset="0"/>
                <a:cs typeface="Times New Roman" pitchFamily="18" charset="0"/>
              </a:rPr>
              <a:t>Molisch</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Caire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FemtoCaching</a:t>
            </a:r>
            <a:r>
              <a:rPr lang="en-IN" sz="1600" dirty="0" smtClean="0">
                <a:latin typeface="Times New Roman" pitchFamily="18" charset="0"/>
                <a:cs typeface="Times New Roman" pitchFamily="18" charset="0"/>
              </a:rPr>
              <a:t>: Wireless Content Delivery Through Distributed Caching Helpers,” IEEE Transactions on Information Theory, vol. 59, no. 12, pp. 8402-8413, Dec.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N. </a:t>
            </a:r>
            <a:r>
              <a:rPr lang="en-IN" sz="1600" dirty="0" err="1" smtClean="0">
                <a:latin typeface="Times New Roman" pitchFamily="18" charset="0"/>
                <a:cs typeface="Times New Roman" pitchFamily="18" charset="0"/>
              </a:rPr>
              <a:t>Golrezaei</a:t>
            </a:r>
            <a:r>
              <a:rPr lang="en-IN" sz="1600" dirty="0" smtClean="0">
                <a:latin typeface="Times New Roman" pitchFamily="18" charset="0"/>
                <a:cs typeface="Times New Roman" pitchFamily="18" charset="0"/>
              </a:rPr>
              <a:t>, A. F. </a:t>
            </a:r>
            <a:r>
              <a:rPr lang="en-IN" sz="1600" dirty="0" err="1" smtClean="0">
                <a:latin typeface="Times New Roman" pitchFamily="18" charset="0"/>
                <a:cs typeface="Times New Roman" pitchFamily="18" charset="0"/>
              </a:rPr>
              <a:t>Molisch</a:t>
            </a:r>
            <a:r>
              <a:rPr lang="en-IN" sz="1600" dirty="0" smtClean="0">
                <a:latin typeface="Times New Roman" pitchFamily="18" charset="0"/>
                <a:cs typeface="Times New Roman" pitchFamily="18" charset="0"/>
              </a:rPr>
              <a:t>, A. G. </a:t>
            </a:r>
            <a:r>
              <a:rPr lang="en-IN" sz="1600" dirty="0" err="1" smtClean="0">
                <a:latin typeface="Times New Roman" pitchFamily="18" charset="0"/>
                <a:cs typeface="Times New Roman" pitchFamily="18" charset="0"/>
              </a:rPr>
              <a:t>Dimakis</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Caire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Femtocaching</a:t>
            </a:r>
            <a:r>
              <a:rPr lang="en-IN" sz="1600" dirty="0" smtClean="0">
                <a:latin typeface="Times New Roman" pitchFamily="18" charset="0"/>
                <a:cs typeface="Times New Roman" pitchFamily="18" charset="0"/>
              </a:rPr>
              <a:t> and device-to-device collaboration: A new architecture for wireless video distribution,” IEEE Communications Magazine, vol. 51, no. 4, pp. 142-149, April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K. </a:t>
            </a:r>
            <a:r>
              <a:rPr lang="en-IN" sz="1600" dirty="0" err="1" smtClean="0">
                <a:latin typeface="Times New Roman" pitchFamily="18" charset="0"/>
                <a:cs typeface="Times New Roman" pitchFamily="18" charset="0"/>
              </a:rPr>
              <a:t>Poularakis</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Iosifidis</a:t>
            </a:r>
            <a:r>
              <a:rPr lang="en-IN" sz="1600" dirty="0" smtClean="0">
                <a:latin typeface="Times New Roman" pitchFamily="18" charset="0"/>
                <a:cs typeface="Times New Roman" pitchFamily="18" charset="0"/>
              </a:rPr>
              <a:t>, and L. </a:t>
            </a:r>
            <a:r>
              <a:rPr lang="en-IN" sz="1600" dirty="0" err="1" smtClean="0">
                <a:latin typeface="Times New Roman" pitchFamily="18" charset="0"/>
                <a:cs typeface="Times New Roman" pitchFamily="18" charset="0"/>
              </a:rPr>
              <a:t>Tassiulas</a:t>
            </a:r>
            <a:r>
              <a:rPr lang="en-IN" sz="1600" dirty="0" smtClean="0">
                <a:latin typeface="Times New Roman" pitchFamily="18" charset="0"/>
                <a:cs typeface="Times New Roman" pitchFamily="18" charset="0"/>
              </a:rPr>
              <a:t>, “Approximation algorithms for mobile data caching in small cell networks,” IEEE Transactions on Communications, vol. 62, no. 10, pp. 3665–3677,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Liu and V. K. N. Lau, “Exploiting Base Station Caching in MIMO Cellular Networks: Opportunistic Cooperation for Video Streaming,” IEEE Transactions on Signal Processing, vol. 63, no. 1, pp. 57-69, Jan.1, 2015.</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1557</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Design and Analysis of Coded Caching Schemes in Stochastic Wireless Networks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2021-08-17T08:05:42Z</dcterms:modified>
</cp:coreProperties>
</file>