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8/16/2021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8/16/2021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8/16/2021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8/16/2021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8/16/2021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8/16/2021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Space-Air-Ground Integrated Multi-Domain Network Resource Orchestration Based on Virtual Network Architecture A DRL Method</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Traditional </a:t>
            </a:r>
            <a:r>
              <a:rPr lang="en-IN" sz="2000" dirty="0" smtClean="0">
                <a:latin typeface="Times New Roman" pitchFamily="18" charset="0"/>
                <a:cs typeface="Times New Roman" pitchFamily="18" charset="0"/>
              </a:rPr>
              <a:t>ground wireless communication networks cannot provide high-quality services for artificial intelligence (AI) applications such as intelligent transportation systems (ITS) due to deployment, coverage and capacity issues. The space-air-ground integrated network (SAGIN) has become a research focus in the industry. Compared with traditional wireless communication networks, SAGIN is more flexible and reliable, and it has wider coverage and higher quality of seamless connection. However, due to its inherent heterogeneity, time-varying and self-organizing characteristics, the deployment and use of SAGIN still faces huge challenges, among which the orchestration of heterogeneous resources is a key issue.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lnSpcReduction="10000"/>
          </a:bodyPr>
          <a:lstStyle/>
          <a:p>
            <a:pPr algn="just">
              <a:lnSpc>
                <a:spcPct val="150000"/>
              </a:lnSpc>
              <a:buNone/>
            </a:pPr>
            <a:r>
              <a:rPr lang="en-IN" sz="2000" dirty="0" smtClean="0">
                <a:latin typeface="Times New Roman" pitchFamily="18" charset="0"/>
                <a:cs typeface="Times New Roman" pitchFamily="18" charset="0"/>
              </a:rPr>
              <a:t>    Based </a:t>
            </a:r>
            <a:r>
              <a:rPr lang="en-IN" sz="2000" dirty="0" smtClean="0">
                <a:latin typeface="Times New Roman" pitchFamily="18" charset="0"/>
                <a:cs typeface="Times New Roman" pitchFamily="18" charset="0"/>
              </a:rPr>
              <a:t>on virtual network architecture and deep reinforcement learning (DRL), we model SAGIN's heterogeneous resource orchestration as a multi-domain virtual network embedding (VNE) problem, and propose a SAGIN cross-domain VNE algorithm. We model the different network segments of SAGIN, and set the network attributes according to the actual situation of SAGIN and user needs. In DRL, the agent is acted by a five-layer policy network. We build a feature matrix based on network attributes extracted from SAGIN and use it as the agent training environment. Through training, the probability of each underlying node being embedded can be derived. In test phase, we complete the embedding process of virtual nodes and links in turn based on this probability. Finally, we verify the effectiveness of the algorithm from both training and testing.</a:t>
            </a:r>
            <a:r>
              <a:rPr lang="en-US"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Most </a:t>
            </a:r>
            <a:r>
              <a:rPr lang="en-IN" sz="2000" dirty="0" smtClean="0">
                <a:latin typeface="Times New Roman" pitchFamily="18" charset="0"/>
                <a:cs typeface="Times New Roman" pitchFamily="18" charset="0"/>
              </a:rPr>
              <a:t>existing works focus on evaluating either only one single network segment in space, air, or ground, or the integration of space-ground network or air-ground network</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There exist extensive works evaluating the performance of terrestrial communications by using </a:t>
            </a:r>
            <a:r>
              <a:rPr lang="en-IN" sz="2000" dirty="0" smtClean="0">
                <a:latin typeface="Times New Roman" pitchFamily="18" charset="0"/>
                <a:cs typeface="Times New Roman" pitchFamily="18" charset="0"/>
              </a:rPr>
              <a:t>MATLAB/</a:t>
            </a:r>
            <a:r>
              <a:rPr lang="en-IN" sz="2000" dirty="0" err="1" smtClean="0">
                <a:latin typeface="Times New Roman" pitchFamily="18" charset="0"/>
                <a:cs typeface="Times New Roman" pitchFamily="18" charset="0"/>
              </a:rPr>
              <a:t>Simulink</a:t>
            </a: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Network Simulator </a:t>
            </a:r>
            <a:r>
              <a:rPr lang="en-IN" sz="2000" dirty="0" smtClean="0">
                <a:latin typeface="Times New Roman" pitchFamily="18" charset="0"/>
                <a:cs typeface="Times New Roman" pitchFamily="18" charset="0"/>
              </a:rPr>
              <a:t>NS.3, </a:t>
            </a:r>
            <a:r>
              <a:rPr lang="en-IN" sz="2000" dirty="0" smtClean="0">
                <a:latin typeface="Times New Roman" pitchFamily="18" charset="0"/>
                <a:cs typeface="Times New Roman" pitchFamily="18" charset="0"/>
              </a:rPr>
              <a:t>OPNET network simulation </a:t>
            </a:r>
            <a:r>
              <a:rPr lang="en-IN" sz="2000" dirty="0" smtClean="0">
                <a:latin typeface="Times New Roman" pitchFamily="18" charset="0"/>
                <a:cs typeface="Times New Roman" pitchFamily="18" charset="0"/>
              </a:rPr>
              <a:t>platform, </a:t>
            </a:r>
            <a:r>
              <a:rPr lang="en-IN" sz="2000" dirty="0" smtClean="0">
                <a:latin typeface="Times New Roman" pitchFamily="18" charset="0"/>
                <a:cs typeface="Times New Roman" pitchFamily="18" charset="0"/>
              </a:rPr>
              <a:t>and so forth.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SAGIN simulation platform should not only simulate the communication and networking protocols, but also support various existing and potential SAG applications and services.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is easy to modify the existing modules or add new modules to extend the functionality of the simulation platform.</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295400" y="914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AI-based techniques are then investigated to address intractable research problems in the SAGVN to enhance resource management efficiency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Different </a:t>
            </a:r>
            <a:r>
              <a:rPr lang="en-IN" sz="2000" dirty="0" smtClean="0">
                <a:latin typeface="Times New Roman" pitchFamily="18" charset="0"/>
                <a:cs typeface="Times New Roman" pitchFamily="18" charset="0"/>
              </a:rPr>
              <a:t>AI methods are suitable for different SAGVN resource management problems because of the diversified approaches, input data requirements, and outputs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high dimension of the input information makes the problem intricate and can hamper the convergence performance when adopting AI-based methods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propose an AI-based two-layered optimization scheme to solve the joint optimization problem with different optimization granularities.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general, the proposed integrated network architecture may provide a good platform for future network standardization, which is expected to be reliable, real-time, efficient and safety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optimized bandwidth solution was proposed to enable heterogeneous deployment of </a:t>
            </a:r>
            <a:r>
              <a:rPr lang="en-IN" sz="2000" dirty="0" smtClean="0">
                <a:latin typeface="Times New Roman" pitchFamily="18" charset="0"/>
                <a:cs typeface="Times New Roman" pitchFamily="18" charset="0"/>
              </a:rPr>
              <a:t>UAV based </a:t>
            </a:r>
            <a:r>
              <a:rPr lang="en-IN" sz="2000" dirty="0" smtClean="0">
                <a:latin typeface="Times New Roman" pitchFamily="18" charset="0"/>
                <a:cs typeface="Times New Roman" pitchFamily="18" charset="0"/>
              </a:rPr>
              <a:t>floating relay cells inside the macro cell and achieved dynamic and adaptive coverage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genetic algorithm was proposed to optimize the positions of UAV-BSs with the goal of maximizing the network throughput.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An intelligent solution utilizing the priority-wise dominance and the entropy approaches was proposed for the accurate and efficient placement of the UAVs. </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6096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In urban/suburban scenarios, on the other hand, the </a:t>
            </a:r>
            <a:r>
              <a:rPr lang="en-IN" sz="2000" dirty="0" smtClean="0">
                <a:latin typeface="Times New Roman" pitchFamily="18" charset="0"/>
                <a:cs typeface="Times New Roman" pitchFamily="18" charset="0"/>
              </a:rPr>
              <a:t>resource management is sophisticated and SDN controllers are required to enhance resource utilization efficiency and optimize the network performance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particular, the RSCs can act as actors and independently make decisions based on local information, and LC functions as a global critic to provide performance feedback to RSCs within its coverage range.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Predicting the individual vehicle mobility is of vital importance for high resource scheduling performance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Therefore</a:t>
            </a:r>
            <a:r>
              <a:rPr lang="en-IN" sz="2000" dirty="0" smtClean="0">
                <a:latin typeface="Times New Roman" pitchFamily="18" charset="0"/>
                <a:cs typeface="Times New Roman" pitchFamily="18" charset="0"/>
              </a:rPr>
              <a:t>, in this article, we focus on the efficient resource management in the SAGVN with an SDN-based control architecture to facilitate programmable, scalable, and adaptable network optimization.</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057400"/>
                <a:gridCol w="2133600"/>
                <a:gridCol w="3676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Ultra-dense LEO: Integration of satellite access networks into 5G and beyond</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 Di, L. Song, Y. Li, and H. V. Poor,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To support the explosive growth of wireless devices and applications, various access techniques need to be developed for future wireless systems to provide reliable data services in vast areas.</a:t>
                      </a:r>
                      <a:endParaRPr lang="en-IN" sz="160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comprehensive simulation platform for spaceair-ground integrated network</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N. Cheng, W. Quan, W. Shi, H. Wu, Q. Ye, H. Zhou, W. Zhuang, X. Shen, and B. Bai,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In this article, we present our developed SAGIN simulation platform which supports various mobility traces and protocols of space, aerial, and terrestrial networks.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1695450"/>
                <a:gridCol w="3448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Software defined space-air-ground integrated vehicular networks: Challenges and solutions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N. Zhang, S. Zhang, P. Yang, O. Alhussein, W. Zhuang, and X. Shen,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This article proposes a software defined space-air-ground integrated network architecture for supporting diverse vehicular services in a seamless, efficient, and cost-effective manner.</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Optimizing space-air-ground integrated networks by artificial intelligence</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N. Kato, Z. M. Fadlullah, F. Tang, B. Mao, S. Tani, A. Okamura, and J. Liu,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In this article, we propose the AI technique to optimize SAGINs, as the AI technique has shown its predominant advantages in many applications.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1.jpg"/>
          <p:cNvPicPr>
            <a:picLocks noGrp="1" noChangeAspect="1" noChangeArrowheads="1"/>
          </p:cNvPicPr>
          <p:nvPr>
            <p:ph idx="1"/>
          </p:nvPr>
        </p:nvPicPr>
        <p:blipFill>
          <a:blip r:embed="rId2"/>
          <a:srcRect/>
          <a:stretch>
            <a:fillRect/>
          </a:stretch>
        </p:blipFill>
        <p:spPr bwMode="auto">
          <a:xfrm>
            <a:off x="1981200" y="1447800"/>
            <a:ext cx="6324600" cy="49530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349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19200" y="152400"/>
            <a:ext cx="7498080" cy="4800600"/>
          </a:xfrm>
        </p:spPr>
        <p:txBody>
          <a:bodyPr>
            <a:noAutofit/>
          </a:bodyPr>
          <a:lstStyle/>
          <a:p>
            <a:pPr algn="just">
              <a:lnSpc>
                <a:spcPct val="17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article, we have proposed an SDN-based SAGVN framework, where a hybrid and hierarchical control architecture is illustrated to facilitate flexible and scalable resource management, and AI-based algorithms are applied to further enhance management efficiency. The proposed open network architecture can achieve network agility and flexibility, simplify network management and maintenance, and adapt to spatial-temporal network environment dynamics. Various aspects of network slicing, mobility management, and cooperative content caching and delivery are discussed. This article presents an initial step towards understanding how different types of AI algorithms can be applied for intelligent network management and resource orchestration in the future SAGVN.</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B. Di, L. Song, Y. Li, and H. V. Poor, “Ultra-dense LEO: Integration of satellite access networks into 5G and beyond,” IEEE Wireless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vol. 26, no. 2, pp. 62–69, Apr. 2019.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Federal Communications Commission, “</a:t>
            </a:r>
            <a:r>
              <a:rPr lang="en-IN" sz="1600" dirty="0" err="1" smtClean="0">
                <a:latin typeface="Times New Roman" pitchFamily="18" charset="0"/>
                <a:cs typeface="Times New Roman" pitchFamily="18" charset="0"/>
              </a:rPr>
              <a:t>SpaceX</a:t>
            </a:r>
            <a:r>
              <a:rPr lang="en-IN" sz="1600" dirty="0" smtClean="0">
                <a:latin typeface="Times New Roman" pitchFamily="18" charset="0"/>
                <a:cs typeface="Times New Roman" pitchFamily="18" charset="0"/>
              </a:rPr>
              <a:t> non-geostationary satellite system (attachment a),” 2016.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N. Cheng, W. </a:t>
            </a:r>
            <a:r>
              <a:rPr lang="en-IN" sz="1600" dirty="0" err="1" smtClean="0">
                <a:latin typeface="Times New Roman" pitchFamily="18" charset="0"/>
                <a:cs typeface="Times New Roman" pitchFamily="18" charset="0"/>
              </a:rPr>
              <a:t>Quan</a:t>
            </a:r>
            <a:r>
              <a:rPr lang="en-IN" sz="1600" dirty="0" smtClean="0">
                <a:latin typeface="Times New Roman" pitchFamily="18" charset="0"/>
                <a:cs typeface="Times New Roman" pitchFamily="18" charset="0"/>
              </a:rPr>
              <a:t>, W. Shi, H. Wu, Q. Ye, H. Zhou, W. </a:t>
            </a:r>
            <a:r>
              <a:rPr lang="en-IN" sz="1600" dirty="0" err="1" smtClean="0">
                <a:latin typeface="Times New Roman" pitchFamily="18" charset="0"/>
                <a:cs typeface="Times New Roman" pitchFamily="18" charset="0"/>
              </a:rPr>
              <a:t>Zhuang</a:t>
            </a:r>
            <a:r>
              <a:rPr lang="en-IN" sz="1600" dirty="0" smtClean="0">
                <a:latin typeface="Times New Roman" pitchFamily="18" charset="0"/>
                <a:cs typeface="Times New Roman" pitchFamily="18" charset="0"/>
              </a:rPr>
              <a:t>, X. </a:t>
            </a:r>
            <a:r>
              <a:rPr lang="en-IN" sz="1600" dirty="0" err="1" smtClean="0">
                <a:latin typeface="Times New Roman" pitchFamily="18" charset="0"/>
                <a:cs typeface="Times New Roman" pitchFamily="18" charset="0"/>
              </a:rPr>
              <a:t>Shen</a:t>
            </a:r>
            <a:r>
              <a:rPr lang="en-IN" sz="1600" dirty="0" smtClean="0">
                <a:latin typeface="Times New Roman" pitchFamily="18" charset="0"/>
                <a:cs typeface="Times New Roman" pitchFamily="18" charset="0"/>
              </a:rPr>
              <a:t>, and B. </a:t>
            </a:r>
            <a:r>
              <a:rPr lang="en-IN" sz="1600" dirty="0" err="1" smtClean="0">
                <a:latin typeface="Times New Roman" pitchFamily="18" charset="0"/>
                <a:cs typeface="Times New Roman" pitchFamily="18" charset="0"/>
              </a:rPr>
              <a:t>Bai</a:t>
            </a:r>
            <a:r>
              <a:rPr lang="en-IN" sz="1600" dirty="0" smtClean="0">
                <a:latin typeface="Times New Roman" pitchFamily="18" charset="0"/>
                <a:cs typeface="Times New Roman" pitchFamily="18" charset="0"/>
              </a:rPr>
              <a:t>, “A comprehensive simulation platform for </a:t>
            </a:r>
            <a:r>
              <a:rPr lang="en-IN" sz="1600" dirty="0" err="1" smtClean="0">
                <a:latin typeface="Times New Roman" pitchFamily="18" charset="0"/>
                <a:cs typeface="Times New Roman" pitchFamily="18" charset="0"/>
              </a:rPr>
              <a:t>spaceair</a:t>
            </a:r>
            <a:r>
              <a:rPr lang="en-IN" sz="1600" dirty="0" smtClean="0">
                <a:latin typeface="Times New Roman" pitchFamily="18" charset="0"/>
                <a:cs typeface="Times New Roman" pitchFamily="18" charset="0"/>
              </a:rPr>
              <a:t>-ground integrated network,” IEEE Wireless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vol. 27, no. 1, pp. 178–185, Feb. 2020.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N. Zhang, S. Zhang, P. Yang, O. </a:t>
            </a:r>
            <a:r>
              <a:rPr lang="en-IN" sz="1600" dirty="0" err="1" smtClean="0">
                <a:latin typeface="Times New Roman" pitchFamily="18" charset="0"/>
                <a:cs typeface="Times New Roman" pitchFamily="18" charset="0"/>
              </a:rPr>
              <a:t>Alhussein</a:t>
            </a:r>
            <a:r>
              <a:rPr lang="en-IN" sz="1600" dirty="0" smtClean="0">
                <a:latin typeface="Times New Roman" pitchFamily="18" charset="0"/>
                <a:cs typeface="Times New Roman" pitchFamily="18" charset="0"/>
              </a:rPr>
              <a:t>, W. </a:t>
            </a:r>
            <a:r>
              <a:rPr lang="en-IN" sz="1600" dirty="0" err="1" smtClean="0">
                <a:latin typeface="Times New Roman" pitchFamily="18" charset="0"/>
                <a:cs typeface="Times New Roman" pitchFamily="18" charset="0"/>
              </a:rPr>
              <a:t>Zhuang</a:t>
            </a:r>
            <a:r>
              <a:rPr lang="en-IN" sz="1600" dirty="0" smtClean="0">
                <a:latin typeface="Times New Roman" pitchFamily="18" charset="0"/>
                <a:cs typeface="Times New Roman" pitchFamily="18" charset="0"/>
              </a:rPr>
              <a:t>, and X. </a:t>
            </a:r>
            <a:r>
              <a:rPr lang="en-IN" sz="1600" dirty="0" err="1" smtClean="0">
                <a:latin typeface="Times New Roman" pitchFamily="18" charset="0"/>
                <a:cs typeface="Times New Roman" pitchFamily="18" charset="0"/>
              </a:rPr>
              <a:t>Shen</a:t>
            </a:r>
            <a:r>
              <a:rPr lang="en-IN" sz="1600" dirty="0" smtClean="0">
                <a:latin typeface="Times New Roman" pitchFamily="18" charset="0"/>
                <a:cs typeface="Times New Roman" pitchFamily="18" charset="0"/>
              </a:rPr>
              <a:t>, “Software defined space-air-ground integrated vehicular networks: Challenges and solutions,” IEEE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Mag., vol. 55, no. 7, pp. 101–109, Jul. 2017.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J. Wang, Y. Tan, J. Liu, and Y. Zhang, “Topology poisoning attack in SDN-enabled vehicular edge network,” IEEE Internet Things J., DOI: 10.1109/JIOT.2020.2984088, Mar. 2020.</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W. </a:t>
            </a:r>
            <a:r>
              <a:rPr lang="en-IN" sz="1600" dirty="0" err="1" smtClean="0">
                <a:latin typeface="Times New Roman" pitchFamily="18" charset="0"/>
                <a:cs typeface="Times New Roman" pitchFamily="18" charset="0"/>
              </a:rPr>
              <a:t>Zhuang</a:t>
            </a:r>
            <a:r>
              <a:rPr lang="en-IN" sz="1600" dirty="0" smtClean="0">
                <a:latin typeface="Times New Roman" pitchFamily="18" charset="0"/>
                <a:cs typeface="Times New Roman" pitchFamily="18" charset="0"/>
              </a:rPr>
              <a:t>, Q. Ye, F. </a:t>
            </a:r>
            <a:r>
              <a:rPr lang="en-IN" sz="1600" dirty="0" err="1" smtClean="0">
                <a:latin typeface="Times New Roman" pitchFamily="18" charset="0"/>
                <a:cs typeface="Times New Roman" pitchFamily="18" charset="0"/>
              </a:rPr>
              <a:t>Lyu</a:t>
            </a:r>
            <a:r>
              <a:rPr lang="en-IN" sz="1600" dirty="0" smtClean="0">
                <a:latin typeface="Times New Roman" pitchFamily="18" charset="0"/>
                <a:cs typeface="Times New Roman" pitchFamily="18" charset="0"/>
              </a:rPr>
              <a:t>, N. Cheng, and J. </a:t>
            </a:r>
            <a:r>
              <a:rPr lang="en-IN" sz="1600" dirty="0" err="1" smtClean="0">
                <a:latin typeface="Times New Roman" pitchFamily="18" charset="0"/>
                <a:cs typeface="Times New Roman" pitchFamily="18" charset="0"/>
              </a:rPr>
              <a:t>Ren</a:t>
            </a:r>
            <a:r>
              <a:rPr lang="en-IN" sz="1600" dirty="0" smtClean="0">
                <a:latin typeface="Times New Roman" pitchFamily="18" charset="0"/>
                <a:cs typeface="Times New Roman" pitchFamily="18" charset="0"/>
              </a:rPr>
              <a:t>, “SDN/</a:t>
            </a:r>
            <a:r>
              <a:rPr lang="en-IN" sz="1600" dirty="0" err="1" smtClean="0">
                <a:latin typeface="Times New Roman" pitchFamily="18" charset="0"/>
                <a:cs typeface="Times New Roman" pitchFamily="18" charset="0"/>
              </a:rPr>
              <a:t>NFVempowered</a:t>
            </a:r>
            <a:r>
              <a:rPr lang="en-IN" sz="1600" dirty="0" smtClean="0">
                <a:latin typeface="Times New Roman" pitchFamily="18" charset="0"/>
                <a:cs typeface="Times New Roman" pitchFamily="18" charset="0"/>
              </a:rPr>
              <a:t> future </a:t>
            </a:r>
            <a:r>
              <a:rPr lang="en-IN" sz="1600" dirty="0" err="1" smtClean="0">
                <a:latin typeface="Times New Roman" pitchFamily="18" charset="0"/>
                <a:cs typeface="Times New Roman" pitchFamily="18" charset="0"/>
              </a:rPr>
              <a:t>IoV</a:t>
            </a:r>
            <a:r>
              <a:rPr lang="en-IN" sz="1600" dirty="0" smtClean="0">
                <a:latin typeface="Times New Roman" pitchFamily="18" charset="0"/>
                <a:cs typeface="Times New Roman" pitchFamily="18" charset="0"/>
              </a:rPr>
              <a:t> with enhanced communication, computing, and caching,” Proc. IEEE, vol. 108, no. 2, pp. 274–291, Feb. 2020.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N. Kato, Z. M. </a:t>
            </a:r>
            <a:r>
              <a:rPr lang="en-IN" sz="1600" dirty="0" err="1" smtClean="0">
                <a:latin typeface="Times New Roman" pitchFamily="18" charset="0"/>
                <a:cs typeface="Times New Roman" pitchFamily="18" charset="0"/>
              </a:rPr>
              <a:t>Fadlullah</a:t>
            </a:r>
            <a:r>
              <a:rPr lang="en-IN" sz="1600" dirty="0" smtClean="0">
                <a:latin typeface="Times New Roman" pitchFamily="18" charset="0"/>
                <a:cs typeface="Times New Roman" pitchFamily="18" charset="0"/>
              </a:rPr>
              <a:t>, F. Tang, B. Mao, S. </a:t>
            </a:r>
            <a:r>
              <a:rPr lang="en-IN" sz="1600" dirty="0" err="1" smtClean="0">
                <a:latin typeface="Times New Roman" pitchFamily="18" charset="0"/>
                <a:cs typeface="Times New Roman" pitchFamily="18" charset="0"/>
              </a:rPr>
              <a:t>Tani</a:t>
            </a:r>
            <a:r>
              <a:rPr lang="en-IN" sz="1600" dirty="0" smtClean="0">
                <a:latin typeface="Times New Roman" pitchFamily="18" charset="0"/>
                <a:cs typeface="Times New Roman" pitchFamily="18" charset="0"/>
              </a:rPr>
              <a:t>, A. Okamura, and J. Liu, “Optimizing space-air-ground integrated networks by artificial intelligence,” IEEE Wireless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vol. 26, no. 4, pp. 140–147, Aug. 2019.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K. B. </a:t>
            </a:r>
            <a:r>
              <a:rPr lang="en-IN" sz="1600" dirty="0" err="1" smtClean="0">
                <a:latin typeface="Times New Roman" pitchFamily="18" charset="0"/>
                <a:cs typeface="Times New Roman" pitchFamily="18" charset="0"/>
              </a:rPr>
              <a:t>Letaief</a:t>
            </a:r>
            <a:r>
              <a:rPr lang="en-IN" sz="1600" dirty="0" smtClean="0">
                <a:latin typeface="Times New Roman" pitchFamily="18" charset="0"/>
                <a:cs typeface="Times New Roman" pitchFamily="18" charset="0"/>
              </a:rPr>
              <a:t>, W. Chen, Y. Shi, J. Zhang, and Y.-J. A. Zhang, “The roadmap to 6G: AI empowered wireless networks,” IEEE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Mag., vol. 57, no. 8, pp. 84–90, Aug. 2019.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[9</a:t>
            </a:r>
            <a:r>
              <a:rPr lang="en-IN" sz="1600" dirty="0" smtClean="0">
                <a:latin typeface="Times New Roman" pitchFamily="18" charset="0"/>
                <a:cs typeface="Times New Roman" pitchFamily="18" charset="0"/>
              </a:rPr>
              <a:t>] Z. Zhou, X. Chen, E. Li, L. </a:t>
            </a:r>
            <a:r>
              <a:rPr lang="en-IN" sz="1600" dirty="0" err="1" smtClean="0">
                <a:latin typeface="Times New Roman" pitchFamily="18" charset="0"/>
                <a:cs typeface="Times New Roman" pitchFamily="18" charset="0"/>
              </a:rPr>
              <a:t>Zeng</a:t>
            </a:r>
            <a:r>
              <a:rPr lang="en-IN" sz="1600" dirty="0" smtClean="0">
                <a:latin typeface="Times New Roman" pitchFamily="18" charset="0"/>
                <a:cs typeface="Times New Roman" pitchFamily="18" charset="0"/>
              </a:rPr>
              <a:t>, K. </a:t>
            </a:r>
            <a:r>
              <a:rPr lang="en-IN" sz="1600" dirty="0" err="1" smtClean="0">
                <a:latin typeface="Times New Roman" pitchFamily="18" charset="0"/>
                <a:cs typeface="Times New Roman" pitchFamily="18" charset="0"/>
              </a:rPr>
              <a:t>Luo</a:t>
            </a:r>
            <a:r>
              <a:rPr lang="en-IN" sz="1600" dirty="0" smtClean="0">
                <a:latin typeface="Times New Roman" pitchFamily="18" charset="0"/>
                <a:cs typeface="Times New Roman" pitchFamily="18" charset="0"/>
              </a:rPr>
              <a:t>, and J. Zhang, “Edge intelligence: Paving the last mile of artificial intelligence with edge computing,” Proc. IEEE, vol. 107, no. 8, pp. 1738–1762, Aug. 2019.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X. </a:t>
            </a:r>
            <a:r>
              <a:rPr lang="en-IN" sz="1600" dirty="0" err="1" smtClean="0">
                <a:latin typeface="Times New Roman" pitchFamily="18" charset="0"/>
                <a:cs typeface="Times New Roman" pitchFamily="18" charset="0"/>
              </a:rPr>
              <a:t>Shen</a:t>
            </a:r>
            <a:r>
              <a:rPr lang="en-IN" sz="1600" dirty="0" smtClean="0">
                <a:latin typeface="Times New Roman" pitchFamily="18" charset="0"/>
                <a:cs typeface="Times New Roman" pitchFamily="18" charset="0"/>
              </a:rPr>
              <a:t>, J. </a:t>
            </a:r>
            <a:r>
              <a:rPr lang="en-IN" sz="1600" dirty="0" err="1" smtClean="0">
                <a:latin typeface="Times New Roman" pitchFamily="18" charset="0"/>
                <a:cs typeface="Times New Roman" pitchFamily="18" charset="0"/>
              </a:rPr>
              <a:t>Gao</a:t>
            </a:r>
            <a:r>
              <a:rPr lang="en-IN" sz="1600" dirty="0" smtClean="0">
                <a:latin typeface="Times New Roman" pitchFamily="18" charset="0"/>
                <a:cs typeface="Times New Roman" pitchFamily="18" charset="0"/>
              </a:rPr>
              <a:t>, W. Wu, K. </a:t>
            </a:r>
            <a:r>
              <a:rPr lang="en-IN" sz="1600" dirty="0" err="1" smtClean="0">
                <a:latin typeface="Times New Roman" pitchFamily="18" charset="0"/>
                <a:cs typeface="Times New Roman" pitchFamily="18" charset="0"/>
              </a:rPr>
              <a:t>Lyu</a:t>
            </a:r>
            <a:r>
              <a:rPr lang="en-IN" sz="1600" dirty="0" smtClean="0">
                <a:latin typeface="Times New Roman" pitchFamily="18" charset="0"/>
                <a:cs typeface="Times New Roman" pitchFamily="18" charset="0"/>
              </a:rPr>
              <a:t>, M. Li, W. </a:t>
            </a:r>
            <a:r>
              <a:rPr lang="en-IN" sz="1600" dirty="0" err="1" smtClean="0">
                <a:latin typeface="Times New Roman" pitchFamily="18" charset="0"/>
                <a:cs typeface="Times New Roman" pitchFamily="18" charset="0"/>
              </a:rPr>
              <a:t>Zhuang</a:t>
            </a:r>
            <a:r>
              <a:rPr lang="en-IN" sz="1600" dirty="0" smtClean="0">
                <a:latin typeface="Times New Roman" pitchFamily="18" charset="0"/>
                <a:cs typeface="Times New Roman" pitchFamily="18" charset="0"/>
              </a:rPr>
              <a:t>, X. Li, and J. </a:t>
            </a:r>
            <a:r>
              <a:rPr lang="en-IN" sz="1600" dirty="0" err="1" smtClean="0">
                <a:latin typeface="Times New Roman" pitchFamily="18" charset="0"/>
                <a:cs typeface="Times New Roman" pitchFamily="18" charset="0"/>
              </a:rPr>
              <a:t>Rao</a:t>
            </a:r>
            <a:r>
              <a:rPr lang="en-IN" sz="1600" dirty="0" smtClean="0">
                <a:latin typeface="Times New Roman" pitchFamily="18" charset="0"/>
                <a:cs typeface="Times New Roman" pitchFamily="18" charset="0"/>
              </a:rPr>
              <a:t>, “AI-assisted network-slicing based next-generation wireless networks,” IEEE Open J. Vehicular Technology, vol. 1, no. 1, pp. 45–66, Jan. 2020.</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1285</TotalTime>
  <Words>1646</Words>
  <Application>Microsoft Office PowerPoint</Application>
  <PresentationFormat>On-screen Show (4:3)</PresentationFormat>
  <Paragraphs>69</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Space-Air-Ground Integrated Multi-Domain Network Resource Orchestration Based on Virtual Network Architecture A DRL Method</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2021-08-16T10:17:50Z</dcterms:modified>
</cp:coreProperties>
</file>