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Quantum Neural Networks for Resource Allocation in Wireless Communications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exploits a quantum neural network (QNN) for resource allocation in wireless communications. A QNN is presented to reduce time complexity while still maintaining performance. Moreover, a reinforcement-learning-inspired QNN (RL-QNN) is presented to improve the performance. Quantum circuit design of the QNN is presented to ensure the practical implementation in noisy intermediate-scale quantum (NISQ) computers. For the QNN, the complexity and the number of required </a:t>
            </a:r>
            <a:r>
              <a:rPr lang="en-IN" sz="2000" dirty="0" err="1" smtClean="0">
                <a:latin typeface="Times New Roman" pitchFamily="18" charset="0"/>
                <a:cs typeface="Times New Roman" pitchFamily="18" charset="0"/>
              </a:rPr>
              <a:t>qubits</a:t>
            </a:r>
            <a:r>
              <a:rPr lang="en-IN" sz="2000" dirty="0" smtClean="0">
                <a:latin typeface="Times New Roman" pitchFamily="18" charset="0"/>
                <a:cs typeface="Times New Roman" pitchFamily="18" charset="0"/>
              </a:rPr>
              <a:t> are analyzed as well. As a particular use case, the QNN is utilized for user grouping in non-orthogonal multiple access. The results reveal that the QNN schemes have lower complexities and similar performance in terms of the achievable sum rate when compared with that of the classical neural network</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formulated the generic energy efficiency problem and approached it, using both classical and quantum neural network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conducted the design of the learning and training analysis for both these models to clarify their rationalism, with architectural differences and similarities.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a feature is known as universal quantum computation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enables fast optimization with minimum memory demands because the number of the required </a:t>
            </a:r>
            <a:r>
              <a:rPr lang="en-IN" sz="2000" dirty="0" err="1" smtClean="0">
                <a:latin typeface="Times New Roman" pitchFamily="18" charset="0"/>
                <a:cs typeface="Times New Roman" pitchFamily="18" charset="0"/>
              </a:rPr>
              <a:t>qubits</a:t>
            </a:r>
            <a:r>
              <a:rPr lang="en-IN" sz="2000" dirty="0" smtClean="0">
                <a:latin typeface="Times New Roman" pitchFamily="18" charset="0"/>
                <a:cs typeface="Times New Roman" pitchFamily="18" charset="0"/>
              </a:rPr>
              <a:t> depends only on the width of the network at hand.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study is the first to consider resolving the energy efficiency problem using QNN deep learning in an effort to provide incentives for exploring the quantum perspective in different and more complex communications </a:t>
            </a:r>
            <a:r>
              <a:rPr lang="en-IN" sz="2000" dirty="0" smtClean="0">
                <a:latin typeface="Times New Roman" pitchFamily="18" charset="0"/>
                <a:cs typeface="Times New Roman" pitchFamily="18" charset="0"/>
              </a:rPr>
              <a:t>problems.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optimization problems have the structure of a learning problem in which the statistical loss appears as a constraint, motivating the development of learning methodologies to attempt their 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Optimal </a:t>
            </a:r>
            <a:r>
              <a:rPr lang="en-IN" sz="2000" dirty="0" smtClean="0">
                <a:latin typeface="Times New Roman" pitchFamily="18" charset="0"/>
                <a:cs typeface="Times New Roman" pitchFamily="18" charset="0"/>
              </a:rPr>
              <a:t>resource allocation problems are as widespread as they are </a:t>
            </a:r>
            <a:r>
              <a:rPr lang="en-IN" sz="2000" dirty="0" smtClean="0">
                <a:latin typeface="Times New Roman" pitchFamily="18" charset="0"/>
                <a:cs typeface="Times New Roman" pitchFamily="18" charset="0"/>
              </a:rPr>
              <a:t>challenging.</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permits dual domain operation in a wide class of problems and has lead to formulations that yield problems that are more tractable, although not necessarily tractable without resorting to </a:t>
            </a:r>
            <a:r>
              <a:rPr lang="en-IN" sz="2000" dirty="0" smtClean="0">
                <a:latin typeface="Times New Roman" pitchFamily="18" charset="0"/>
                <a:cs typeface="Times New Roman" pitchFamily="18" charset="0"/>
              </a:rPr>
              <a:t>heuristics.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general, wireless optimization problems do have constraints as we are invariably trying to balance capacity, power consumption, channel access, and </a:t>
            </a:r>
            <a:r>
              <a:rPr lang="en-IN" sz="2000" dirty="0" smtClean="0">
                <a:latin typeface="Times New Roman" pitchFamily="18" charset="0"/>
                <a:cs typeface="Times New Roman" pitchFamily="18" charset="0"/>
              </a:rPr>
              <a:t>interference.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identify the key parameters of the proposed QNN training process with respect to those utilized in ANN approaches, we draw our focus to a widely-adopted system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latter feature results in considerable memory savings and makes the proposed QNN deep-learning process highly practicable to apply in a realistic system setting and </a:t>
            </a:r>
            <a:r>
              <a:rPr lang="en-IN" sz="2000" dirty="0" smtClean="0">
                <a:latin typeface="Times New Roman" pitchFamily="18" charset="0"/>
                <a:cs typeface="Times New Roman" pitchFamily="18" charset="0"/>
              </a:rPr>
              <a:t>scaling.</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extend the globally optimal power control framework of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adding a training </a:t>
            </a:r>
            <a:r>
              <a:rPr lang="en-IN" sz="2000" dirty="0" err="1" smtClean="0">
                <a:latin typeface="Times New Roman" pitchFamily="18" charset="0"/>
                <a:cs typeface="Times New Roman" pitchFamily="18" charset="0"/>
              </a:rPr>
              <a:t>perceptron</a:t>
            </a:r>
            <a:r>
              <a:rPr lang="en-IN" sz="2000" dirty="0" smtClean="0">
                <a:latin typeface="Times New Roman" pitchFamily="18" charset="0"/>
                <a:cs typeface="Times New Roman" pitchFamily="18" charset="0"/>
              </a:rPr>
              <a:t> unitary operator to test the reliability of the proposed QNN architecture.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Algorithm 1 as the tangible mean of applying our QNN model, and conducted a series of benchmarks to evaluate its size and the number of training steps.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fast time varying fading channels, the system allocates resources instantaneously but users get to experience the average performance across fading channel </a:t>
            </a:r>
            <a:r>
              <a:rPr lang="en-IN" sz="2000" dirty="0" smtClean="0">
                <a:latin typeface="Times New Roman" pitchFamily="18" charset="0"/>
                <a:cs typeface="Times New Roman" pitchFamily="18" charset="0"/>
              </a:rPr>
              <a:t>realizations.</a:t>
            </a:r>
          </a:p>
          <a:p>
            <a:pPr algn="just">
              <a:lnSpc>
                <a:spcPct val="150000"/>
              </a:lnSpc>
            </a:pPr>
            <a:r>
              <a:rPr lang="en-IN" sz="2000" dirty="0" smtClean="0">
                <a:latin typeface="Times New Roman" pitchFamily="18" charset="0"/>
                <a:cs typeface="Times New Roman" pitchFamily="18" charset="0"/>
              </a:rPr>
              <a:t>A similar example in which the instantaneous performance functions are not concave is when we use a set of adaptive modulation and coding modes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issue is often neglected but it can cause significant discrepancies between predicted and realized </a:t>
            </a:r>
            <a:r>
              <a:rPr lang="en-IN" sz="2000" dirty="0" smtClean="0">
                <a:latin typeface="Times New Roman" pitchFamily="18" charset="0"/>
                <a:cs typeface="Times New Roman" pitchFamily="18" charset="0"/>
              </a:rPr>
              <a:t>performances.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restrict our attention to the increasingly popular set of parameterizations known as deep neural networks (DNNs), which are often observed in practice to exhibit strong performance in function approximation.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Resource allocation for wireless multiuser OFDM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Wang and G. B. Giannakis,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Resource allocation issues are investigated in this paper for multiuser wireless transmissions based on orthogonal frequency division multiplexing (OFDM).</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Transmit beamforming for physical-layer multicasting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D. Sidiropoulos, T. N. Davidson, and Z.-Q. Luo,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is proven that both problems are NP-hard; however, suitable reformulation allows the successful application of </a:t>
                      </a:r>
                      <a:r>
                        <a:rPr lang="en-US" sz="2000" dirty="0" err="1">
                          <a:latin typeface="Times New Roman"/>
                          <a:ea typeface="Calibri"/>
                          <a:cs typeface="Latha"/>
                        </a:rPr>
                        <a:t>semidefinite</a:t>
                      </a:r>
                      <a:r>
                        <a:rPr lang="en-US" sz="2000" dirty="0">
                          <a:latin typeface="Times New Roman"/>
                          <a:ea typeface="Calibri"/>
                          <a:cs typeface="Latha"/>
                        </a:rPr>
                        <a:t> relaxation (SDR) techniques.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Distributed scheduling and resource allocation for cognitive OFDMA radios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 Bazerque and G. B. Giannakis,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Scheduling spectrum access and allocating power and rate resources are tasks affecting critically the performance of wireless cognitive radio (CR)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Adaptive distributed algorithms for optimal random access channels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Hu and A. Ribeiro,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shown that the proposed algorithm almost surely maximizes a proportional fair utility while adhering to instantaneous and average power constraints.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676400" y="1295400"/>
            <a:ext cx="6705600" cy="5029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we studied a generic formulation for resource allocation in wireless systems. The functional-optimization, non-convex constraints, and lack of model knowledge makes these problems challenging, if not impossible, to solve directly. We used the concept of universal function approximation of deep neural networks and the theory of </a:t>
            </a:r>
            <a:r>
              <a:rPr lang="en-IN" sz="1700" dirty="0" err="1" smtClean="0">
                <a:latin typeface="Times New Roman" pitchFamily="18" charset="0"/>
                <a:cs typeface="Times New Roman" pitchFamily="18" charset="0"/>
              </a:rPr>
              <a:t>Lagrangian</a:t>
            </a:r>
            <a:r>
              <a:rPr lang="en-IN" sz="1700" dirty="0" smtClean="0">
                <a:latin typeface="Times New Roman" pitchFamily="18" charset="0"/>
                <a:cs typeface="Times New Roman" pitchFamily="18" charset="0"/>
              </a:rPr>
              <a:t> duality to show that, despite the non-convex nature of these problems, they can be formulated with a finite-dimensional, unconstrained optimization problem in the dual domain with either bounded </a:t>
            </a:r>
            <a:r>
              <a:rPr lang="en-IN" sz="1700" dirty="0" err="1" smtClean="0">
                <a:latin typeface="Times New Roman" pitchFamily="18" charset="0"/>
                <a:cs typeface="Times New Roman" pitchFamily="18" charset="0"/>
              </a:rPr>
              <a:t>suboptimality</a:t>
            </a:r>
            <a:r>
              <a:rPr lang="en-IN" sz="1700" dirty="0" smtClean="0">
                <a:latin typeface="Times New Roman" pitchFamily="18" charset="0"/>
                <a:cs typeface="Times New Roman" pitchFamily="18" charset="0"/>
              </a:rPr>
              <a:t>, or in the case of arbitrarily large DNNs, precise optimality with respect to the original problem. The dual domain formulation motivates solving via the use of primal-dual descent methods, which can furthermore be replaced with </a:t>
            </a:r>
            <a:r>
              <a:rPr lang="en-IN" sz="1700" dirty="0" err="1" smtClean="0">
                <a:latin typeface="Times New Roman" pitchFamily="18" charset="0"/>
                <a:cs typeface="Times New Roman" pitchFamily="18" charset="0"/>
              </a:rPr>
              <a:t>zeroth</a:t>
            </a:r>
            <a:r>
              <a:rPr lang="en-IN" sz="1700" dirty="0" smtClean="0">
                <a:latin typeface="Times New Roman" pitchFamily="18" charset="0"/>
                <a:cs typeface="Times New Roman" pitchFamily="18" charset="0"/>
              </a:rPr>
              <a:t>-ordered equivalents that estimate gradients without explicit model knowledge. We additionally perform a variety of simulations on common resource allocation problems that demonstrate the effectiveness in </a:t>
            </a:r>
            <a:r>
              <a:rPr lang="en-IN" sz="1700" dirty="0" smtClean="0">
                <a:latin typeface="Times New Roman" pitchFamily="18" charset="0"/>
                <a:cs typeface="Times New Roman" pitchFamily="18" charset="0"/>
              </a:rPr>
              <a:t>DNN parameterizations </a:t>
            </a:r>
            <a:r>
              <a:rPr lang="en-IN" sz="1700" dirty="0" smtClean="0">
                <a:latin typeface="Times New Roman" pitchFamily="18" charset="0"/>
                <a:cs typeface="Times New Roman" pitchFamily="18" charset="0"/>
              </a:rPr>
              <a:t>to find accurate solutions.</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X. Wang and G. B. </a:t>
            </a:r>
            <a:r>
              <a:rPr lang="en-IN" sz="1600" dirty="0" err="1" smtClean="0">
                <a:latin typeface="Times New Roman" pitchFamily="18" charset="0"/>
                <a:cs typeface="Times New Roman" pitchFamily="18" charset="0"/>
              </a:rPr>
              <a:t>Giannakis</a:t>
            </a:r>
            <a:r>
              <a:rPr lang="en-IN" sz="1600" dirty="0" smtClean="0">
                <a:latin typeface="Times New Roman" pitchFamily="18" charset="0"/>
                <a:cs typeface="Times New Roman" pitchFamily="18" charset="0"/>
              </a:rPr>
              <a:t>, “Resource allocation for wireless multiuser OFDM networks,” IEEE Transactions on Information Theory,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 D. </a:t>
            </a:r>
            <a:r>
              <a:rPr lang="en-IN" sz="1600" dirty="0" err="1" smtClean="0">
                <a:latin typeface="Times New Roman" pitchFamily="18" charset="0"/>
                <a:cs typeface="Times New Roman" pitchFamily="18" charset="0"/>
              </a:rPr>
              <a:t>Sidiropoulos</a:t>
            </a:r>
            <a:r>
              <a:rPr lang="en-IN" sz="1600" dirty="0" smtClean="0">
                <a:latin typeface="Times New Roman" pitchFamily="18" charset="0"/>
                <a:cs typeface="Times New Roman" pitchFamily="18" charset="0"/>
              </a:rPr>
              <a:t>, T. N. Davidson, and Z.-Q.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“Transmit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for physical-layer multicasting,” IEEE Trans. Signal Processing, vol. 54, no. 6-1, pp. 2239–2251,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J.-A. </a:t>
            </a:r>
            <a:r>
              <a:rPr lang="en-IN" sz="1600" dirty="0" err="1" smtClean="0">
                <a:latin typeface="Times New Roman" pitchFamily="18" charset="0"/>
                <a:cs typeface="Times New Roman" pitchFamily="18" charset="0"/>
              </a:rPr>
              <a:t>Bazerque</a:t>
            </a:r>
            <a:r>
              <a:rPr lang="en-IN" sz="1600" dirty="0" smtClean="0">
                <a:latin typeface="Times New Roman" pitchFamily="18" charset="0"/>
                <a:cs typeface="Times New Roman" pitchFamily="18" charset="0"/>
              </a:rPr>
              <a:t> and G. B. </a:t>
            </a:r>
            <a:r>
              <a:rPr lang="en-IN" sz="1600" dirty="0" err="1" smtClean="0">
                <a:latin typeface="Times New Roman" pitchFamily="18" charset="0"/>
                <a:cs typeface="Times New Roman" pitchFamily="18" charset="0"/>
              </a:rPr>
              <a:t>Giannakis</a:t>
            </a:r>
            <a:r>
              <a:rPr lang="en-IN" sz="1600" dirty="0" smtClean="0">
                <a:latin typeface="Times New Roman" pitchFamily="18" charset="0"/>
                <a:cs typeface="Times New Roman" pitchFamily="18" charset="0"/>
              </a:rPr>
              <a:t>, “Distributed scheduling and resource allocation for cognitive OFDMA radios,” Mobile Networks and Applications, vol. 13, no. 5, pp. 452–462,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Y.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Ribeiro</a:t>
            </a:r>
            <a:r>
              <a:rPr lang="en-IN" sz="1600" dirty="0" smtClean="0">
                <a:latin typeface="Times New Roman" pitchFamily="18" charset="0"/>
                <a:cs typeface="Times New Roman" pitchFamily="18" charset="0"/>
              </a:rPr>
              <a:t>, “Adaptive distributed algorithms for optimal random access channels,” IEEE Transactions on Wireless Communications, vol. 10, no. 8, pp. 2703–2715,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 “Optimal wireless networks based on local channel state information,” IEEE Transactions on Signal Processing, vol. 60, no. 9, pp. 4913–4929, 2012.</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Q. Shi, M. </a:t>
            </a:r>
            <a:r>
              <a:rPr lang="en-IN" sz="1600" dirty="0" err="1" smtClean="0">
                <a:latin typeface="Times New Roman" pitchFamily="18" charset="0"/>
                <a:cs typeface="Times New Roman" pitchFamily="18" charset="0"/>
              </a:rPr>
              <a:t>Razaviyayn</a:t>
            </a:r>
            <a:r>
              <a:rPr lang="en-IN" sz="1600" dirty="0" smtClean="0">
                <a:latin typeface="Times New Roman" pitchFamily="18" charset="0"/>
                <a:cs typeface="Times New Roman" pitchFamily="18" charset="0"/>
              </a:rPr>
              <a:t>, Z.-Q.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and C. He, “An iteratively weighted MMSE approach to distributed sum-utility maximization for a MIMO interfering broadcast channel,” in Acoustics, Speech and Signal Processing (ICASSP), 2011 IEEE International Conference on. IEEE, 2011, pp. 3060–3063.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 S. Chen, K. W. Shum, and C. W. Sung, “Round-robin power control for the weighted sum rate maximisation of wireless networks over multiple interfering links,” European Transactions on Telecommunications, vol. 22, no. 8, pp. 458–470,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X. Wu, S. </a:t>
            </a:r>
            <a:r>
              <a:rPr lang="en-IN" sz="1600" dirty="0" err="1" smtClean="0">
                <a:latin typeface="Times New Roman" pitchFamily="18" charset="0"/>
                <a:cs typeface="Times New Roman" pitchFamily="18" charset="0"/>
              </a:rPr>
              <a:t>Tavildar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Shakkottai</a:t>
            </a:r>
            <a:r>
              <a:rPr lang="en-IN" sz="1600" dirty="0" smtClean="0">
                <a:latin typeface="Times New Roman" pitchFamily="18" charset="0"/>
                <a:cs typeface="Times New Roman" pitchFamily="18" charset="0"/>
              </a:rPr>
              <a:t>, T. Richardson, J. Li, R. </a:t>
            </a:r>
            <a:r>
              <a:rPr lang="en-IN" sz="1600" dirty="0" err="1" smtClean="0">
                <a:latin typeface="Times New Roman" pitchFamily="18" charset="0"/>
                <a:cs typeface="Times New Roman" pitchFamily="18" charset="0"/>
              </a:rPr>
              <a:t>Laroia</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Jovicic</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FlashLinQ</a:t>
            </a:r>
            <a:r>
              <a:rPr lang="en-IN" sz="1600" dirty="0" smtClean="0">
                <a:latin typeface="Times New Roman" pitchFamily="18" charset="0"/>
                <a:cs typeface="Times New Roman" pitchFamily="18" charset="0"/>
              </a:rPr>
              <a:t>: A synchronous distributed scheduler for peer-</a:t>
            </a:r>
            <a:r>
              <a:rPr lang="en-IN" sz="1600" dirty="0" err="1" smtClean="0">
                <a:latin typeface="Times New Roman" pitchFamily="18" charset="0"/>
                <a:cs typeface="Times New Roman" pitchFamily="18" charset="0"/>
              </a:rPr>
              <a:t>topeer</a:t>
            </a:r>
            <a:r>
              <a:rPr lang="en-IN" sz="1600" dirty="0" smtClean="0">
                <a:latin typeface="Times New Roman" pitchFamily="18" charset="0"/>
                <a:cs typeface="Times New Roman" pitchFamily="18" charset="0"/>
              </a:rPr>
              <a:t> ad hoc networks,” IEEE/ACM Transactions on Networking (</a:t>
            </a:r>
            <a:r>
              <a:rPr lang="en-IN" sz="1600" dirty="0" err="1" smtClean="0">
                <a:latin typeface="Times New Roman" pitchFamily="18" charset="0"/>
                <a:cs typeface="Times New Roman" pitchFamily="18" charset="0"/>
              </a:rPr>
              <a:t>ToN</a:t>
            </a:r>
            <a:r>
              <a:rPr lang="en-IN" sz="1600" dirty="0" smtClean="0">
                <a:latin typeface="Times New Roman" pitchFamily="18" charset="0"/>
                <a:cs typeface="Times New Roman" pitchFamily="18" charset="0"/>
              </a:rPr>
              <a:t>), vol. 21, no. 4, pp. 1215–1228,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 Yu and R. </a:t>
            </a:r>
            <a:r>
              <a:rPr lang="en-IN" sz="1600" dirty="0" err="1" smtClean="0">
                <a:latin typeface="Times New Roman" pitchFamily="18" charset="0"/>
                <a:cs typeface="Times New Roman" pitchFamily="18" charset="0"/>
              </a:rPr>
              <a:t>Lui</a:t>
            </a:r>
            <a:r>
              <a:rPr lang="en-IN" sz="1600" dirty="0" smtClean="0">
                <a:latin typeface="Times New Roman" pitchFamily="18" charset="0"/>
                <a:cs typeface="Times New Roman" pitchFamily="18" charset="0"/>
              </a:rPr>
              <a:t>, “Dual methods for </a:t>
            </a:r>
            <a:r>
              <a:rPr lang="en-IN" sz="1600" dirty="0" err="1" smtClean="0">
                <a:latin typeface="Times New Roman" pitchFamily="18" charset="0"/>
                <a:cs typeface="Times New Roman" pitchFamily="18" charset="0"/>
              </a:rPr>
              <a:t>nonconvex</a:t>
            </a:r>
            <a:r>
              <a:rPr lang="en-IN" sz="1600" dirty="0" smtClean="0">
                <a:latin typeface="Times New Roman" pitchFamily="18" charset="0"/>
                <a:cs typeface="Times New Roman" pitchFamily="18" charset="0"/>
              </a:rPr>
              <a:t> spectrum optimization of multicarrier systems,” IEEE Transactions on Communications, vol. 54, no. 7, pp. 1310–1322,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Ribeiro</a:t>
            </a:r>
            <a:r>
              <a:rPr lang="en-IN" sz="1600" dirty="0" smtClean="0">
                <a:latin typeface="Times New Roman" pitchFamily="18" charset="0"/>
                <a:cs typeface="Times New Roman" pitchFamily="18" charset="0"/>
              </a:rPr>
              <a:t>, “Optimal resource allocation in wireless communication and networking,” EURASIP Journal on Wireless Communications and Networking, vol. 2012, no. 1, p. 272,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1284</TotalTime>
  <Words>1413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Quantum Neural Networks for Resource Allocation in Wireless Communications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2021-08-16T14:15:28Z</dcterms:modified>
</cp:coreProperties>
</file>