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Coordinated 5G Network Slicing How Constructive Interference Can Boost Network Throughput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Radio </a:t>
            </a:r>
            <a:r>
              <a:rPr lang="en-IN" sz="2000" dirty="0" smtClean="0">
                <a:latin typeface="Times New Roman" pitchFamily="18" charset="0"/>
                <a:cs typeface="Times New Roman" pitchFamily="18" charset="0"/>
              </a:rPr>
              <a:t>access network (RAN) slicing is a virtualization technology that partitions radio resources into multiple autonomous virtual networks. Since RAN slicing can be tailored to provide diverse performance requirements, it will be pivotal to achieve the high-throughput and low-latency communications that next-generation (5G) systems have long yearned for. To this end, effective RAN slicing algorithms must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partition radio resources so as to leverage coordination among multiple base stations and thus boost network throughput; and (ii) reduce interference across different slices to guarantee slice isolation and avoid performance degradation. The ultimate goal of this paper is to design RAN slicing algorithms that address the above two requirements.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First</a:t>
            </a:r>
            <a:r>
              <a:rPr lang="en-IN" sz="2000" dirty="0" smtClean="0">
                <a:latin typeface="Times New Roman" pitchFamily="18" charset="0"/>
                <a:cs typeface="Times New Roman" pitchFamily="18" charset="0"/>
              </a:rPr>
              <a:t>, we show that the RAN slicing problem can be formulated as a 0-1 Quadratic Programming problem, and we prove its NP-hardness. Second, we propose an optimal solution for small-scale 5G network deployments, and we present three approximation algorithms to make the optimization problem tractable when the network size increases. We first analyze the performance of our algorithms through simulations, and then demonstrate their performance through experiments on a standard-compliant LTE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with 2 base stations and 6 </a:t>
            </a:r>
            <a:r>
              <a:rPr lang="en-IN" sz="2000" dirty="0" err="1" smtClean="0">
                <a:latin typeface="Times New Roman" pitchFamily="18" charset="0"/>
                <a:cs typeface="Times New Roman" pitchFamily="18" charset="0"/>
              </a:rPr>
              <a:t>smartphones</a:t>
            </a:r>
            <a:r>
              <a:rPr lang="en-IN" sz="2000" dirty="0" smtClean="0">
                <a:latin typeface="Times New Roman" pitchFamily="18" charset="0"/>
                <a:cs typeface="Times New Roman" pitchFamily="18" charset="0"/>
              </a:rPr>
              <a:t>. Our results show that not only do our algorithms efficiently partition RAN resources, but also improve network throughput by 27% and increase by 2x the signal-to-interference-plus-noise ratio.</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interference resulting from densification of access points and the coexistence of different numerologies within the same spectrum severely hinders inter-slice isolation.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slice allocation policy that enforces inter-slice isolation by minimizing the inter-slice interference suffered by each virtual operator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different slices are multiplexed within the same bandwidth, each slice performance is affected by the number of radio resources that are simultaneously shared with other slices. </a:t>
            </a:r>
          </a:p>
          <a:p>
            <a:pPr algn="just">
              <a:lnSpc>
                <a:spcPct val="150000"/>
              </a:lnSpc>
            </a:pPr>
            <a:r>
              <a:rPr lang="en-IN" sz="2000" dirty="0" smtClean="0">
                <a:latin typeface="Times New Roman" pitchFamily="18" charset="0"/>
                <a:cs typeface="Times New Roman" pitchFamily="18" charset="0"/>
              </a:rPr>
              <a:t>Slice </a:t>
            </a:r>
            <a:r>
              <a:rPr lang="en-IN" sz="2000" dirty="0" smtClean="0">
                <a:latin typeface="Times New Roman" pitchFamily="18" charset="0"/>
                <a:cs typeface="Times New Roman" pitchFamily="18" charset="0"/>
              </a:rPr>
              <a:t>isolation becomes an essential requirement since it ensures that coexisting slices do not have any mutual impact on each other’s </a:t>
            </a:r>
            <a:r>
              <a:rPr lang="en-IN" sz="2000" dirty="0" smtClean="0">
                <a:latin typeface="Times New Roman" pitchFamily="18" charset="0"/>
                <a:cs typeface="Times New Roman" pitchFamily="18" charset="0"/>
              </a:rPr>
              <a:t>performance.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tackle the problem from an IP’s point of view which has no access to mobile users’ location, demanded traffic and channel </a:t>
            </a:r>
            <a:r>
              <a:rPr lang="en-IN" sz="2000" dirty="0" smtClean="0">
                <a:latin typeface="Times New Roman" pitchFamily="18" charset="0"/>
                <a:cs typeface="Times New Roman" pitchFamily="18" charset="0"/>
              </a:rPr>
              <a:t>conditions.</a:t>
            </a:r>
          </a:p>
          <a:p>
            <a:pPr algn="just">
              <a:lnSpc>
                <a:spcPct val="150000"/>
              </a:lnSpc>
            </a:pPr>
            <a:r>
              <a:rPr lang="en-IN" sz="2000" dirty="0" smtClean="0">
                <a:latin typeface="Times New Roman" pitchFamily="18" charset="0"/>
                <a:cs typeface="Times New Roman" pitchFamily="18" charset="0"/>
              </a:rPr>
              <a:t>Once </a:t>
            </a:r>
            <a:r>
              <a:rPr lang="en-IN" sz="2000" dirty="0" smtClean="0">
                <a:latin typeface="Times New Roman" pitchFamily="18" charset="0"/>
                <a:cs typeface="Times New Roman" pitchFamily="18" charset="0"/>
              </a:rPr>
              <a:t>RAN slicing policies have been defined, a key problem is how to allocate the spectrum resource blocks (RBs) as prescribed by the slicing policy.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problem, also referred to as the RAN slicing enforcement problem (RSEP</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ensures that if an MVNO has been assigned a slice of 15% of the spectrum resources, such MVNO receives approximately 15% of the available </a:t>
            </a:r>
            <a:r>
              <a:rPr lang="en-IN" sz="2000" dirty="0" smtClean="0">
                <a:latin typeface="Times New Roman" pitchFamily="18" charset="0"/>
                <a:cs typeface="Times New Roman" pitchFamily="18" charset="0"/>
              </a:rPr>
              <a:t>RBs.</a:t>
            </a:r>
          </a:p>
          <a:p>
            <a:pPr algn="just">
              <a:lnSpc>
                <a:spcPct val="150000"/>
              </a:lnSpc>
            </a:pPr>
            <a:r>
              <a:rPr lang="en-IN" sz="2000" dirty="0" smtClean="0">
                <a:latin typeface="Times New Roman" pitchFamily="18" charset="0"/>
                <a:cs typeface="Times New Roman" pitchFamily="18" charset="0"/>
              </a:rPr>
              <a:t>Although the problem of RAN slicing has attracted large </a:t>
            </a:r>
            <a:r>
              <a:rPr lang="en-IN" sz="2000" dirty="0" smtClean="0">
                <a:latin typeface="Times New Roman" pitchFamily="18" charset="0"/>
                <a:cs typeface="Times New Roman" pitchFamily="18" charset="0"/>
              </a:rPr>
              <a:t>interest, </a:t>
            </a:r>
            <a:r>
              <a:rPr lang="en-IN" sz="2000" dirty="0" smtClean="0">
                <a:latin typeface="Times New Roman" pitchFamily="18" charset="0"/>
                <a:cs typeface="Times New Roman" pitchFamily="18" charset="0"/>
              </a:rPr>
              <a:t>only few works have tackled the issue of physical-level allocation of spectrum resources to </a:t>
            </a:r>
            <a:r>
              <a:rPr lang="en-IN" sz="2000" dirty="0" smtClean="0">
                <a:latin typeface="Times New Roman" pitchFamily="18" charset="0"/>
                <a:cs typeface="Times New Roman" pitchFamily="18" charset="0"/>
              </a:rPr>
              <a:t>MVNOs.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228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light of this, recent works have proposed the utilization of fog/edge computing to provide intelligence to components of the network close to the UE.</a:t>
            </a:r>
          </a:p>
          <a:p>
            <a:pPr algn="just">
              <a:lnSpc>
                <a:spcPct val="150000"/>
              </a:lnSpc>
            </a:pPr>
            <a:r>
              <a:rPr lang="en-IN" sz="2000" dirty="0" smtClean="0">
                <a:latin typeface="Times New Roman" pitchFamily="18" charset="0"/>
                <a:cs typeface="Times New Roman" pitchFamily="18" charset="0"/>
              </a:rPr>
              <a:t>Although coordinated multipoint (</a:t>
            </a:r>
            <a:r>
              <a:rPr lang="en-IN" sz="2000" dirty="0" err="1" smtClean="0">
                <a:latin typeface="Times New Roman" pitchFamily="18" charset="0"/>
                <a:cs typeface="Times New Roman" pitchFamily="18" charset="0"/>
              </a:rPr>
              <a:t>CoMP</a:t>
            </a:r>
            <a:r>
              <a:rPr lang="en-IN" sz="2000" dirty="0" smtClean="0">
                <a:latin typeface="Times New Roman" pitchFamily="18" charset="0"/>
                <a:cs typeface="Times New Roman" pitchFamily="18" charset="0"/>
              </a:rPr>
              <a:t>) systems were primarily proposed to improve the cell edge performance in 4G, their collaborative nature can be leveraged to support the diverse requirements and enabling technologies of 5G and beyond networks.</a:t>
            </a:r>
          </a:p>
          <a:p>
            <a:pPr algn="just">
              <a:lnSpc>
                <a:spcPct val="150000"/>
              </a:lnSpc>
            </a:pPr>
            <a:r>
              <a:rPr lang="en-IN" sz="2000" dirty="0" smtClean="0">
                <a:latin typeface="Times New Roman" pitchFamily="18" charset="0"/>
                <a:cs typeface="Times New Roman" pitchFamily="18" charset="0"/>
              </a:rPr>
              <a:t>Its potential as a solution to various conflicting goals of future networks is motivated, which is followed by a description of the proposed </a:t>
            </a:r>
            <a:r>
              <a:rPr lang="en-IN" sz="2000" dirty="0" err="1" smtClean="0">
                <a:latin typeface="Times New Roman" pitchFamily="18" charset="0"/>
                <a:cs typeface="Times New Roman" pitchFamily="18" charset="0"/>
              </a:rPr>
              <a:t>GCoMP</a:t>
            </a:r>
            <a:r>
              <a:rPr lang="en-IN" sz="2000" dirty="0" smtClean="0">
                <a:latin typeface="Times New Roman" pitchFamily="18" charset="0"/>
                <a:cs typeface="Times New Roman" pitchFamily="18" charset="0"/>
              </a:rPr>
              <a:t> framework.</a:t>
            </a:r>
          </a:p>
          <a:p>
            <a:pPr algn="just">
              <a:lnSpc>
                <a:spcPct val="150000"/>
              </a:lnSpc>
            </a:pPr>
            <a:r>
              <a:rPr lang="en-IN" sz="2000" dirty="0" smtClean="0">
                <a:latin typeface="Times New Roman" pitchFamily="18" charset="0"/>
                <a:cs typeface="Times New Roman" pitchFamily="18" charset="0"/>
              </a:rPr>
              <a:t>To identify the coordinated TPs per cluster, a set of solutions is proposed in taking into account real operating conditions such as connectivity and network layout.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techniques considerably improve network performance, but require coordination among BSs in proximity.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greedy algorithm RSEP-MLF enjoys fast convergence time at the price of sub-optimal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Moreover, we show that RB aggregation is the technique that produces the best performance improvement in terms of convergence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performance metric is defined as one minus the ratio between the utility function achieved by any of the aforementioned approximation and heuristic algorithms and that achieved by RSEP-QP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major question, however, is whether or not the enforcement strategies presented in this paper can actually bring performance gains in terms of throughput and interference mitigation when applied to real-world 5G networks.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33985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Ericsson Mobility Report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Ericsson. (Jun. 2020).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42424"/>
                          </a:solidFill>
                          <a:latin typeface="Times New Roman"/>
                          <a:ea typeface="Calibri"/>
                          <a:cs typeface="Latha"/>
                        </a:rPr>
                        <a:t>Ericsson Mobility Report provides industry-leading projections and analyses of the latest trends in the mobile industry, including subscription, mobile data traffic and population coverage.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Open, programmable, and virtualized 5G networks: State-of-the-art and the road ahead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Bonati, M. Polese, S. D’Oro, S. Basagni, and T. Melodia,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article provides the first cohesive and exhaustive compendium of recent open source software and frameworks for 5G cellular networks, with a full stack and end-to-end perspective.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CellOS</a:t>
                      </a:r>
                      <a:r>
                        <a:rPr lang="en-US" sz="2000" dirty="0">
                          <a:latin typeface="Times New Roman"/>
                          <a:ea typeface="Calibri"/>
                          <a:cs typeface="Latha"/>
                        </a:rPr>
                        <a:t>: Zero-touch </a:t>
                      </a:r>
                      <a:r>
                        <a:rPr lang="en-US" sz="2000" dirty="0" err="1">
                          <a:latin typeface="Times New Roman"/>
                          <a:ea typeface="Calibri"/>
                          <a:cs typeface="Latha"/>
                        </a:rPr>
                        <a:t>softwarized</a:t>
                      </a:r>
                      <a:r>
                        <a:rPr lang="en-US" sz="2000" dirty="0">
                          <a:latin typeface="Times New Roman"/>
                          <a:ea typeface="Calibri"/>
                          <a:cs typeface="Latha"/>
                        </a:rPr>
                        <a:t> open cellular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Bonati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CellOS has been implemented and evaluated on an indoor testbed with different LTE-compliant implementations: Open Air Interface and srs LTE.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End-to-end network slicing for 5G mobile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Nakao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research and development (R&amp;D) and the standardization of the 5th Generation (5G) mobile networking technologies are proceeding at a rapid pace all around the world.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47800" y="1371600"/>
            <a:ext cx="7086599"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620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article, we have investigated the challenging and timely problem of radio access network (RAN) slicing enforcement in 5G networks. First, we have formulated the resource slicing enforcement problem (RSEP) and shown its NP-hardness. Then, we have proposed three approximation and heuristic algorithms that render the problem tractable and scalable as the problem increases in complexity. Finally, we have evaluated the algorithms through simulations, and demonstrated their effectiveness through experimental analysis on a </a:t>
            </a:r>
            <a:r>
              <a:rPr lang="en-IN" sz="1800" dirty="0" err="1" smtClean="0">
                <a:latin typeface="Times New Roman" pitchFamily="18" charset="0"/>
                <a:cs typeface="Times New Roman" pitchFamily="18" charset="0"/>
              </a:rPr>
              <a:t>testbed</a:t>
            </a:r>
            <a:r>
              <a:rPr lang="en-IN" sz="1800" dirty="0" smtClean="0">
                <a:latin typeface="Times New Roman" pitchFamily="18" charset="0"/>
                <a:cs typeface="Times New Roman" pitchFamily="18" charset="0"/>
              </a:rPr>
              <a:t> composed by 2 LTE base stations and 6 cellular users. Results conclude that our algorithms are scalable and provide near-optimal performance. Moreover, our solutions effectively enforce RAN slicing policies by satisfying MVNOs requirements, reducing inter-MVNO interference, and providing throughput and SINR gains up to 27% and 100%, respectively</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Ericsson. (Jun. 2020). Ericsson Mobility Report. [Online]. Available: https://www.ericsson.com/49da93/assets/local/mobility-report/ documents/2020/june2020-ericsson-mobility-report.pdf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NIST. Spectrum Crunch. Accessed: Apr. 17, 2021. [Online]. Available: https://www.nist.gov/topics/Advanced-communications/spectrumcrunch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L. </a:t>
            </a:r>
            <a:r>
              <a:rPr lang="en-IN" sz="1800" dirty="0" err="1" smtClean="0">
                <a:latin typeface="Times New Roman" pitchFamily="18" charset="0"/>
                <a:cs typeface="Times New Roman" pitchFamily="18" charset="0"/>
              </a:rPr>
              <a:t>Bonati</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Polese</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D’Oro</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Basagni</a:t>
            </a:r>
            <a:r>
              <a:rPr lang="en-IN" sz="1800" dirty="0" smtClean="0">
                <a:latin typeface="Times New Roman" pitchFamily="18" charset="0"/>
                <a:cs typeface="Times New Roman" pitchFamily="18" charset="0"/>
              </a:rPr>
              <a:t>, and T. </a:t>
            </a:r>
            <a:r>
              <a:rPr lang="en-IN" sz="1800" dirty="0" err="1" smtClean="0">
                <a:latin typeface="Times New Roman" pitchFamily="18" charset="0"/>
                <a:cs typeface="Times New Roman" pitchFamily="18" charset="0"/>
              </a:rPr>
              <a:t>Melodia</a:t>
            </a:r>
            <a:r>
              <a:rPr lang="en-IN" sz="1800" dirty="0" smtClean="0">
                <a:latin typeface="Times New Roman" pitchFamily="18" charset="0"/>
                <a:cs typeface="Times New Roman" pitchFamily="18" charset="0"/>
              </a:rPr>
              <a:t>, “Open, programmable, and virtualized 5G networks: State-of-the-art and the road ahead,”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vol. 182, Dec. 2020, Art. no. 107516.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L. </a:t>
            </a:r>
            <a:r>
              <a:rPr lang="en-IN" sz="1800" dirty="0" err="1" smtClean="0">
                <a:latin typeface="Times New Roman" pitchFamily="18" charset="0"/>
                <a:cs typeface="Times New Roman" pitchFamily="18" charset="0"/>
              </a:rPr>
              <a:t>Bonati</a:t>
            </a:r>
            <a:r>
              <a:rPr lang="en-IN" sz="1800" dirty="0" smtClean="0">
                <a:latin typeface="Times New Roman" pitchFamily="18" charset="0"/>
                <a:cs typeface="Times New Roman" pitchFamily="18" charset="0"/>
              </a:rPr>
              <a:t> et al., “</a:t>
            </a:r>
            <a:r>
              <a:rPr lang="en-IN" sz="1800" dirty="0" err="1" smtClean="0">
                <a:latin typeface="Times New Roman" pitchFamily="18" charset="0"/>
                <a:cs typeface="Times New Roman" pitchFamily="18" charset="0"/>
              </a:rPr>
              <a:t>CellOS</a:t>
            </a:r>
            <a:r>
              <a:rPr lang="en-IN" sz="1800" dirty="0" smtClean="0">
                <a:latin typeface="Times New Roman" pitchFamily="18" charset="0"/>
                <a:cs typeface="Times New Roman" pitchFamily="18" charset="0"/>
              </a:rPr>
              <a:t>: Zero-touch </a:t>
            </a:r>
            <a:r>
              <a:rPr lang="en-IN" sz="1800" dirty="0" err="1" smtClean="0">
                <a:latin typeface="Times New Roman" pitchFamily="18" charset="0"/>
                <a:cs typeface="Times New Roman" pitchFamily="18" charset="0"/>
              </a:rPr>
              <a:t>softwarized</a:t>
            </a:r>
            <a:r>
              <a:rPr lang="en-IN" sz="1800" dirty="0" smtClean="0">
                <a:latin typeface="Times New Roman" pitchFamily="18" charset="0"/>
                <a:cs typeface="Times New Roman" pitchFamily="18" charset="0"/>
              </a:rPr>
              <a:t> open cellular networks,”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vol. 180, Oct. 2020, Art. no. 107380.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 </a:t>
            </a:r>
            <a:r>
              <a:rPr lang="en-IN" sz="1800" dirty="0" err="1" smtClean="0">
                <a:latin typeface="Times New Roman" pitchFamily="18" charset="0"/>
                <a:cs typeface="Times New Roman" pitchFamily="18" charset="0"/>
              </a:rPr>
              <a:t>Nakao</a:t>
            </a:r>
            <a:r>
              <a:rPr lang="en-IN" sz="1800" dirty="0" smtClean="0">
                <a:latin typeface="Times New Roman" pitchFamily="18" charset="0"/>
                <a:cs typeface="Times New Roman" pitchFamily="18" charset="0"/>
              </a:rPr>
              <a:t> et al., “End-to-end network slicing for 5G mobile networks,” J. Inf. Process., vol. 25, no. 5, pp. 153–163, Dec. 2017.</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a:t>
            </a:r>
            <a:r>
              <a:rPr lang="en-IN" sz="1600" dirty="0" err="1" smtClean="0">
                <a:latin typeface="Times New Roman" pitchFamily="18" charset="0"/>
                <a:cs typeface="Times New Roman" pitchFamily="18" charset="0"/>
              </a:rPr>
              <a:t>Kokku</a:t>
            </a:r>
            <a:r>
              <a:rPr lang="en-IN" sz="1600" dirty="0" smtClean="0">
                <a:latin typeface="Times New Roman" pitchFamily="18" charset="0"/>
                <a:cs typeface="Times New Roman" pitchFamily="18" charset="0"/>
              </a:rPr>
              <a:t>, R. Mahindra, H. Zhang, and S. </a:t>
            </a:r>
            <a:r>
              <a:rPr lang="en-IN" sz="1600" dirty="0" err="1" smtClean="0">
                <a:latin typeface="Times New Roman" pitchFamily="18" charset="0"/>
                <a:cs typeface="Times New Roman" pitchFamily="18" charset="0"/>
              </a:rPr>
              <a:t>Rangarajan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CellSlice</a:t>
            </a:r>
            <a:r>
              <a:rPr lang="en-IN" sz="1600" dirty="0" smtClean="0">
                <a:latin typeface="Times New Roman" pitchFamily="18" charset="0"/>
                <a:cs typeface="Times New Roman" pitchFamily="18" charset="0"/>
              </a:rPr>
              <a:t>: Cellular wireless resource slicing for active RAN sharing,” in Proc. IEEE COMSNETS, Jan. 2013, pp. 1–10.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X. </a:t>
            </a:r>
            <a:r>
              <a:rPr lang="en-IN" sz="1600" dirty="0" err="1" smtClean="0">
                <a:latin typeface="Times New Roman" pitchFamily="18" charset="0"/>
                <a:cs typeface="Times New Roman" pitchFamily="18" charset="0"/>
              </a:rPr>
              <a:t>Foukas</a:t>
            </a:r>
            <a:r>
              <a:rPr lang="en-IN" sz="1600" dirty="0" smtClean="0">
                <a:latin typeface="Times New Roman" pitchFamily="18" charset="0"/>
                <a:cs typeface="Times New Roman" pitchFamily="18" charset="0"/>
              </a:rPr>
              <a:t>, M. K. Marina, and K. </a:t>
            </a:r>
            <a:r>
              <a:rPr lang="en-IN" sz="1600" dirty="0" err="1" smtClean="0">
                <a:latin typeface="Times New Roman" pitchFamily="18" charset="0"/>
                <a:cs typeface="Times New Roman" pitchFamily="18" charset="0"/>
              </a:rPr>
              <a:t>Kontovasilis</a:t>
            </a:r>
            <a:r>
              <a:rPr lang="en-IN" sz="1600" dirty="0" smtClean="0">
                <a:latin typeface="Times New Roman" pitchFamily="18" charset="0"/>
                <a:cs typeface="Times New Roman" pitchFamily="18" charset="0"/>
              </a:rPr>
              <a:t>, “Orion: RAN slicing for a flexible and cost-effective multi-service mobile network architecture,” in Proc. ACM </a:t>
            </a:r>
            <a:r>
              <a:rPr lang="en-IN" sz="1600" dirty="0" err="1" smtClean="0">
                <a:latin typeface="Times New Roman" pitchFamily="18" charset="0"/>
                <a:cs typeface="Times New Roman" pitchFamily="18" charset="0"/>
              </a:rPr>
              <a:t>MobiCom</a:t>
            </a:r>
            <a:r>
              <a:rPr lang="en-IN" sz="1600" dirty="0" smtClean="0">
                <a:latin typeface="Times New Roman" pitchFamily="18" charset="0"/>
                <a:cs typeface="Times New Roman" pitchFamily="18" charset="0"/>
              </a:rPr>
              <a:t>, 2017, pp. 127–140.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P. </a:t>
            </a:r>
            <a:r>
              <a:rPr lang="en-IN" sz="1600" dirty="0" err="1" smtClean="0">
                <a:latin typeface="Times New Roman" pitchFamily="18" charset="0"/>
                <a:cs typeface="Times New Roman" pitchFamily="18" charset="0"/>
              </a:rPr>
              <a:t>Rost</a:t>
            </a:r>
            <a:r>
              <a:rPr lang="en-IN" sz="1600" dirty="0" smtClean="0">
                <a:latin typeface="Times New Roman" pitchFamily="18" charset="0"/>
                <a:cs typeface="Times New Roman" pitchFamily="18" charset="0"/>
              </a:rPr>
              <a:t> et al., “Network slicing to enable scalability and flexibility in 5G mobile networks,”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55, no. 5, pp. 72–79, May 2017</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[9] V. Mancuso, P. Castagno, M. </a:t>
            </a:r>
            <a:r>
              <a:rPr lang="en-IN" sz="1600" dirty="0" err="1" smtClean="0">
                <a:latin typeface="Times New Roman" pitchFamily="18" charset="0"/>
                <a:cs typeface="Times New Roman" pitchFamily="18" charset="0"/>
              </a:rPr>
              <a:t>Sereno</a:t>
            </a:r>
            <a:r>
              <a:rPr lang="en-IN" sz="1600" dirty="0" smtClean="0">
                <a:latin typeface="Times New Roman" pitchFamily="18" charset="0"/>
                <a:cs typeface="Times New Roman" pitchFamily="18" charset="0"/>
              </a:rPr>
              <a:t>, and M. A. </a:t>
            </a:r>
            <a:r>
              <a:rPr lang="en-IN" sz="1600" dirty="0" err="1" smtClean="0">
                <a:latin typeface="Times New Roman" pitchFamily="18" charset="0"/>
                <a:cs typeface="Times New Roman" pitchFamily="18" charset="0"/>
              </a:rPr>
              <a:t>Marsan</a:t>
            </a:r>
            <a:r>
              <a:rPr lang="en-IN" sz="1600" dirty="0" smtClean="0">
                <a:latin typeface="Times New Roman" pitchFamily="18" charset="0"/>
                <a:cs typeface="Times New Roman" pitchFamily="18" charset="0"/>
              </a:rPr>
              <a:t>, “Slicing cell resources: The case of HTC and MTC coexistence,” in Proc. IEEE INFOCOM, Apr. 2019, pp. 667–675.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 </a:t>
            </a:r>
            <a:r>
              <a:rPr lang="en-IN" sz="1600" dirty="0" err="1" smtClean="0">
                <a:latin typeface="Times New Roman" pitchFamily="18" charset="0"/>
                <a:cs typeface="Times New Roman" pitchFamily="18" charset="0"/>
              </a:rPr>
              <a:t>D’Oro</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Restuccia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Talamonti</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Melodia</a:t>
            </a:r>
            <a:r>
              <a:rPr lang="en-IN" sz="1600" dirty="0" smtClean="0">
                <a:latin typeface="Times New Roman" pitchFamily="18" charset="0"/>
                <a:cs typeface="Times New Roman" pitchFamily="18" charset="0"/>
              </a:rPr>
              <a:t>, “The slice is served: Enforcing radio access network slicing in virtualized 5G systems,” in Proc. IEEE Conf.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Apr. 2019, pp. 442–450.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1497</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Coordinated 5G Network Slicing How Constructive Interference Can Boost Network Throughput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2021-08-16T08:36:07Z</dcterms:modified>
</cp:coreProperties>
</file>