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AI-Assisted Energy-Efficient and Intelligent Routing for Reconfigurable Wireless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257800"/>
          </a:xfrm>
        </p:spPr>
        <p:txBody>
          <a:bodyPr>
            <a:noAutofit/>
          </a:bodyPr>
          <a:lstStyle/>
          <a:p>
            <a:pPr algn="just">
              <a:buNone/>
            </a:pPr>
            <a:r>
              <a:rPr lang="en-IN" sz="2000" dirty="0" smtClean="0">
                <a:latin typeface="Times New Roman" pitchFamily="18" charset="0"/>
                <a:cs typeface="Times New Roman" pitchFamily="18" charset="0"/>
              </a:rPr>
              <a:t>    Intelligent </a:t>
            </a:r>
            <a:r>
              <a:rPr lang="en-IN" sz="2000" dirty="0" smtClean="0">
                <a:latin typeface="Times New Roman" pitchFamily="18" charset="0"/>
                <a:cs typeface="Times New Roman" pitchFamily="18" charset="0"/>
              </a:rPr>
              <a:t>network management for reconfigurable wireless networks such as 5G and beyond applications is crucial for many industrial applications, and has been the subject of ongoing research. This paper proposes an Artificial Intelligence(AI)-Assisted energy-efficient and intelligent routing, based on both energy efficiency prioritization and AI theory, in order to meet the exacting demands particularly in a real-world scenario. Specifically, to achieve network intelligence and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we use the AI theory to enhance routing </a:t>
            </a:r>
            <a:r>
              <a:rPr lang="en-IN" sz="2000" dirty="0" err="1" smtClean="0">
                <a:latin typeface="Times New Roman" pitchFamily="18" charset="0"/>
                <a:cs typeface="Times New Roman" pitchFamily="18" charset="0"/>
              </a:rPr>
              <a:t>adaptivity</a:t>
            </a:r>
            <a:r>
              <a:rPr lang="en-IN" sz="2000" dirty="0" smtClean="0">
                <a:latin typeface="Times New Roman" pitchFamily="18" charset="0"/>
                <a:cs typeface="Times New Roman" pitchFamily="18" charset="0"/>
              </a:rPr>
              <a:t> for intelligent network management in reconfigurable wireless networks. The software-defined networking idea is used to achieve this goal from a network-level perspective. To facilitate self-awareness, self-study, self-decision making, and self-configuration, we construct a mathematical model to convert the energy-efficient and intelligent routing problem into a multi-constraint optimal problem. Then an AI-assisted intelligent routing algorithm is designed to dynamically and adaptively change link weighs, which allows us to achieve optimal energy efficiency. Findings from our simulation suggest the potential of our proposed approach</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contrast with the existing works, reference [79] exploit the channel correlation to more reliably configure the RIS reflection interaction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exists between imaging reconstruction speed and image quality.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intelligent manipulation of RISs is expected to achieve high-resolution sensing and high accuracy localization coexisting with the basic wireless communication functions, which can constantly share the abundant data and information in the time, frequency, and space domains.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Supervised </a:t>
            </a:r>
            <a:r>
              <a:rPr lang="en-IN" sz="2000" dirty="0" smtClean="0">
                <a:latin typeface="Times New Roman" pitchFamily="18" charset="0"/>
                <a:cs typeface="Times New Roman" pitchFamily="18" charset="0"/>
              </a:rPr>
              <a:t>learning and unsupervised learning are two learning schemes that can be distinguished by the </a:t>
            </a:r>
            <a:r>
              <a:rPr lang="en-IN" sz="2000" dirty="0" err="1" smtClean="0">
                <a:latin typeface="Times New Roman" pitchFamily="18" charset="0"/>
                <a:cs typeface="Times New Roman" pitchFamily="18" charset="0"/>
              </a:rPr>
              <a:t>existense</a:t>
            </a:r>
            <a:r>
              <a:rPr lang="en-IN" sz="2000" dirty="0" smtClean="0">
                <a:latin typeface="Times New Roman" pitchFamily="18" charset="0"/>
                <a:cs typeface="Times New Roman" pitchFamily="18" charset="0"/>
              </a:rPr>
              <a:t> or </a:t>
            </a:r>
            <a:r>
              <a:rPr lang="en-IN" sz="2000" dirty="0" err="1" smtClean="0">
                <a:latin typeface="Times New Roman" pitchFamily="18" charset="0"/>
                <a:cs typeface="Times New Roman" pitchFamily="18" charset="0"/>
              </a:rPr>
              <a:t>absense</a:t>
            </a:r>
            <a:r>
              <a:rPr lang="en-IN" sz="2000" dirty="0" smtClean="0">
                <a:latin typeface="Times New Roman" pitchFamily="18" charset="0"/>
                <a:cs typeface="Times New Roman" pitchFamily="18" charset="0"/>
              </a:rPr>
              <a:t> of the output labels.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address this problem and improve the benefits of RISs, artificial intelligence (AI)-based methods can be applied to design MAC protocols for RIS-aided wireless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distributed MAC protocol, an RL-based computational model can be employed by each user to solve the resource allocation and RIS configuration problems because no RIS channel-information exchange is required.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RL-based computational model is more suitable for small RISs to avoid potential dimensionality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the typical hidden and exposed terminal problems, conventional carrier sensing techniques suffer from spectrum sensing deficiencies.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low-overhead channel estimation algorithms have been proposed by taking advantage of the channel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neural network that combines the data acquisition process with imaging process is proposed with information </a:t>
            </a:r>
            <a:r>
              <a:rPr lang="en-IN" sz="2000" dirty="0" err="1" smtClean="0">
                <a:latin typeface="Times New Roman" pitchFamily="18" charset="0"/>
                <a:cs typeface="Times New Roman" pitchFamily="18" charset="0"/>
              </a:rPr>
              <a:t>metamaterial</a:t>
            </a:r>
            <a:r>
              <a:rPr lang="en-IN" sz="2000" dirty="0" smtClean="0">
                <a:latin typeface="Times New Roman" pitchFamily="18" charset="0"/>
                <a:cs typeface="Times New Roman" pitchFamily="18" charset="0"/>
              </a:rPr>
              <a:t> coding enrolled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network connects the entire imaging system into a whole, and the author can find optimal </a:t>
            </a:r>
            <a:r>
              <a:rPr lang="en-IN" sz="2000" dirty="0" err="1" smtClean="0">
                <a:latin typeface="Times New Roman" pitchFamily="18" charset="0"/>
                <a:cs typeface="Times New Roman" pitchFamily="18" charset="0"/>
              </a:rPr>
              <a:t>metamaterial</a:t>
            </a:r>
            <a:r>
              <a:rPr lang="en-IN" sz="2000" dirty="0" smtClean="0">
                <a:latin typeface="Times New Roman" pitchFamily="18" charset="0"/>
                <a:cs typeface="Times New Roman" pitchFamily="18" charset="0"/>
              </a:rPr>
              <a:t> radiation patterns (</a:t>
            </a:r>
            <a:r>
              <a:rPr lang="en-IN" sz="2000" dirty="0" err="1" smtClean="0">
                <a:latin typeface="Times New Roman" pitchFamily="18" charset="0"/>
                <a:cs typeface="Times New Roman" pitchFamily="18" charset="0"/>
              </a:rPr>
              <a:t>codings</a:t>
            </a:r>
            <a:r>
              <a:rPr lang="en-IN" sz="2000" dirty="0" smtClean="0">
                <a:latin typeface="Times New Roman" pitchFamily="18" charset="0"/>
                <a:cs typeface="Times New Roman" pitchFamily="18" charset="0"/>
              </a:rPr>
              <a:t>) with less number of radiation pattern image requirement through the joint training while ensuring the imaging quality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improve the estimation accuracy, the proposed framework take fully advantages of CNN in feature extraction and </a:t>
            </a:r>
            <a:r>
              <a:rPr lang="en-IN" sz="2000" dirty="0" err="1" smtClean="0">
                <a:latin typeface="Times New Roman" pitchFamily="18" charset="0"/>
                <a:cs typeface="Times New Roman" pitchFamily="18" charset="0"/>
              </a:rPr>
              <a:t>DReL</a:t>
            </a:r>
            <a:r>
              <a:rPr lang="en-IN" sz="2000" dirty="0" smtClean="0">
                <a:latin typeface="Times New Roman" pitchFamily="18" charset="0"/>
                <a:cs typeface="Times New Roman" pitchFamily="18" charset="0"/>
              </a:rPr>
              <a:t> in </a:t>
            </a:r>
            <a:r>
              <a:rPr lang="en-IN" sz="2000" dirty="0" err="1" smtClean="0">
                <a:latin typeface="Times New Roman" pitchFamily="18" charset="0"/>
                <a:cs typeface="Times New Roman" pitchFamily="18" charset="0"/>
              </a:rPr>
              <a:t>denoising</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62000"/>
          </a:xfrm>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990600" y="8382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The intelligently controlled features of RISs lead to potential benefits for future wireless networks, such as their coverage enhancement, EE/SE performance improvement, leading to improved throughput and </a:t>
            </a:r>
            <a:r>
              <a:rPr lang="en-IN" sz="2000" dirty="0" smtClean="0">
                <a:latin typeface="Times New Roman" pitchFamily="18" charset="0"/>
                <a:cs typeface="Times New Roman" pitchFamily="18" charset="0"/>
              </a:rPr>
              <a:t>security.</a:t>
            </a:r>
          </a:p>
          <a:p>
            <a:pPr algn="just">
              <a:lnSpc>
                <a:spcPct val="150000"/>
              </a:lnSpc>
            </a:pPr>
            <a:r>
              <a:rPr lang="en-IN" sz="2000" dirty="0" smtClean="0">
                <a:latin typeface="Times New Roman" pitchFamily="18" charset="0"/>
                <a:cs typeface="Times New Roman" pitchFamily="18" charset="0"/>
              </a:rPr>
              <a:t>With the ever-increasing demands on wireless networks, research in wireless communications continues to focus on meeting the challenges of improving the energy efficiency (EE) versus spectral efficiency (SE) trade-offs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practice, when designing an efficient AI-assisted MAC protocol for RIS-aided wireless networks, especially a distributed version, accurate spectrum sensing is quite critical for reducing collisions and interferences</a:t>
            </a:r>
            <a:r>
              <a:rPr lang="en-IN" sz="2000" dirty="0" smtClean="0">
                <a:latin typeface="Times New Roman" pitchFamily="18" charset="0"/>
                <a:cs typeface="Times New Roman" pitchFamily="18" charset="0"/>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Simple Design of IRS-NOMA Transmission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Ding and H. Vincent Poor,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letter proposes a simple design of intelligent reflecting surface (IRS) assisted non-orthogonal multiple access (NOMA) downlink transmission.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Intelligent Reflecting Surface Assisted Non-Orthogonal Multiple Access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Yang, X. Xu and Y. Liang,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consider an IRS-assisted non-orthogonal-multiple-access (NOMA) system in which a base station (BS) transmits superposed downlink signals to multiple users.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31445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Intelligent Reflecting Surface Meets OFDM: Protocol Design and Rate Maximization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Yang, B. Zheng, S. Zhang and R.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Intelligent reflecting surface (IRS) is a promising new technology for achieving both spectrum and energy efficient wireless communication systems in the future.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Adaptive Transmission for Reconfigurable Intelligent Surface-Assisted OFDM Wireless Communications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Lin, B. Zheng, G. C. Alexandropoulos, M. Wen, F. Chen and S. Mumtaz,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Reconfigurable intelligent surfaces (RISs) have recently emerged as an innovative technology for improving the coverage, throughput, and energy/spectrum efficiency of future wireless communications.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828800" y="1447800"/>
            <a:ext cx="6477000" cy="5029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228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conclusion, we have presented four typical scenarios of RIS-aided multi-user communications. We then have reviewed the family of MAC solutions conceived for RIS-aided wireless networks and highlighted a range of competing MAC designs conceived for AI-assisted MAC structures relying on centralized, distributed and hybrid implementations. In particular, the centralized AI-assisted MAC excels in satisfying the target </a:t>
            </a:r>
            <a:r>
              <a:rPr lang="en-IN" sz="1800" dirty="0" err="1" smtClean="0">
                <a:latin typeface="Times New Roman" pitchFamily="18" charset="0"/>
                <a:cs typeface="Times New Roman" pitchFamily="18" charset="0"/>
              </a:rPr>
              <a:t>QoS</a:t>
            </a:r>
            <a:r>
              <a:rPr lang="en-IN" sz="1800" dirty="0" smtClean="0">
                <a:latin typeface="Times New Roman" pitchFamily="18" charset="0"/>
                <a:cs typeface="Times New Roman" pitchFamily="18" charset="0"/>
              </a:rPr>
              <a:t> of users, while the distributed </a:t>
            </a:r>
            <a:r>
              <a:rPr lang="en-IN" sz="1800" dirty="0" err="1" smtClean="0">
                <a:latin typeface="Times New Roman" pitchFamily="18" charset="0"/>
                <a:cs typeface="Times New Roman" pitchFamily="18" charset="0"/>
              </a:rPr>
              <a:t>AIassisted</a:t>
            </a:r>
            <a:r>
              <a:rPr lang="en-IN" sz="1800" dirty="0" smtClean="0">
                <a:latin typeface="Times New Roman" pitchFamily="18" charset="0"/>
                <a:cs typeface="Times New Roman" pitchFamily="18" charset="0"/>
              </a:rPr>
              <a:t> MAC is more capable of meeting the random or unpredictable requirements of users. Finally, the family of hybrid AI-assisted MAC solutions strikes a beneficial trade-off between them. As performance evaluations revealed, distributed AI-assisted MAC schemes are more applicable to networks with small numbers of users associated with a large number of RISs. By contrast, the centralized AI-assisted MAC schemes are more suitable for a large number of users in conjunction with small numbers of RISs.</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304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a:t>
            </a:r>
            <a:r>
              <a:rPr lang="en-IN" sz="1600" dirty="0" smtClean="0">
                <a:latin typeface="Times New Roman" pitchFamily="18" charset="0"/>
                <a:cs typeface="Times New Roman" pitchFamily="18" charset="0"/>
              </a:rPr>
              <a:t>] Z. Ding and H. Vincent Poor, “A Simple Design of IRS-NOMA Transmission,” IEEE Communications Letters, vol. 24, no. 5, pp. 1119-1123, May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 </a:t>
            </a:r>
            <a:r>
              <a:rPr lang="en-IN" sz="1600" dirty="0" smtClean="0">
                <a:latin typeface="Times New Roman" pitchFamily="18" charset="0"/>
                <a:cs typeface="Times New Roman" pitchFamily="18" charset="0"/>
              </a:rPr>
              <a:t>G. Yang, X.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Y. Liang, “Intelligent Reflecting Surface Assisted Non-Orthogonal Multiple Access,” IEEE Wireless Communications and Networking Conference (WCNC), Seoul, Korea (South), May 2020</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Y. Yang, B.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S. Zhang and R. Zhang, “Intelligent Reflecting Surface Meets OFDM: Protocol Design and Rate Maximization,” IEEE Transactions on Communications, vol. 68, no. 7, pp. 4522-4535, Jul.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Lin, B.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G. C. Alexandropoulos, M. </a:t>
            </a:r>
            <a:r>
              <a:rPr lang="en-IN" sz="1600" dirty="0" err="1" smtClean="0">
                <a:latin typeface="Times New Roman" pitchFamily="18" charset="0"/>
                <a:cs typeface="Times New Roman" pitchFamily="18" charset="0"/>
              </a:rPr>
              <a:t>Wen</a:t>
            </a:r>
            <a:r>
              <a:rPr lang="en-IN" sz="1600" dirty="0" smtClean="0">
                <a:latin typeface="Times New Roman" pitchFamily="18" charset="0"/>
                <a:cs typeface="Times New Roman" pitchFamily="18" charset="0"/>
              </a:rPr>
              <a:t>, F. Chen and S. </a:t>
            </a:r>
            <a:r>
              <a:rPr lang="en-IN" sz="1600" dirty="0" err="1" smtClean="0">
                <a:latin typeface="Times New Roman" pitchFamily="18" charset="0"/>
                <a:cs typeface="Times New Roman" pitchFamily="18" charset="0"/>
              </a:rPr>
              <a:t>Mumtaz</a:t>
            </a:r>
            <a:r>
              <a:rPr lang="en-IN" sz="1600" dirty="0" smtClean="0">
                <a:latin typeface="Times New Roman" pitchFamily="18" charset="0"/>
                <a:cs typeface="Times New Roman" pitchFamily="18" charset="0"/>
              </a:rPr>
              <a:t>, “Adaptive Transmission for Reconfigurable Intelligent Surface-Assisted OFDM Wireless Communications,” IEEE Journal on Selected Areas in Communications, vol. 38, no. 11, pp. 2653-2665, Nov.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C. You, B.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and R. Zhang, “Channel Estimation and Passive </a:t>
            </a:r>
            <a:r>
              <a:rPr lang="en-IN" sz="1600" dirty="0" err="1" smtClean="0">
                <a:latin typeface="Times New Roman" pitchFamily="18" charset="0"/>
                <a:cs typeface="Times New Roman" pitchFamily="18" charset="0"/>
              </a:rPr>
              <a:t>Beamforming</a:t>
            </a:r>
            <a:r>
              <a:rPr lang="en-IN" sz="1600" dirty="0" smtClean="0">
                <a:latin typeface="Times New Roman" pitchFamily="18" charset="0"/>
                <a:cs typeface="Times New Roman" pitchFamily="18" charset="0"/>
              </a:rPr>
              <a:t> for Intelligent Reflecting Surface: Discrete Phase Shift and Progressive Refinement,” IEEE Journal on Selected Areas in Communications, vol. 38, no. 11, pp. 2604- 2620, Nov. 2020</a:t>
            </a:r>
            <a:r>
              <a:rPr lang="en-IN" sz="1600" dirty="0" smtClean="0">
                <a:latin typeface="Times New Roman" pitchFamily="18" charset="0"/>
                <a:cs typeface="Times New Roman" pitchFamily="18" charset="0"/>
              </a:rPr>
              <a:t>.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6</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X. Cao, B. Yang, H. Zhang, C. Huang, C. Yuen and Z. Han, “Reconfigurable Intelligent Surface-Assisted MAC for Wireless Networks: Protocol Design, Analysis, and Optimization,” IEEE Internet of Things Journal, Mar. 2021.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 </a:t>
            </a:r>
            <a:r>
              <a:rPr lang="en-IN" sz="1600" dirty="0" smtClean="0">
                <a:latin typeface="Times New Roman" pitchFamily="18" charset="0"/>
                <a:cs typeface="Times New Roman" pitchFamily="18" charset="0"/>
              </a:rPr>
              <a:t>W. Ni, Y. Liu, Z. Yang, H. </a:t>
            </a:r>
            <a:r>
              <a:rPr lang="en-IN" sz="1600" dirty="0" err="1" smtClean="0">
                <a:latin typeface="Times New Roman" pitchFamily="18" charset="0"/>
                <a:cs typeface="Times New Roman" pitchFamily="18" charset="0"/>
              </a:rPr>
              <a:t>Tian</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“Federated Learning in Multi-RIS Aided Systems,”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arXiv:2010.13333, Oct.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 </a:t>
            </a:r>
            <a:r>
              <a:rPr lang="en-IN" sz="1600" dirty="0" smtClean="0">
                <a:latin typeface="Times New Roman" pitchFamily="18" charset="0"/>
                <a:cs typeface="Times New Roman" pitchFamily="18" charset="0"/>
              </a:rPr>
              <a:t>K. Yang, Y. Shi, Y. Zhou, Z. Yang, L. Fu and W. Chen, “Federated Machine Learning for Intelligent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via Reconfigurable Intelligent Surface,” IEEE Network, vol. 34, no. 5, pp. 16-22, Sep. 2020</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M. Jung, W. </a:t>
            </a:r>
            <a:r>
              <a:rPr lang="en-IN" sz="1600" dirty="0" err="1" smtClean="0">
                <a:latin typeface="Times New Roman" pitchFamily="18" charset="0"/>
                <a:cs typeface="Times New Roman" pitchFamily="18" charset="0"/>
              </a:rPr>
              <a:t>Saad</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Debbah</a:t>
            </a:r>
            <a:r>
              <a:rPr lang="en-IN" sz="1600" dirty="0" smtClean="0">
                <a:latin typeface="Times New Roman" pitchFamily="18" charset="0"/>
                <a:cs typeface="Times New Roman" pitchFamily="18" charset="0"/>
              </a:rPr>
              <a:t> and C. S. Hong, “On the Optimality of Reconfigurable Intelligent Surfaces (RISs): Passive </a:t>
            </a:r>
            <a:r>
              <a:rPr lang="en-IN" sz="1600" dirty="0" err="1" smtClean="0">
                <a:latin typeface="Times New Roman" pitchFamily="18" charset="0"/>
                <a:cs typeface="Times New Roman" pitchFamily="18" charset="0"/>
              </a:rPr>
              <a:t>Beamforming</a:t>
            </a:r>
            <a:r>
              <a:rPr lang="en-IN" sz="1600" dirty="0" smtClean="0">
                <a:latin typeface="Times New Roman" pitchFamily="18" charset="0"/>
                <a:cs typeface="Times New Roman" pitchFamily="18" charset="0"/>
              </a:rPr>
              <a:t>, Modulation, and Resource Allocation,” IEEE Transactions on Wireless Communications, Feb. 2021.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H.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Y. Liang, J. Chen and E. G. Larsson, “Weighted Sum-Rate Maximization for Reconfigurable Intelligent Surface Aided Wireless Networks,” IEEE Transactions on Wireless Communications, vol. 19, no. 5, pp. 3064-3076, May 2020.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1495</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AI-Assisted Energy-Efficient and Intelligent Routing for Reconfigurable Wireless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2021-08-16T11:54:59Z</dcterms:modified>
</cp:coreProperties>
</file>