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ReNEW</a:t>
            </a:r>
            <a:r>
              <a:rPr lang="en-IN" b="1" dirty="0" smtClean="0">
                <a:latin typeface="Times New Roman" pitchFamily="18" charset="0"/>
                <a:cs typeface="Times New Roman" pitchFamily="18" charset="0"/>
              </a:rPr>
              <a:t> A Practical Module For Reliable Routing in Networks of Energy-harvesting Wireless Sensors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Many </a:t>
            </a:r>
            <a:r>
              <a:rPr lang="en-IN" sz="2000" dirty="0" smtClean="0">
                <a:latin typeface="Times New Roman" pitchFamily="18" charset="0"/>
                <a:cs typeface="Times New Roman" pitchFamily="18" charset="0"/>
              </a:rPr>
              <a:t>Internet of Things smart-* applications are being powered solely through ambient energy-harvested energy. These applications require periodic data collection with low latency and high reliability. Since the energy is harvested in small amounts from ambient sources and is stochastic in nature, it is extremely challenging to achieve low latency and high reliability for such applications. To this end, we propose a distributed, energy-management module called </a:t>
            </a:r>
            <a:r>
              <a:rPr lang="en-IN" sz="2000" dirty="0" err="1" smtClean="0">
                <a:latin typeface="Times New Roman" pitchFamily="18" charset="0"/>
                <a:cs typeface="Times New Roman" pitchFamily="18" charset="0"/>
              </a:rPr>
              <a:t>ReNEW</a:t>
            </a:r>
            <a:r>
              <a:rPr lang="en-IN" sz="2000" dirty="0" smtClean="0">
                <a:latin typeface="Times New Roman" pitchFamily="18" charset="0"/>
                <a:cs typeface="Times New Roman" pitchFamily="18" charset="0"/>
              </a:rPr>
              <a:t>, for Constructive Interference (CI) based protocols that utilizes the available energy effectively in order to achieve our target of increased reliability in EH-WSN, especially in the low harvesting regimes. We choose CI-based protocols to leverage the low latency guarantees. Specifically, we propose a Markov decision model to maximize the energy utility in the infinite horizon by allocating energy optimally. To this end, we also propose a threshold optimal policy. As we find that just a energy scheduler cannot achieve the goal, we also propose distributed techniques to conserve energy on the redundant nodes in the network, and dynamically activate them based on feedback.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7620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also improve the performance of CI by adapting the transmit powers on nodes. We implement and evaluate </a:t>
            </a:r>
            <a:r>
              <a:rPr lang="en-IN" sz="2000" dirty="0" err="1" smtClean="0">
                <a:latin typeface="Times New Roman" pitchFamily="18" charset="0"/>
                <a:cs typeface="Times New Roman" pitchFamily="18" charset="0"/>
              </a:rPr>
              <a:t>ReNEW</a:t>
            </a:r>
            <a:r>
              <a:rPr lang="en-IN" sz="2000" dirty="0" smtClean="0">
                <a:latin typeface="Times New Roman" pitchFamily="18" charset="0"/>
                <a:cs typeface="Times New Roman" pitchFamily="18" charset="0"/>
              </a:rPr>
              <a:t> on </a:t>
            </a:r>
            <a:r>
              <a:rPr lang="en-IN" sz="2000" dirty="0" err="1" smtClean="0">
                <a:latin typeface="Times New Roman" pitchFamily="18" charset="0"/>
                <a:cs typeface="Times New Roman" pitchFamily="18" charset="0"/>
              </a:rPr>
              <a:t>Indriya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for real-world scenarios. We show that in a network of 20 source nodes out of the 30 nodes in the network can perform periodic data collection with an improvement of 2.5 times higher packet reception ratio as compared to LWB. This is one of the worst case scenarios as the harvested energy is as low as 50uJ/s and packets of size 100 B is sent every 30 s. Furthermore, in this scenario, </a:t>
            </a:r>
            <a:r>
              <a:rPr lang="en-IN" sz="2000" dirty="0" err="1" smtClean="0">
                <a:latin typeface="Times New Roman" pitchFamily="18" charset="0"/>
                <a:cs typeface="Times New Roman" pitchFamily="18" charset="0"/>
              </a:rPr>
              <a:t>ReNEW</a:t>
            </a:r>
            <a:r>
              <a:rPr lang="en-IN" sz="2000" dirty="0" smtClean="0">
                <a:latin typeface="Times New Roman" pitchFamily="18" charset="0"/>
                <a:cs typeface="Times New Roman" pitchFamily="18" charset="0"/>
              </a:rPr>
              <a:t> saves around 25% higher residual energy on the average as compared to the standard LWB. In a nutshell, by integrating </a:t>
            </a:r>
            <a:r>
              <a:rPr lang="en-IN" sz="2000" dirty="0" err="1" smtClean="0">
                <a:latin typeface="Times New Roman" pitchFamily="18" charset="0"/>
                <a:cs typeface="Times New Roman" pitchFamily="18" charset="0"/>
              </a:rPr>
              <a:t>ReNEW</a:t>
            </a:r>
            <a:r>
              <a:rPr lang="en-IN" sz="2000" dirty="0" smtClean="0">
                <a:latin typeface="Times New Roman" pitchFamily="18" charset="0"/>
                <a:cs typeface="Times New Roman" pitchFamily="18" charset="0"/>
              </a:rPr>
              <a:t> with CI based protocols, we enable guaranteed latency and increased reliability for the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EH-WSNs.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Harvesting energy from the surroundings of the existing sources has become one of the promising </a:t>
            </a:r>
            <a:r>
              <a:rPr lang="en-IN" sz="2000" dirty="0" smtClean="0">
                <a:latin typeface="Times New Roman" pitchFamily="18" charset="0"/>
                <a:cs typeface="Times New Roman" pitchFamily="18" charset="0"/>
              </a:rPr>
              <a:t>technologies. </a:t>
            </a:r>
          </a:p>
          <a:p>
            <a:pPr algn="just">
              <a:lnSpc>
                <a:spcPct val="150000"/>
              </a:lnSpc>
            </a:pPr>
            <a:r>
              <a:rPr lang="en-IN" sz="2000" dirty="0" smtClean="0">
                <a:latin typeface="Times New Roman" pitchFamily="18" charset="0"/>
                <a:cs typeface="Times New Roman" pitchFamily="18" charset="0"/>
              </a:rPr>
              <a:t>Power density is the main parameter to harvest energy from any of the existing energy resources, and the sunlight has the maximum </a:t>
            </a:r>
            <a:r>
              <a:rPr lang="en-IN" sz="2000" dirty="0" smtClean="0">
                <a:latin typeface="Times New Roman" pitchFamily="18" charset="0"/>
                <a:cs typeface="Times New Roman" pitchFamily="18" charset="0"/>
              </a:rPr>
              <a:t>density.</a:t>
            </a:r>
          </a:p>
          <a:p>
            <a:pPr algn="just">
              <a:lnSpc>
                <a:spcPct val="150000"/>
              </a:lnSpc>
            </a:pPr>
            <a:r>
              <a:rPr lang="en-IN" sz="2000" dirty="0" smtClean="0">
                <a:latin typeface="Times New Roman" pitchFamily="18" charset="0"/>
                <a:cs typeface="Times New Roman" pitchFamily="18" charset="0"/>
              </a:rPr>
              <a:t>They have developed an analytical model to estimate energy consumed during route establishment and existing simulation results that claim better performance and energy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various attenuation models exists based upon the different operating conditions such as indoor, outdoor and free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scheme is based on to optimize the energy consumed and provide end-to end reliability for WSN.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important to clearly define the performance metrics and design requirements that impact EH-WSNs, given that energy is no longer limited in the same way.</a:t>
            </a:r>
          </a:p>
          <a:p>
            <a:pPr algn="just">
              <a:lnSpc>
                <a:spcPct val="150000"/>
              </a:lnSpc>
            </a:pPr>
            <a:r>
              <a:rPr lang="en-IN" sz="2000" dirty="0" smtClean="0">
                <a:latin typeface="Times New Roman" pitchFamily="18" charset="0"/>
                <a:cs typeface="Times New Roman" pitchFamily="18" charset="0"/>
              </a:rPr>
              <a:t>Preventing</a:t>
            </a:r>
            <a:r>
              <a:rPr lang="en-IN" sz="2000" dirty="0" smtClean="0">
                <a:latin typeface="Times New Roman" pitchFamily="18" charset="0"/>
                <a:cs typeface="Times New Roman" pitchFamily="18" charset="0"/>
              </a:rPr>
              <a:t>, managing, or at least mitigating their effects is a major challenge due to the unpredictable, short-span, and high-impact nature of these disasters.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prediction-based nature of energy-harvesting problems, some of the algorithms assume that either the full knowledge of the harvested energy in the future is known at the transmitter, or both the history and the future harvested energy are available prior to the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WSNs can be used to monitor the environment to provide information that can aid in finding solutions to these issues.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design proposes optimization scheme for direct transmission, joint routing scheme for single-relay cooperation and power allocation scheme for multi-relay cooperation scenarios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RF energy harvesting technique is implemented for many electronic devices like LED, scientific calculator and battery charging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converter consists of cross coupled rectifier with differential- drive and a four-bit capacitor </a:t>
            </a:r>
            <a:r>
              <a:rPr lang="en-IN" sz="2000" dirty="0" smtClean="0">
                <a:latin typeface="Times New Roman" pitchFamily="18" charset="0"/>
                <a:cs typeface="Times New Roman" pitchFamily="18" charset="0"/>
              </a:rPr>
              <a:t>array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propose to increase the efficiency over different frequency ranges with reduced size of RF rectifier circuit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proposed a frame work known as MIP (mixed integer programming) to decrease energy consumed by the sensor nodes.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high </a:t>
            </a:r>
            <a:r>
              <a:rPr lang="en-IN" sz="2000" dirty="0" err="1" smtClean="0">
                <a:latin typeface="Times New Roman" pitchFamily="18" charset="0"/>
                <a:cs typeface="Times New Roman" pitchFamily="18" charset="0"/>
              </a:rPr>
              <a:t>vibrational</a:t>
            </a:r>
            <a:r>
              <a:rPr lang="en-IN" sz="2000" dirty="0" smtClean="0">
                <a:latin typeface="Times New Roman" pitchFamily="18" charset="0"/>
                <a:cs typeface="Times New Roman" pitchFamily="18" charset="0"/>
              </a:rPr>
              <a:t> acceleration, wide range frequency band, and an adaptive resonant frequency tracker are the main requirements to design a high performance vibration energy-harvesting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Design </a:t>
            </a:r>
            <a:r>
              <a:rPr lang="en-IN" sz="2000" dirty="0" smtClean="0">
                <a:latin typeface="Times New Roman" pitchFamily="18" charset="0"/>
                <a:cs typeface="Times New Roman" pitchFamily="18" charset="0"/>
              </a:rPr>
              <a:t>considerations include sensor nodes robustness (in terms of storage, charge and discharge rate), low price, MPPT performance, and data transmission mechanism to achieve a longer lifetime of the WSN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Dynamic Power Management (DPM), which is another technique for power management, the main focus is on reducing the power consumption while maintaining the network performance at a reasonable level by switching the nodes to different energy states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include the size of the energy buffer, the operational performance level when in energy-neutral mode, and the measurement capabilities required in the hardware for harvesting the energy.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Energy-aware transmission scheme for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I. Abdu and M. Salamah. 2011.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sensor node makes this decisions based on its own energy resource and the information contained in each packet.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energy consumption model for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Abo-Zahhad, M. Farrag, A. Ali, and O. Amin. 2015.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Energy consumption and energy modeling are important issues in designing and implementing of Wireless Sensor Networks (WSNs), which help the designers to optimize the energy consumption in WSN nodes.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smart sensor network for sea water quality monitoring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Adamo, F. Attivissimo, C. G. C. Carducci, and A. M. L. Lanzolla. 2015.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The system is meant to be an important tool for evaluating water quality and a valid support to strategic decisions concerning critical environment issues.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harvesting for wireless sensor networks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Akbari. 2014.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article, a review of current alternative energy sources has been demonstrated in order to address the feasibility of their integration with wireless sensor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295400"/>
            <a:ext cx="6553200"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457200"/>
            <a:ext cx="7498080" cy="4800600"/>
          </a:xfrm>
        </p:spPr>
        <p:txBody>
          <a:bodyPr>
            <a:noAutofit/>
          </a:bodyPr>
          <a:lstStyle/>
          <a:p>
            <a:pPr algn="just">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sensor networks play a pivotal role in monitoring the environment. Over the years, </a:t>
            </a:r>
            <a:r>
              <a:rPr lang="en-IN" sz="2400" dirty="0" smtClean="0">
                <a:latin typeface="Times New Roman" pitchFamily="18" charset="0"/>
                <a:cs typeface="Times New Roman" pitchFamily="18" charset="0"/>
              </a:rPr>
              <a:t>energy</a:t>
            </a:r>
            <a:r>
              <a:rPr lang="en-IN" sz="2000" dirty="0" smtClean="0">
                <a:latin typeface="Times New Roman" pitchFamily="18" charset="0"/>
                <a:cs typeface="Times New Roman" pitchFamily="18" charset="0"/>
              </a:rPr>
              <a:t> management techniques have been shown to prolong the lifetime of sensor devices in monitoring the environment, but the amount of energy required by sensors to operate for a long time still remains a challenge. Hence, the use of energy harvesters to support the existing power management schemes is essential. In this article, we have provided a comprehensive study of the current state-of-the-art techniques for harvesting energy to increase the lifetime of sensor nodes in WSN environments. We first discussed the energy-harvesting sources that are currently used to support WSNs operation and then presented the technologies used for harvesting the different energy sources. In addition, we discussed the unique features of EH-WSNs and their different energy prediction and management techniques, with a particular emphasis on their impact on the design of energy-harvesting-aware communication protocols. Finally, we presented recent implementations of EH-WSNs for environmental applications. Despite the large body of work in this area, there are still several challenges that need to be addressed to make EH-WSNs mainstream.</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A. I. Abdu and M. </a:t>
            </a:r>
            <a:r>
              <a:rPr lang="en-IN" sz="1500" dirty="0" err="1" smtClean="0">
                <a:latin typeface="Times New Roman" pitchFamily="18" charset="0"/>
                <a:cs typeface="Times New Roman" pitchFamily="18" charset="0"/>
              </a:rPr>
              <a:t>Salamah</a:t>
            </a:r>
            <a:r>
              <a:rPr lang="en-IN" sz="1500" dirty="0" smtClean="0">
                <a:latin typeface="Times New Roman" pitchFamily="18" charset="0"/>
                <a:cs typeface="Times New Roman" pitchFamily="18" charset="0"/>
              </a:rPr>
              <a:t>. 2011. Energy-aware transmission scheme for wireless sensor networks. In Recent Trends in Wireless and Mobile Networks. Springer, 135–144.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M</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Abo-Zahhad</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Farrag</a:t>
            </a:r>
            <a:r>
              <a:rPr lang="en-IN" sz="1500" dirty="0" smtClean="0">
                <a:latin typeface="Times New Roman" pitchFamily="18" charset="0"/>
                <a:cs typeface="Times New Roman" pitchFamily="18" charset="0"/>
              </a:rPr>
              <a:t>, A. Ali, and O. </a:t>
            </a:r>
            <a:r>
              <a:rPr lang="en-IN" sz="1500" dirty="0" err="1" smtClean="0">
                <a:latin typeface="Times New Roman" pitchFamily="18" charset="0"/>
                <a:cs typeface="Times New Roman" pitchFamily="18" charset="0"/>
              </a:rPr>
              <a:t>Amin</a:t>
            </a:r>
            <a:r>
              <a:rPr lang="en-IN" sz="1500" dirty="0" smtClean="0">
                <a:latin typeface="Times New Roman" pitchFamily="18" charset="0"/>
                <a:cs typeface="Times New Roman" pitchFamily="18" charset="0"/>
              </a:rPr>
              <a:t>. 2015. An energy consumption model for wireless sensor networks. In Proceedings of the 2015 International Conference on Energy Aware Computing Systems Applications (ICEAC’15). IEEE, Cairo, Egypt, 1–4. </a:t>
            </a:r>
            <a:r>
              <a:rPr lang="en-IN" sz="1500" dirty="0" err="1" smtClean="0">
                <a:latin typeface="Times New Roman" pitchFamily="18" charset="0"/>
                <a:cs typeface="Times New Roman" pitchFamily="18" charset="0"/>
              </a:rPr>
              <a:t>DOI:http</a:t>
            </a:r>
            <a:r>
              <a:rPr lang="en-IN" sz="1500" dirty="0" smtClean="0">
                <a:latin typeface="Times New Roman" pitchFamily="18" charset="0"/>
                <a:cs typeface="Times New Roman" pitchFamily="18" charset="0"/>
              </a:rPr>
              <a:t>://</a:t>
            </a:r>
            <a:r>
              <a:rPr lang="en-IN" sz="1500" dirty="0" err="1" smtClean="0">
                <a:latin typeface="Times New Roman" pitchFamily="18" charset="0"/>
                <a:cs typeface="Times New Roman" pitchFamily="18" charset="0"/>
              </a:rPr>
              <a:t>dx.doi.org</a:t>
            </a:r>
            <a:r>
              <a:rPr lang="en-IN" sz="1500" dirty="0" smtClean="0">
                <a:latin typeface="Times New Roman" pitchFamily="18" charset="0"/>
                <a:cs typeface="Times New Roman" pitchFamily="18" charset="0"/>
              </a:rPr>
              <a:t>/10.1109/ICEAC.2015.7352200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F</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Adamo</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Attivissimo</a:t>
            </a:r>
            <a:r>
              <a:rPr lang="en-IN" sz="1500" dirty="0" smtClean="0">
                <a:latin typeface="Times New Roman" pitchFamily="18" charset="0"/>
                <a:cs typeface="Times New Roman" pitchFamily="18" charset="0"/>
              </a:rPr>
              <a:t>, C. G. C. Carducci, and A. M. L. </a:t>
            </a:r>
            <a:r>
              <a:rPr lang="en-IN" sz="1500" dirty="0" err="1" smtClean="0">
                <a:latin typeface="Times New Roman" pitchFamily="18" charset="0"/>
                <a:cs typeface="Times New Roman" pitchFamily="18" charset="0"/>
              </a:rPr>
              <a:t>Lanzolla</a:t>
            </a:r>
            <a:r>
              <a:rPr lang="en-IN" sz="1500" dirty="0" smtClean="0">
                <a:latin typeface="Times New Roman" pitchFamily="18" charset="0"/>
                <a:cs typeface="Times New Roman" pitchFamily="18" charset="0"/>
              </a:rPr>
              <a:t>. 2015. A smart sensor network for sea water quality monitoring. IEEE Sensors J. 15, 5 (2015), 2514–2522.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Akbari</a:t>
            </a:r>
            <a:r>
              <a:rPr lang="en-IN" sz="1500" dirty="0" smtClean="0">
                <a:latin typeface="Times New Roman" pitchFamily="18" charset="0"/>
                <a:cs typeface="Times New Roman" pitchFamily="18" charset="0"/>
              </a:rPr>
              <a:t>. 2014. Energy harvesting for wireless sensor networks review. In Proceedings of the 2014 Federated Conference on Computer Science and Information Systems (</a:t>
            </a:r>
            <a:r>
              <a:rPr lang="en-IN" sz="1500" dirty="0" err="1" smtClean="0">
                <a:latin typeface="Times New Roman" pitchFamily="18" charset="0"/>
                <a:cs typeface="Times New Roman" pitchFamily="18" charset="0"/>
              </a:rPr>
              <a:t>FedCSIS</a:t>
            </a:r>
            <a:r>
              <a:rPr lang="en-IN" sz="1500" dirty="0" smtClean="0">
                <a:latin typeface="Times New Roman" pitchFamily="18" charset="0"/>
                <a:cs typeface="Times New Roman" pitchFamily="18" charset="0"/>
              </a:rPr>
              <a:t>). IEEE, 987–992.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F</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Akhtar</a:t>
            </a:r>
            <a:r>
              <a:rPr lang="en-IN" sz="1500" dirty="0" smtClean="0">
                <a:latin typeface="Times New Roman" pitchFamily="18" charset="0"/>
                <a:cs typeface="Times New Roman" pitchFamily="18" charset="0"/>
              </a:rPr>
              <a:t> and M. H. </a:t>
            </a:r>
            <a:r>
              <a:rPr lang="en-IN" sz="1500" dirty="0" err="1" smtClean="0">
                <a:latin typeface="Times New Roman" pitchFamily="18" charset="0"/>
                <a:cs typeface="Times New Roman" pitchFamily="18" charset="0"/>
              </a:rPr>
              <a:t>Rehmani</a:t>
            </a:r>
            <a:r>
              <a:rPr lang="en-IN" sz="1500" dirty="0" smtClean="0">
                <a:latin typeface="Times New Roman" pitchFamily="18" charset="0"/>
                <a:cs typeface="Times New Roman" pitchFamily="18" charset="0"/>
              </a:rPr>
              <a:t>. 2015. Energy replenishment using renewable and traditional energy resources for sustainable wireless sensor networks: A review. Renew. Sustain. Energy Rev. 45 (2015), 769–784. </a:t>
            </a:r>
            <a:r>
              <a:rPr lang="en-IN" sz="1500" dirty="0" err="1" smtClean="0">
                <a:latin typeface="Times New Roman" pitchFamily="18" charset="0"/>
                <a:cs typeface="Times New Roman" pitchFamily="18" charset="0"/>
              </a:rPr>
              <a:t>DOI:http</a:t>
            </a:r>
            <a:r>
              <a:rPr lang="en-IN" sz="1500" dirty="0" smtClean="0">
                <a:latin typeface="Times New Roman" pitchFamily="18" charset="0"/>
                <a:cs typeface="Times New Roman" pitchFamily="18" charset="0"/>
              </a:rPr>
              <a:t>://</a:t>
            </a:r>
            <a:r>
              <a:rPr lang="en-IN" sz="1500" dirty="0" err="1" smtClean="0">
                <a:latin typeface="Times New Roman" pitchFamily="18" charset="0"/>
                <a:cs typeface="Times New Roman" pitchFamily="18" charset="0"/>
              </a:rPr>
              <a:t>dx.doi.org</a:t>
            </a:r>
            <a:r>
              <a:rPr lang="en-IN" sz="1500" dirty="0" smtClean="0">
                <a:latin typeface="Times New Roman" pitchFamily="18" charset="0"/>
                <a:cs typeface="Times New Roman" pitchFamily="18" charset="0"/>
              </a:rPr>
              <a:t>/10.1016/</a:t>
            </a:r>
            <a:r>
              <a:rPr lang="en-IN" sz="1500" dirty="0" err="1" smtClean="0">
                <a:latin typeface="Times New Roman" pitchFamily="18" charset="0"/>
                <a:cs typeface="Times New Roman" pitchFamily="18" charset="0"/>
              </a:rPr>
              <a:t>j.rser</a:t>
            </a:r>
            <a:r>
              <a:rPr lang="en-IN" sz="1500" dirty="0" smtClean="0">
                <a:latin typeface="Times New Roman" pitchFamily="18" charset="0"/>
                <a:cs typeface="Times New Roman" pitchFamily="18" charset="0"/>
              </a:rPr>
              <a:t>. 2015.02.021</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F. </a:t>
            </a:r>
            <a:r>
              <a:rPr lang="en-IN" sz="1700" dirty="0" err="1" smtClean="0">
                <a:latin typeface="Times New Roman" pitchFamily="18" charset="0"/>
                <a:cs typeface="Times New Roman" pitchFamily="18" charset="0"/>
              </a:rPr>
              <a:t>Akhtar</a:t>
            </a:r>
            <a:r>
              <a:rPr lang="en-IN" sz="1700" dirty="0" smtClean="0">
                <a:latin typeface="Times New Roman" pitchFamily="18" charset="0"/>
                <a:cs typeface="Times New Roman" pitchFamily="18" charset="0"/>
              </a:rPr>
              <a:t> and M. H. </a:t>
            </a:r>
            <a:r>
              <a:rPr lang="en-IN" sz="1700" dirty="0" err="1" smtClean="0">
                <a:latin typeface="Times New Roman" pitchFamily="18" charset="0"/>
                <a:cs typeface="Times New Roman" pitchFamily="18" charset="0"/>
              </a:rPr>
              <a:t>Rehmani</a:t>
            </a:r>
            <a:r>
              <a:rPr lang="en-IN" sz="1700" dirty="0" smtClean="0">
                <a:latin typeface="Times New Roman" pitchFamily="18" charset="0"/>
                <a:cs typeface="Times New Roman" pitchFamily="18" charset="0"/>
              </a:rPr>
              <a:t>. 2017. Energy harvesting for self-sustainable wireless body area networks. IT Profess. 19, 2 (2017), 32–40.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K</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Akkaya</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Younis</a:t>
            </a:r>
            <a:r>
              <a:rPr lang="en-IN" sz="1700" dirty="0" smtClean="0">
                <a:latin typeface="Times New Roman" pitchFamily="18" charset="0"/>
                <a:cs typeface="Times New Roman" pitchFamily="18" charset="0"/>
              </a:rPr>
              <a:t>. 2003. An energy-aware </a:t>
            </a:r>
            <a:r>
              <a:rPr lang="en-IN" sz="1700" dirty="0" err="1" smtClean="0">
                <a:latin typeface="Times New Roman" pitchFamily="18" charset="0"/>
                <a:cs typeface="Times New Roman" pitchFamily="18" charset="0"/>
              </a:rPr>
              <a:t>QoS</a:t>
            </a:r>
            <a:r>
              <a:rPr lang="en-IN" sz="1700" dirty="0" smtClean="0">
                <a:latin typeface="Times New Roman" pitchFamily="18" charset="0"/>
                <a:cs typeface="Times New Roman" pitchFamily="18" charset="0"/>
              </a:rPr>
              <a:t> routing protocol for wireless sensor networks. In Proceedings of the 23rd International Conference on Distributed Computing Systems Workshops. IEEE. 710–715.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I</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Akyildiz</a:t>
            </a:r>
            <a:r>
              <a:rPr lang="en-IN" sz="1700" dirty="0" smtClean="0">
                <a:latin typeface="Times New Roman" pitchFamily="18" charset="0"/>
                <a:cs typeface="Times New Roman" pitchFamily="18" charset="0"/>
              </a:rPr>
              <a:t>, W. Su, Y. </a:t>
            </a:r>
            <a:r>
              <a:rPr lang="en-IN" sz="1700" dirty="0" err="1" smtClean="0">
                <a:latin typeface="Times New Roman" pitchFamily="18" charset="0"/>
                <a:cs typeface="Times New Roman" pitchFamily="18" charset="0"/>
              </a:rPr>
              <a:t>Sankarasubramaniam</a:t>
            </a:r>
            <a:r>
              <a:rPr lang="en-IN" sz="1700" dirty="0" smtClean="0">
                <a:latin typeface="Times New Roman" pitchFamily="18" charset="0"/>
                <a:cs typeface="Times New Roman" pitchFamily="18" charset="0"/>
              </a:rPr>
              <a:t>, and E. </a:t>
            </a:r>
            <a:r>
              <a:rPr lang="en-IN" sz="1700" dirty="0" err="1" smtClean="0">
                <a:latin typeface="Times New Roman" pitchFamily="18" charset="0"/>
                <a:cs typeface="Times New Roman" pitchFamily="18" charset="0"/>
              </a:rPr>
              <a:t>Cayirci</a:t>
            </a:r>
            <a:r>
              <a:rPr lang="en-IN" sz="1700" dirty="0" smtClean="0">
                <a:latin typeface="Times New Roman" pitchFamily="18" charset="0"/>
                <a:cs typeface="Times New Roman" pitchFamily="18" charset="0"/>
              </a:rPr>
              <a:t>. 2002. Wireless sensor networks: A survey.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Networks 38, 4 (2002), 393–422.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C</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Alippi</a:t>
            </a:r>
            <a:r>
              <a:rPr lang="en-IN" sz="1700" dirty="0" smtClean="0">
                <a:latin typeface="Times New Roman" pitchFamily="18" charset="0"/>
                <a:cs typeface="Times New Roman" pitchFamily="18" charset="0"/>
              </a:rPr>
              <a:t>, G. </a:t>
            </a:r>
            <a:r>
              <a:rPr lang="en-IN" sz="1700" dirty="0" err="1" smtClean="0">
                <a:latin typeface="Times New Roman" pitchFamily="18" charset="0"/>
                <a:cs typeface="Times New Roman" pitchFamily="18" charset="0"/>
              </a:rPr>
              <a:t>Anastasi</a:t>
            </a:r>
            <a:r>
              <a:rPr lang="en-IN" sz="1700" dirty="0" smtClean="0">
                <a:latin typeface="Times New Roman" pitchFamily="18" charset="0"/>
                <a:cs typeface="Times New Roman" pitchFamily="18" charset="0"/>
              </a:rPr>
              <a:t>, M. Di Francesco, and M. </a:t>
            </a:r>
            <a:r>
              <a:rPr lang="en-IN" sz="1700" dirty="0" err="1" smtClean="0">
                <a:latin typeface="Times New Roman" pitchFamily="18" charset="0"/>
                <a:cs typeface="Times New Roman" pitchFamily="18" charset="0"/>
              </a:rPr>
              <a:t>Roveri</a:t>
            </a:r>
            <a:r>
              <a:rPr lang="en-IN" sz="1700" dirty="0" smtClean="0">
                <a:latin typeface="Times New Roman" pitchFamily="18" charset="0"/>
                <a:cs typeface="Times New Roman" pitchFamily="18" charset="0"/>
              </a:rPr>
              <a:t>. 2009. Energy management in wireless sensor networks with </a:t>
            </a:r>
            <a:r>
              <a:rPr lang="en-IN" sz="1700" dirty="0" err="1" smtClean="0">
                <a:latin typeface="Times New Roman" pitchFamily="18" charset="0"/>
                <a:cs typeface="Times New Roman" pitchFamily="18" charset="0"/>
              </a:rPr>
              <a:t>energyhungry</a:t>
            </a:r>
            <a:r>
              <a:rPr lang="en-IN" sz="1700" dirty="0" smtClean="0">
                <a:latin typeface="Times New Roman" pitchFamily="18" charset="0"/>
                <a:cs typeface="Times New Roman" pitchFamily="18" charset="0"/>
              </a:rPr>
              <a:t> sensors. IEEE Instrument. Measure. Mag. 12, 2 (2009), 16–23.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C</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Alippi</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Camplani</a:t>
            </a:r>
            <a:r>
              <a:rPr lang="en-IN" sz="1700" dirty="0" smtClean="0">
                <a:latin typeface="Times New Roman" pitchFamily="18" charset="0"/>
                <a:cs typeface="Times New Roman" pitchFamily="18" charset="0"/>
              </a:rPr>
              <a:t>, C. </a:t>
            </a:r>
            <a:r>
              <a:rPr lang="en-IN" sz="1700" dirty="0" err="1" smtClean="0">
                <a:latin typeface="Times New Roman" pitchFamily="18" charset="0"/>
                <a:cs typeface="Times New Roman" pitchFamily="18" charset="0"/>
              </a:rPr>
              <a:t>Galperti</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Roveri</a:t>
            </a:r>
            <a:r>
              <a:rPr lang="en-IN" sz="1700" dirty="0" smtClean="0">
                <a:latin typeface="Times New Roman" pitchFamily="18" charset="0"/>
                <a:cs typeface="Times New Roman" pitchFamily="18" charset="0"/>
              </a:rPr>
              <a:t>. 2011. A robust, adaptive, solar-powered WSN framework for aquatic environmental monitoring. IEEE Sensors J. 11, 1 (Jan 2011), 45–55. </a:t>
            </a:r>
            <a:r>
              <a:rPr lang="en-IN" sz="1700" dirty="0" err="1" smtClean="0">
                <a:latin typeface="Times New Roman" pitchFamily="18" charset="0"/>
                <a:cs typeface="Times New Roman" pitchFamily="18" charset="0"/>
              </a:rPr>
              <a:t>DOI:http</a:t>
            </a:r>
            <a:r>
              <a:rPr lang="en-IN" sz="1700" dirty="0" smtClean="0">
                <a:latin typeface="Times New Roman" pitchFamily="18" charset="0"/>
                <a:cs typeface="Times New Roman" pitchFamily="18" charset="0"/>
              </a:rPr>
              <a:t>://</a:t>
            </a:r>
            <a:r>
              <a:rPr lang="en-IN" sz="1700" dirty="0" err="1" smtClean="0">
                <a:latin typeface="Times New Roman" pitchFamily="18" charset="0"/>
                <a:cs typeface="Times New Roman" pitchFamily="18" charset="0"/>
              </a:rPr>
              <a:t>dx.doi.org</a:t>
            </a:r>
            <a:r>
              <a:rPr lang="en-IN" sz="1700" dirty="0" smtClean="0">
                <a:latin typeface="Times New Roman" pitchFamily="18" charset="0"/>
                <a:cs typeface="Times New Roman" pitchFamily="18" charset="0"/>
              </a:rPr>
              <a:t>/10.1109/JSEN.2010.2051539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1620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ReNEW A Practical Module For Reliable Routing in Networks of Energy-harvesting Wireless Sensors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2021-08-14T08:04:54Z</dcterms:modified>
</cp:coreProperties>
</file>