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scholar.google.com/scholar?as_q=A+comprehensive+middleware+architecture+for+context-aware+ubiquitous+computing+systems&amp;as_occt=title&amp;hl=en&amp;as_sdt=0%2C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Improved Deep Convolutional Neural Network based Malicious Node Detection and Energy-Efficient Data Transmission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Sensors Networks (WSN) is the self-configured wireless network which consists of a huge measure of resource-restrained Sensor Nodes (SN). In WSN, the key parameters are effectual energy utilization and security. The adversary could send false information because of the Malicious Nodes' (MNs') presence. Thus, to shun security threats, it is vital to find and isolate those MN. Consequently, this work proffered a solution for detecting MN in WSN utilizing SN's parameters. This work not only regards the security but also rendered energy-efficient data transmission by means of choosing the Cluster Head (CH) </a:t>
            </a:r>
            <a:r>
              <a:rPr lang="en-IN" sz="2000" dirty="0" err="1" smtClean="0">
                <a:latin typeface="Times New Roman" pitchFamily="18" charset="0"/>
                <a:cs typeface="Times New Roman" pitchFamily="18" charset="0"/>
              </a:rPr>
              <a:t>centered</a:t>
            </a:r>
            <a:r>
              <a:rPr lang="en-IN" sz="2000" dirty="0" smtClean="0">
                <a:latin typeface="Times New Roman" pitchFamily="18" charset="0"/>
                <a:cs typeface="Times New Roman" pitchFamily="18" charset="0"/>
              </a:rPr>
              <a:t> on the sensor's residual energy. The Improved Deep Convolutional Neural Network (IDCNN) identifies the MN and then isolates them into the malicious list box in the Malicious Nodes Detection (MND) phase. In the energy-efficient DT phase, the EKM algorithm clusters the Trusted Nodes (TN), and, the t-DSBO algorithm selects an individual CH for each cluster </a:t>
            </a:r>
            <a:r>
              <a:rPr lang="en-IN" sz="2000" dirty="0" err="1" smtClean="0">
                <a:latin typeface="Times New Roman" pitchFamily="18" charset="0"/>
                <a:cs typeface="Times New Roman" pitchFamily="18" charset="0"/>
              </a:rPr>
              <a:t>centered</a:t>
            </a:r>
            <a:r>
              <a:rPr lang="en-IN" sz="2000" dirty="0" smtClean="0">
                <a:latin typeface="Times New Roman" pitchFamily="18" charset="0"/>
                <a:cs typeface="Times New Roman" pitchFamily="18" charset="0"/>
              </a:rPr>
              <a:t> on those nodes' residual energy. The t-Distribution based Satin Bowerbird Optimization (t-DSBO) selects an alternate CH if the current CH loses its energy. The proposed techniques effectively detect the MN and render energy-efficient DT, which is experimentally proved by comparing it with existing techniques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Despite growing interest in deep learning in the mobile networking domain, existing contributions are scattered across different research areas and a comprehensive survey is lacking.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overview comprehensively existing efforts that incorporate deep learning into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domain and shed light on current research challenges and future directions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review open-source libraries for deploying and training neural networks, a range of optimization algorithms, and the parallelization of neural networks models and training across large numbers of mobile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novel framework demonstrates significantly higher sum rate and energy efficiency over existing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Machine learning middleware (</a:t>
            </a:r>
            <a:r>
              <a:rPr lang="en-IN" sz="2000" dirty="0" err="1" smtClean="0">
                <a:latin typeface="Times New Roman" pitchFamily="18" charset="0"/>
                <a:cs typeface="Times New Roman" pitchFamily="18" charset="0"/>
              </a:rPr>
              <a:t>MaML</a:t>
            </a:r>
            <a:r>
              <a:rPr lang="en-IN" sz="2000" dirty="0" smtClean="0">
                <a:latin typeface="Times New Roman" pitchFamily="18" charset="0"/>
                <a:cs typeface="Times New Roman" pitchFamily="18" charset="0"/>
              </a:rPr>
              <a:t>) tackled the problem of ontology heterogeneity. However, the potential problem in </a:t>
            </a:r>
            <a:r>
              <a:rPr lang="en-IN" sz="2000" dirty="0" err="1" smtClean="0">
                <a:latin typeface="Times New Roman" pitchFamily="18" charset="0"/>
                <a:cs typeface="Times New Roman" pitchFamily="18" charset="0"/>
              </a:rPr>
              <a:t>MaML</a:t>
            </a:r>
            <a:r>
              <a:rPr lang="en-IN" sz="2000" dirty="0" smtClean="0">
                <a:latin typeface="Times New Roman" pitchFamily="18" charset="0"/>
                <a:cs typeface="Times New Roman" pitchFamily="18" charset="0"/>
              </a:rPr>
              <a:t> is the overhead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accuracy problems might be associated with each of the machine learning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SVM methods are far superior due to their efficient learning and enhanced performance in non-linear and complex network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the best of our knowledge, it is the first time that the GANs algorithm has been used for solving the security problem in WSNs’ middleware</a:t>
            </a:r>
            <a:r>
              <a:rPr lang="en-IN" sz="2000" dirty="0" smtClean="0">
                <a:latin typeface="Times New Roman" pitchFamily="18" charset="0"/>
                <a:cs typeface="Times New Roman" pitchFamily="18" charset="0"/>
              </a:rPr>
              <a:t>.</a:t>
            </a:r>
          </a:p>
          <a:p>
            <a:pPr>
              <a:lnSpc>
                <a:spcPct val="150000"/>
              </a:lnSpc>
            </a:pPr>
            <a:r>
              <a:rPr lang="en-IN" sz="2000" dirty="0" smtClean="0">
                <a:latin typeface="Times New Roman" pitchFamily="18" charset="0"/>
                <a:cs typeface="Times New Roman" pitchFamily="18" charset="0"/>
              </a:rPr>
              <a:t>This problem is addressed through the proposed unsupervised learning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malicious or hidden node detection methodology stated in this paper is applied on WSN environment with Additive White Gaussian Noise (AWGN) channel state between sender and receiver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methodology is evaluated with respect to energy consumption, throughput and delay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methodology achieves 2.53ns as an average delay for the injection of ‘N’ number of malicious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analysis of proposed method in terms of energy consumption with respect to number of malicious nodes in WSN system environment.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attacks are capable of dropping packets or modify them, resulting in an impact in the performance of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learning machine (LM) employs to map the estimates of network performance metrics with target SLA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networks improved WSNs’ performance and optimization during iterative optimization and mutual confrontation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practice resulted in an overall performance reduction, having more layers makes the network more difficult to optimize and more prone to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high-performance, optimized architecture is obtained with three CNN layers to maintain accuracy of results while also minimizing overhead and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SITRUS: Semantic infrastructure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 Bispo, N. S. Rosa and P. R. F. Cunha,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Wireless sensor networks (WSNs) are made up of nodes with limited resources, such as processing, bandwidth, memory and, most importantly, energy.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Applications of wireless sensor networks in marine environment monitoring: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Xu, W. Shen and X.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Marine environment monitoring is a vital problem and has increasingly attracted a great deal of research and development attention.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209800"/>
                <a:gridCol w="1828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Middleware for wireless sensor networks: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Hadim and N. Mohamed,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provide a comprehensive review of the existing work on WSN middleware, seeking for a better understanding of the current issues and future directions in this field.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and challenges of service-oriented architecture for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Alshinina and K. Elleithy,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Sensor Networks (WSNs) have become essential components for a variety of environmental, surveillance, military, traffic control, and healthcare applications.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922462" y="1371600"/>
            <a:ext cx="6524625"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800" dirty="0" smtClean="0">
                <a:latin typeface="Times New Roman" pitchFamily="18" charset="0"/>
                <a:cs typeface="Times New Roman" pitchFamily="18" charset="0"/>
              </a:rPr>
              <a:t>     Wireless </a:t>
            </a:r>
            <a:r>
              <a:rPr lang="en-IN" sz="1800" dirty="0" smtClean="0">
                <a:latin typeface="Times New Roman" pitchFamily="18" charset="0"/>
                <a:cs typeface="Times New Roman" pitchFamily="18" charset="0"/>
              </a:rPr>
              <a:t>sensor networks (WSNs) are an essential medium for the transmission of data for numerous applications. In order to address power consumption, communication, and security challenges, middleware bridges the gap between applications and WSNs. Most existing middleware does not completely address the issues that significantly impact WSNs’ performance. Thus, our paper proposes unsupervised learning for the development of WSNs middleware to provide end-to-end secure system. The proposed algorithm (SWSNM) consists of a generator (G) and a discriminator (D). The generator is capable of creating fake data to confuse the attacker and resolving imbalanced data by generating more data to balance the proportion of classes, the normal and attack data. We render the D to be a powerful network that can easily distinguish between two datasets, even if the fake data is very close to real samples. Extensive testing on the NSL-KDD dataset with different supervised learning techniques and comparisons with our generator network data shows that our generator model provides a better accuracy of 86.5% with a low FPR of 21% and 84% with a lower FPR of 13% by using full (40 features) and reduced (20 features) respectively. Additionally, we employed the t-SNE algorithm for both full features and reduced features to compare the output of our generator to the original dataset. Results show that the proposed generator performs very well with data visualization while the original, conventional dataset NSL-KDD performed worse in both algorithms.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1.K. A. </a:t>
            </a:r>
            <a:r>
              <a:rPr lang="en-IN" sz="1800" dirty="0" err="1" smtClean="0">
                <a:latin typeface="Times New Roman" pitchFamily="18" charset="0"/>
                <a:cs typeface="Times New Roman" pitchFamily="18" charset="0"/>
              </a:rPr>
              <a:t>Bispo</a:t>
            </a:r>
            <a:r>
              <a:rPr lang="en-IN" sz="1800" dirty="0" smtClean="0">
                <a:latin typeface="Times New Roman" pitchFamily="18" charset="0"/>
                <a:cs typeface="Times New Roman" pitchFamily="18" charset="0"/>
              </a:rPr>
              <a:t>, N. S. Rosa and P. R. F. Cunha, "SITRUS: Semantic infrastructure for wireless sensor networks", Sensors, vol. 15, pp. 27436-27469, </a:t>
            </a:r>
            <a:r>
              <a:rPr lang="en-IN" sz="1800" dirty="0" smtClean="0">
                <a:latin typeface="Times New Roman" pitchFamily="18" charset="0"/>
                <a:cs typeface="Times New Roman" pitchFamily="18" charset="0"/>
              </a:rPr>
              <a:t>2015.</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2.G.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Shen</a:t>
            </a:r>
            <a:r>
              <a:rPr lang="en-IN" sz="1800" dirty="0" smtClean="0">
                <a:latin typeface="Times New Roman" pitchFamily="18" charset="0"/>
                <a:cs typeface="Times New Roman" pitchFamily="18" charset="0"/>
              </a:rPr>
              <a:t> and X. Wang, "Applications of wireless sensor networks in marine environment monitoring: A survey", Sensors, vol. 14, no. 9, pp. 16932-16954, 2014</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Hadim</a:t>
            </a:r>
            <a:r>
              <a:rPr lang="en-IN" sz="1800" dirty="0" smtClean="0">
                <a:latin typeface="Times New Roman" pitchFamily="18" charset="0"/>
                <a:cs typeface="Times New Roman" pitchFamily="18" charset="0"/>
              </a:rPr>
              <a:t> and N. Mohamed, "Middleware for wireless sensor networks: A survey", Proc. 1st Int. Conf.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Syst. </a:t>
            </a:r>
            <a:r>
              <a:rPr lang="en-IN" sz="1800" dirty="0" err="1" smtClean="0">
                <a:latin typeface="Times New Roman" pitchFamily="18" charset="0"/>
                <a:cs typeface="Times New Roman" pitchFamily="18" charset="0"/>
              </a:rPr>
              <a:t>Softw</a:t>
            </a:r>
            <a:r>
              <a:rPr lang="en-IN" sz="1800" dirty="0" smtClean="0">
                <a:latin typeface="Times New Roman" pitchFamily="18" charset="0"/>
                <a:cs typeface="Times New Roman" pitchFamily="18" charset="0"/>
              </a:rPr>
              <a:t>. Middleware, pp. 1-7, Jan. 2006</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Alshinina</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Elleithy</a:t>
            </a:r>
            <a:r>
              <a:rPr lang="en-IN" sz="1800" dirty="0" smtClean="0">
                <a:latin typeface="Times New Roman" pitchFamily="18" charset="0"/>
                <a:cs typeface="Times New Roman" pitchFamily="18" charset="0"/>
              </a:rPr>
              <a:t>, "Performance and challenges of service-oriented architecture for wireless sensor networks", Sensors, vol. 17, no. 3, pp. 536, 2017</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5.J. Al-</a:t>
            </a:r>
            <a:r>
              <a:rPr lang="en-IN" sz="1800" dirty="0" err="1" smtClean="0">
                <a:latin typeface="Times New Roman" pitchFamily="18" charset="0"/>
                <a:cs typeface="Times New Roman" pitchFamily="18" charset="0"/>
              </a:rPr>
              <a:t>Jaroodi</a:t>
            </a:r>
            <a:r>
              <a:rPr lang="en-IN" sz="1800" dirty="0" smtClean="0">
                <a:latin typeface="Times New Roman" pitchFamily="18" charset="0"/>
                <a:cs typeface="Times New Roman" pitchFamily="18" charset="0"/>
              </a:rPr>
              <a:t> and A. Al-</a:t>
            </a:r>
            <a:r>
              <a:rPr lang="en-IN" sz="1800" dirty="0" err="1" smtClean="0">
                <a:latin typeface="Times New Roman" pitchFamily="18" charset="0"/>
                <a:cs typeface="Times New Roman" pitchFamily="18" charset="0"/>
              </a:rPr>
              <a:t>Dhaheri</a:t>
            </a:r>
            <a:r>
              <a:rPr lang="en-IN" sz="1800" dirty="0" smtClean="0">
                <a:latin typeface="Times New Roman" pitchFamily="18" charset="0"/>
                <a:cs typeface="Times New Roman" pitchFamily="18" charset="0"/>
              </a:rPr>
              <a:t>, "Security issues of service-oriented middleware", Int. J.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Sci.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vol. 11, no. 1, pp. 153-160, 2011.</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6.A. </a:t>
            </a:r>
            <a:r>
              <a:rPr lang="en-IN" sz="1800" dirty="0" err="1" smtClean="0">
                <a:latin typeface="Times New Roman" pitchFamily="18" charset="0"/>
                <a:cs typeface="Times New Roman" pitchFamily="18" charset="0"/>
              </a:rPr>
              <a:t>Shchzad</a:t>
            </a:r>
            <a:r>
              <a:rPr lang="en-IN" sz="1800" dirty="0" smtClean="0">
                <a:latin typeface="Times New Roman" pitchFamily="18" charset="0"/>
                <a:cs typeface="Times New Roman" pitchFamily="18" charset="0"/>
              </a:rPr>
              <a:t>, H. Q. Ngo, S. Y. Lee and Y.-K. Lee, "A comprehensive middleware architecture for context-aware ubiquitous computing systems", Proc. 4th </a:t>
            </a:r>
            <a:r>
              <a:rPr lang="en-IN" sz="1800" dirty="0" err="1" smtClean="0">
                <a:latin typeface="Times New Roman" pitchFamily="18" charset="0"/>
                <a:cs typeface="Times New Roman" pitchFamily="18" charset="0"/>
              </a:rPr>
              <a:t>Annu</a:t>
            </a:r>
            <a:r>
              <a:rPr lang="en-IN" sz="1800" dirty="0" smtClean="0">
                <a:latin typeface="Times New Roman" pitchFamily="18" charset="0"/>
                <a:cs typeface="Times New Roman" pitchFamily="18" charset="0"/>
              </a:rPr>
              <a:t>. ACIS Int.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Inf. Sci. (ICIS), pp. 251-256, Jul. 2005</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hlinkClick r:id="rId2"/>
              </a:rPr>
              <a:t>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7.Y. Wang, G. </a:t>
            </a:r>
            <a:r>
              <a:rPr lang="en-IN" sz="1800" dirty="0" err="1" smtClean="0">
                <a:latin typeface="Times New Roman" pitchFamily="18" charset="0"/>
                <a:cs typeface="Times New Roman" pitchFamily="18" charset="0"/>
              </a:rPr>
              <a:t>Attebury</a:t>
            </a:r>
            <a:r>
              <a:rPr lang="en-IN" sz="1800" dirty="0" smtClean="0">
                <a:latin typeface="Times New Roman" pitchFamily="18" charset="0"/>
                <a:cs typeface="Times New Roman" pitchFamily="18" charset="0"/>
              </a:rPr>
              <a:t> and B. Ramamurthy, "A survey of security issues in wireless sensor networks",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Surveys </a:t>
            </a:r>
            <a:r>
              <a:rPr lang="en-IN" sz="1800" dirty="0" err="1" smtClean="0">
                <a:latin typeface="Times New Roman" pitchFamily="18" charset="0"/>
                <a:cs typeface="Times New Roman" pitchFamily="18" charset="0"/>
              </a:rPr>
              <a:t>Tuts</a:t>
            </a:r>
            <a:r>
              <a:rPr lang="en-IN" sz="1800" dirty="0" smtClean="0">
                <a:latin typeface="Times New Roman" pitchFamily="18" charset="0"/>
                <a:cs typeface="Times New Roman" pitchFamily="18" charset="0"/>
              </a:rPr>
              <a:t>., vol. 8, no. 2, pp. 2-23, 2nd Quart. 2006</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8.Y. W. Law, J. </a:t>
            </a:r>
            <a:r>
              <a:rPr lang="en-IN" sz="1800" dirty="0" err="1" smtClean="0">
                <a:latin typeface="Times New Roman" pitchFamily="18" charset="0"/>
                <a:cs typeface="Times New Roman" pitchFamily="18" charset="0"/>
              </a:rPr>
              <a:t>Doumen</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Hartel</a:t>
            </a:r>
            <a:r>
              <a:rPr lang="en-IN" sz="1800" dirty="0" smtClean="0">
                <a:latin typeface="Times New Roman" pitchFamily="18" charset="0"/>
                <a:cs typeface="Times New Roman" pitchFamily="18" charset="0"/>
              </a:rPr>
              <a:t>, "Benchmarking block ciphers for wireless sensor networks", Proc. IEEE Int. Conf. Mobile Ad-Hoc Sensor Syst., pp. 447-456, Oct. 2004</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9.J. Newsome, E. Shi, D. Song and A. </a:t>
            </a:r>
            <a:r>
              <a:rPr lang="en-IN" sz="1800" dirty="0" err="1" smtClean="0">
                <a:latin typeface="Times New Roman" pitchFamily="18" charset="0"/>
                <a:cs typeface="Times New Roman" pitchFamily="18" charset="0"/>
              </a:rPr>
              <a:t>Perrig</a:t>
            </a:r>
            <a:r>
              <a:rPr lang="en-IN" sz="1800" dirty="0" smtClean="0">
                <a:latin typeface="Times New Roman" pitchFamily="18" charset="0"/>
                <a:cs typeface="Times New Roman" pitchFamily="18" charset="0"/>
              </a:rPr>
              <a:t>, "The </a:t>
            </a:r>
            <a:r>
              <a:rPr lang="en-IN" sz="1800" dirty="0" err="1" smtClean="0">
                <a:latin typeface="Times New Roman" pitchFamily="18" charset="0"/>
                <a:cs typeface="Times New Roman" pitchFamily="18" charset="0"/>
              </a:rPr>
              <a:t>sybil</a:t>
            </a:r>
            <a:r>
              <a:rPr lang="en-IN" sz="1800" dirty="0" smtClean="0">
                <a:latin typeface="Times New Roman" pitchFamily="18" charset="0"/>
                <a:cs typeface="Times New Roman" pitchFamily="18" charset="0"/>
              </a:rPr>
              <a:t> attack in sensor networks: Analysis &amp; </a:t>
            </a:r>
            <a:r>
              <a:rPr lang="en-IN" sz="1800" dirty="0" err="1" smtClean="0">
                <a:latin typeface="Times New Roman" pitchFamily="18" charset="0"/>
                <a:cs typeface="Times New Roman" pitchFamily="18" charset="0"/>
              </a:rPr>
              <a:t>defenses</a:t>
            </a:r>
            <a:r>
              <a:rPr lang="en-IN" sz="1800" dirty="0" smtClean="0">
                <a:latin typeface="Times New Roman" pitchFamily="18" charset="0"/>
                <a:cs typeface="Times New Roman" pitchFamily="18" charset="0"/>
              </a:rPr>
              <a:t>", 3rd Int.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Inf. Process. Sensor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2004</a:t>
            </a:r>
            <a:r>
              <a:rPr lang="en-IN"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10.A. A. </a:t>
            </a:r>
            <a:r>
              <a:rPr lang="en-IN" sz="1800" dirty="0" err="1" smtClean="0">
                <a:latin typeface="Times New Roman" pitchFamily="18" charset="0"/>
                <a:cs typeface="Times New Roman" pitchFamily="18" charset="0"/>
              </a:rPr>
              <a:t>Pirzada</a:t>
            </a:r>
            <a:r>
              <a:rPr lang="en-IN" sz="1800" dirty="0" smtClean="0">
                <a:latin typeface="Times New Roman" pitchFamily="18" charset="0"/>
                <a:cs typeface="Times New Roman" pitchFamily="18" charset="0"/>
              </a:rPr>
              <a:t> and C. McDonald, "Secure routing with the AODV protocol", Proc. Asia–Pacific Conf.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pp. 57-61, Oct. 2005.</a:t>
            </a: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1209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Improved Deep Convolutional Neural Network based Malicious Node Detection and Energy-Efficient Data Transmission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2021-08-14T10:59:05Z</dcterms:modified>
</cp:coreProperties>
</file>