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Energy-Efficient Secure Video Streaming in UAV-Enabled Wireless Networks A Safe-DQN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buNone/>
            </a:pPr>
            <a:r>
              <a:rPr lang="en-IN" sz="2000" dirty="0" smtClean="0">
                <a:latin typeface="Times New Roman" pitchFamily="18" charset="0"/>
                <a:cs typeface="Times New Roman" pitchFamily="18" charset="0"/>
              </a:rPr>
              <a:t>    Unmanned </a:t>
            </a:r>
            <a:r>
              <a:rPr lang="en-IN" sz="2000" dirty="0" smtClean="0">
                <a:latin typeface="Times New Roman" pitchFamily="18" charset="0"/>
                <a:cs typeface="Times New Roman" pitchFamily="18" charset="0"/>
              </a:rPr>
              <a:t>aerial vehicles (UAVs) are anticipated to be integrated into the next generation wireless networks as new aerial mobile nodes, which can provide various live streaming applications such as surveillance, reconnaissance, etc. For such applications, due to the dynamic characteristics of traffic and wireless channels, how to guarantee the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is a challenging task. In this paper, with recent advances in scalable video coding (SVC), we study energy-efficient secure video streaming in rotary-wing UAV-enabled wireless networks. By jointly optimizing video levels selection, power allocation, and the UAV’s trajectory, we intend to maximize the long-term energy efficiency that is defined as the ratio of video quality to power consumption. Meanwhile, secrecy timeout probability is considered as a constraint cost to guarantee time delays requirements in a long run perspective. Our problem is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as a constrained Markov decision process (CMDP) and solved by safe deep Q-learning network (safe-DQN), where a safe policies set induced by constructing a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 function is dynamically adjusted to satisfy the constraint conditions of the CMDP. Extensive simulation results with different system parameters show the effectiveness of the proposed algorithm compared with other existing reinforcement learning algorithms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Special emphasis was placed on providing constructive criticism to some existing works and on exploring open issues to the reader.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will also highlight the limits of the existing works and outline some potential future applications of ML for UAVs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the vast amount of published work linking machine learning to UAV wireless networks, several tutorials and surveys have attempted to summarize the existing literature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first step consists in detecting potential UAV existing by analyzing the frequency and then check whether the sound exceeds a predefined threshold for drones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o </a:t>
            </a:r>
            <a:r>
              <a:rPr lang="en-IN" sz="2000" dirty="0" smtClean="0">
                <a:latin typeface="Times New Roman" pitchFamily="18" charset="0"/>
                <a:cs typeface="Times New Roman" pitchFamily="18" charset="0"/>
              </a:rPr>
              <a:t>the work mentioned above, there exist other tutorials and surveys that are oriented towards the application of ML tools in wireless communication networks.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framework breaks the complicated optimization problem into two sub-problems and solves the sub-problems in an iterative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Game </a:t>
            </a:r>
            <a:r>
              <a:rPr lang="en-IN" sz="2000" dirty="0" smtClean="0">
                <a:latin typeface="Times New Roman" pitchFamily="18" charset="0"/>
                <a:cs typeface="Times New Roman" pitchFamily="18" charset="0"/>
              </a:rPr>
              <a:t>theory provides tools to solve multi-agent decision problems and to analyze the interactions among various agents in a communication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particular, the authors proposed Mean-Field Games (MFG) to solve problems in massive UAVs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 the A2G channel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problem as an example, there exists no specific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method for channel measurements in urban areas and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rural areas under various weather conditions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shallow artificial neural network is proposed to analyze the effect of several natural phenomena on the signal such as : diffraction, reflection, and </a:t>
            </a:r>
            <a:r>
              <a:rPr lang="en-IN" sz="2000" dirty="0" smtClean="0">
                <a:latin typeface="Times New Roman" pitchFamily="18" charset="0"/>
                <a:cs typeface="Times New Roman" pitchFamily="18" charset="0"/>
              </a:rPr>
              <a:t>scattering.</a:t>
            </a:r>
          </a:p>
          <a:p>
            <a:pPr algn="just">
              <a:lnSpc>
                <a:spcPct val="150000"/>
              </a:lnSpc>
            </a:pPr>
            <a:r>
              <a:rPr lang="en-IN" sz="2000" dirty="0" smtClean="0">
                <a:latin typeface="Times New Roman" pitchFamily="18" charset="0"/>
                <a:cs typeface="Times New Roman" pitchFamily="18" charset="0"/>
              </a:rPr>
              <a:t>While classical RL proposed an efficient solution for many types of discrete decision problems, more realistic solutions could be provided using DRL which proven its efficiency by reaching super human level control.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worth to mention that DQN was proposed as an improvement to Q-learning which uses a discrete state and action space in order to build the Q-table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modelfree</a:t>
            </a:r>
            <a:r>
              <a:rPr lang="en-IN" sz="2000" dirty="0" smtClean="0">
                <a:latin typeface="Times New Roman" pitchFamily="18" charset="0"/>
                <a:cs typeface="Times New Roman" pitchFamily="18" charset="0"/>
              </a:rPr>
              <a:t> RL-assisted framework enables dynamic tracking of users’ movement by adjusting the UAV location </a:t>
            </a:r>
            <a:r>
              <a:rPr lang="en-IN" sz="2000" dirty="0" smtClean="0">
                <a:latin typeface="Times New Roman" pitchFamily="18" charset="0"/>
                <a:cs typeface="Times New Roman" pitchFamily="18" charset="0"/>
              </a:rPr>
              <a:t>accordingly.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height and elevation angle of a UAV impact its coverage performance and link reliability over a service </a:t>
            </a:r>
            <a:r>
              <a:rPr lang="en-IN" sz="2000" dirty="0" smtClean="0">
                <a:latin typeface="Times New Roman" pitchFamily="18" charset="0"/>
                <a:cs typeface="Times New Roman" pitchFamily="18" charset="0"/>
              </a:rPr>
              <a:t>area.</a:t>
            </a:r>
          </a:p>
          <a:p>
            <a:pPr algn="just">
              <a:lnSpc>
                <a:spcPct val="150000"/>
              </a:lnSpc>
            </a:pPr>
            <a:r>
              <a:rPr lang="en-IN" sz="2000" dirty="0" smtClean="0">
                <a:latin typeface="Times New Roman" pitchFamily="18" charset="0"/>
                <a:cs typeface="Times New Roman" pitchFamily="18" charset="0"/>
              </a:rPr>
              <a:t>UAVs can boost the performance of existing ground wireless networks in terms of coverage, capacity, delay and overall quality of service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development of high performance computing hardware and </a:t>
            </a:r>
            <a:r>
              <a:rPr lang="en-IN" sz="2000" dirty="0" smtClean="0">
                <a:latin typeface="Times New Roman" pitchFamily="18" charset="0"/>
                <a:cs typeface="Times New Roman" pitchFamily="18" charset="0"/>
              </a:rPr>
              <a:t>the availability </a:t>
            </a:r>
            <a:r>
              <a:rPr lang="en-IN" sz="2000" dirty="0" smtClean="0">
                <a:latin typeface="Times New Roman" pitchFamily="18" charset="0"/>
                <a:cs typeface="Times New Roman" pitchFamily="18" charset="0"/>
              </a:rPr>
              <a:t>of large data sets, Machine Learning (ML) techniques have recently been applied to many fields due to their ability of “learning” from interacting with the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method reduces the time complexity of solving such problems while maintaining as good performance as the classical MILP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this mechanism, on one hand, a loss of one UAV’s data will not greatly affect the whole system performance.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tutorial on </a:t>
                      </a:r>
                      <a:r>
                        <a:rPr lang="en-US" sz="2000" dirty="0" err="1">
                          <a:latin typeface="Times New Roman"/>
                          <a:ea typeface="Calibri"/>
                          <a:cs typeface="Latha"/>
                        </a:rPr>
                        <a:t>uavs</a:t>
                      </a:r>
                      <a:r>
                        <a:rPr lang="en-US" sz="2000" dirty="0">
                          <a:latin typeface="Times New Roman"/>
                          <a:ea typeface="Calibri"/>
                          <a:cs typeface="Latha"/>
                        </a:rPr>
                        <a:t> for wireless networks: Applications, challenges, and open problems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Mozaffari, W. Saad, M. Bennis, Y. Nam, M. Debbah,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particular, with their inherent attributes such as mobility, flexibility, and adaptive altitude, UAVs admit several key potential applications in wireless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review and future directions of uav swarm communication architectures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Campion, R. Prakash, S. Faruque,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Specific development of higher levels of autonomous swarms with UAV-to-UAV communication and coordination ability is central to advancing the utility of UAV swarms.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use of unmanned aerial vehicles and drones in search and rescue operations – a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Grogan, R. Pellerin, M. Gamache,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Modern public services are nowadays capable of conducting complex operations in case of various natural or man-made hazards.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Unmanned aerial vehicle meets vehicleto-everything in secure communications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Shang, L. Liu, J. Ma, P. Fan,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article, we embrace UAV to V2X communications to enhance the V2X security from the physical layer security's perspective.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447800" y="1600201"/>
            <a:ext cx="6934200" cy="4495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With </a:t>
            </a:r>
            <a:r>
              <a:rPr lang="en-IN" sz="1800" dirty="0" smtClean="0">
                <a:latin typeface="Times New Roman" pitchFamily="18" charset="0"/>
                <a:cs typeface="Times New Roman" pitchFamily="18" charset="0"/>
              </a:rPr>
              <a:t>the increased deployment of 5G, </a:t>
            </a:r>
            <a:r>
              <a:rPr lang="en-IN" sz="1800" dirty="0" err="1" smtClean="0">
                <a:latin typeface="Times New Roman" pitchFamily="18" charset="0"/>
                <a:cs typeface="Times New Roman" pitchFamily="18" charset="0"/>
              </a:rPr>
              <a:t>tele</a:t>
            </a:r>
            <a:r>
              <a:rPr lang="en-IN" sz="1800" dirty="0" smtClean="0">
                <a:latin typeface="Times New Roman" pitchFamily="18" charset="0"/>
                <a:cs typeface="Times New Roman" pitchFamily="18" charset="0"/>
              </a:rPr>
              <a:t>-medicine,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AR/VR, smart cities and transportation, there is an increased desire for reliable wireless communications and privacy protection. UAVs-assisted wireless communication </a:t>
            </a:r>
            <a:r>
              <a:rPr lang="en-IN" sz="1800" dirty="0" smtClean="0">
                <a:latin typeface="Times New Roman" pitchFamily="18" charset="0"/>
                <a:cs typeface="Times New Roman" pitchFamily="18" charset="0"/>
              </a:rPr>
              <a:t>systems </a:t>
            </a:r>
            <a:r>
              <a:rPr lang="en-IN" sz="1800" dirty="0" smtClean="0">
                <a:latin typeface="Times New Roman" pitchFamily="18" charset="0"/>
                <a:cs typeface="Times New Roman" pitchFamily="18" charset="0"/>
              </a:rPr>
              <a:t>are a potentially excellent candidate for providing such services. This article reviewed the state-of-the-art applications of game theory and machine learning-based algorithms in UAVs-assisted wireless communication systems. Several challenges and future research directions were also illustrated in this article. In addition, we discussed the combined use of game theory and </a:t>
            </a:r>
            <a:r>
              <a:rPr lang="en-IN" sz="1800" dirty="0" smtClean="0">
                <a:latin typeface="Times New Roman" pitchFamily="18" charset="0"/>
                <a:cs typeface="Times New Roman" pitchFamily="18" charset="0"/>
              </a:rPr>
              <a:t>machine </a:t>
            </a:r>
            <a:r>
              <a:rPr lang="en-IN" sz="1800" dirty="0" smtClean="0">
                <a:latin typeface="Times New Roman" pitchFamily="18" charset="0"/>
                <a:cs typeface="Times New Roman" pitchFamily="18" charset="0"/>
              </a:rPr>
              <a:t>learning. In the near future, UAVs may deliver your parcel from an online store, based on an order from your phone or any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device; you will enjoy fast internet surfing and share your video when mountaineering; UAVs will monitor public safety including viral outbreaks or natural disasters. The technologies reviewed in this paper will help in making such scenarios possible.</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a:t>
            </a:r>
            <a:r>
              <a:rPr lang="en-IN" sz="1600" dirty="0" err="1" smtClean="0">
                <a:latin typeface="Times New Roman" pitchFamily="18" charset="0"/>
                <a:cs typeface="Times New Roman" pitchFamily="18" charset="0"/>
              </a:rPr>
              <a:t>Mozaffari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Y. Nam,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A tutorial on </a:t>
            </a:r>
            <a:r>
              <a:rPr lang="en-IN" sz="1600" dirty="0" err="1" smtClean="0">
                <a:latin typeface="Times New Roman" pitchFamily="18" charset="0"/>
                <a:cs typeface="Times New Roman" pitchFamily="18" charset="0"/>
              </a:rPr>
              <a:t>uavs</a:t>
            </a:r>
            <a:r>
              <a:rPr lang="en-IN" sz="1600" dirty="0" smtClean="0">
                <a:latin typeface="Times New Roman" pitchFamily="18" charset="0"/>
                <a:cs typeface="Times New Roman" pitchFamily="18" charset="0"/>
              </a:rPr>
              <a:t> for wireless networks: Applications, challenges, and open problems, IEEE Communications Surveys Tutorials 21 (3) (2019) 2334–2360.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[2]Google’s </a:t>
            </a:r>
            <a:r>
              <a:rPr lang="en-IN" sz="1600" dirty="0" smtClean="0">
                <a:latin typeface="Times New Roman" pitchFamily="18" charset="0"/>
                <a:cs typeface="Times New Roman" pitchFamily="18" charset="0"/>
              </a:rPr>
              <a:t>Loon brings internet-by-balloon to Kenya, https://</a:t>
            </a:r>
            <a:r>
              <a:rPr lang="en-IN" sz="1600" dirty="0" smtClean="0">
                <a:latin typeface="Times New Roman" pitchFamily="18" charset="0"/>
                <a:cs typeface="Times New Roman" pitchFamily="18" charset="0"/>
              </a:rPr>
              <a:t>www.bbc.com/news/technology-44886803</a:t>
            </a:r>
            <a:r>
              <a:rPr lang="en-IN" sz="1600" dirty="0" smtClean="0">
                <a:latin typeface="Times New Roman" pitchFamily="18" charset="0"/>
                <a:cs typeface="Times New Roman" pitchFamily="18" charset="0"/>
              </a:rPr>
              <a:t>, accessed: 2018</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Facebook</a:t>
            </a:r>
            <a:r>
              <a:rPr lang="en-IN" sz="1600" dirty="0" smtClean="0">
                <a:latin typeface="Times New Roman" pitchFamily="18" charset="0"/>
                <a:cs typeface="Times New Roman" pitchFamily="18" charset="0"/>
              </a:rPr>
              <a:t> built a giant Internet drone, https://money.cnn.com/2015/ 07/30/technology/</a:t>
            </a:r>
            <a:r>
              <a:rPr lang="en-IN" sz="1600" dirty="0" err="1" smtClean="0">
                <a:latin typeface="Times New Roman" pitchFamily="18" charset="0"/>
                <a:cs typeface="Times New Roman" pitchFamily="18" charset="0"/>
              </a:rPr>
              <a:t>facebook</a:t>
            </a:r>
            <a:r>
              <a:rPr lang="en-IN" sz="1600" dirty="0" smtClean="0">
                <a:latin typeface="Times New Roman" pitchFamily="18" charset="0"/>
                <a:cs typeface="Times New Roman" pitchFamily="18" charset="0"/>
              </a:rPr>
              <a:t>-drone-</a:t>
            </a:r>
            <a:r>
              <a:rPr lang="en-IN" sz="1600" dirty="0" err="1" smtClean="0">
                <a:latin typeface="Times New Roman" pitchFamily="18" charset="0"/>
                <a:cs typeface="Times New Roman" pitchFamily="18" charset="0"/>
              </a:rPr>
              <a:t>aquila</a:t>
            </a:r>
            <a:r>
              <a:rPr lang="en-IN" sz="1600" dirty="0" smtClean="0">
                <a:latin typeface="Times New Roman" pitchFamily="18" charset="0"/>
                <a:cs typeface="Times New Roman" pitchFamily="18" charset="0"/>
              </a:rPr>
              <a:t>/index.html, accessed: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Connected drones: a new perspective on the digital economy, 1210 https://www-file.huawei.com/-/</a:t>
            </a:r>
            <a:r>
              <a:rPr lang="en-IN" sz="1600" dirty="0" smtClean="0">
                <a:latin typeface="Times New Roman" pitchFamily="18" charset="0"/>
                <a:cs typeface="Times New Roman" pitchFamily="18" charset="0"/>
              </a:rPr>
              <a:t>media/corporate/pdf/x-lab/ connected_drones_a_new_perspective_on_the_digital_economy_en.pdf?la=en-us</a:t>
            </a:r>
            <a:r>
              <a:rPr lang="en-IN" sz="1600" dirty="0" smtClean="0">
                <a:latin typeface="Times New Roman" pitchFamily="18" charset="0"/>
                <a:cs typeface="Times New Roman" pitchFamily="18" charset="0"/>
              </a:rPr>
              <a:t>, accessed: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huawei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xlab</a:t>
            </a:r>
            <a:r>
              <a:rPr lang="en-IN" sz="1600" dirty="0" smtClean="0">
                <a:latin typeface="Times New Roman" pitchFamily="18" charset="0"/>
                <a:cs typeface="Times New Roman" pitchFamily="18" charset="0"/>
              </a:rPr>
              <a:t>: 5G: top ten use cases, https://www.huawei.com/us/ </a:t>
            </a:r>
            <a:r>
              <a:rPr lang="en-IN" sz="1600" dirty="0" smtClean="0">
                <a:latin typeface="Times New Roman" pitchFamily="18" charset="0"/>
                <a:cs typeface="Times New Roman" pitchFamily="18" charset="0"/>
              </a:rPr>
              <a:t>industry-insights/outlook/mobile-broadband/</a:t>
            </a:r>
            <a:r>
              <a:rPr lang="en-IN" sz="1600" dirty="0" err="1" smtClean="0">
                <a:latin typeface="Times New Roman" pitchFamily="18" charset="0"/>
                <a:cs typeface="Times New Roman" pitchFamily="18" charset="0"/>
              </a:rPr>
              <a:t>xlabs</a:t>
            </a:r>
            <a:r>
              <a:rPr lang="en-IN" sz="1600" dirty="0" smtClean="0">
                <a:latin typeface="Times New Roman" pitchFamily="18" charset="0"/>
                <a:cs typeface="Times New Roman" pitchFamily="18" charset="0"/>
              </a:rPr>
              <a:t>/use-cases/5g-top-10-use-case</a:t>
            </a:r>
            <a:r>
              <a:rPr lang="en-IN" sz="1600" dirty="0" smtClean="0">
                <a:latin typeface="Times New Roman" pitchFamily="18" charset="0"/>
                <a:cs typeface="Times New Roman" pitchFamily="18" charset="0"/>
              </a:rPr>
              <a:t>, accessed: 2020.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6</a:t>
            </a:r>
            <a:r>
              <a:rPr lang="en-IN" sz="1800" dirty="0" smtClean="0">
                <a:latin typeface="Times New Roman" pitchFamily="18" charset="0"/>
                <a:cs typeface="Times New Roman" pitchFamily="18" charset="0"/>
              </a:rPr>
              <a:t>] M. Campion, R. </a:t>
            </a:r>
            <a:r>
              <a:rPr lang="en-IN" sz="1800" dirty="0" err="1" smtClean="0">
                <a:latin typeface="Times New Roman" pitchFamily="18" charset="0"/>
                <a:cs typeface="Times New Roman" pitchFamily="18" charset="0"/>
              </a:rPr>
              <a:t>Prakash</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Faruque</a:t>
            </a:r>
            <a:r>
              <a:rPr lang="en-IN" sz="1800" dirty="0" smtClean="0">
                <a:latin typeface="Times New Roman" pitchFamily="18" charset="0"/>
                <a:cs typeface="Times New Roman" pitchFamily="18" charset="0"/>
              </a:rPr>
              <a:t>, A review and future directions of </a:t>
            </a:r>
            <a:r>
              <a:rPr lang="en-IN" sz="1800" dirty="0" err="1" smtClean="0">
                <a:latin typeface="Times New Roman" pitchFamily="18" charset="0"/>
                <a:cs typeface="Times New Roman" pitchFamily="18" charset="0"/>
              </a:rPr>
              <a:t>uav</a:t>
            </a:r>
            <a:r>
              <a:rPr lang="en-IN" sz="1800" dirty="0" smtClean="0">
                <a:latin typeface="Times New Roman" pitchFamily="18" charset="0"/>
                <a:cs typeface="Times New Roman" pitchFamily="18" charset="0"/>
              </a:rPr>
              <a:t> swarm communication architectures, 2018, pp. 0903–0908. </a:t>
            </a:r>
            <a:r>
              <a:rPr lang="en-IN" sz="1800" dirty="0" err="1" smtClean="0">
                <a:latin typeface="Times New Roman" pitchFamily="18" charset="0"/>
                <a:cs typeface="Times New Roman" pitchFamily="18" charset="0"/>
              </a:rPr>
              <a:t>doi</a:t>
            </a:r>
            <a:r>
              <a:rPr lang="en-IN" sz="1800" dirty="0" smtClean="0">
                <a:latin typeface="Times New Roman" pitchFamily="18" charset="0"/>
                <a:cs typeface="Times New Roman" pitchFamily="18" charset="0"/>
              </a:rPr>
              <a:t>: 10.1109/EIT.2018.8500274.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S. Grogan, R. </a:t>
            </a:r>
            <a:r>
              <a:rPr lang="en-IN" sz="1800" dirty="0" err="1" smtClean="0">
                <a:latin typeface="Times New Roman" pitchFamily="18" charset="0"/>
                <a:cs typeface="Times New Roman" pitchFamily="18" charset="0"/>
              </a:rPr>
              <a:t>Pellerin</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Gamache</a:t>
            </a:r>
            <a:r>
              <a:rPr lang="en-IN" sz="1800" dirty="0" smtClean="0">
                <a:latin typeface="Times New Roman" pitchFamily="18" charset="0"/>
                <a:cs typeface="Times New Roman" pitchFamily="18" charset="0"/>
              </a:rPr>
              <a:t>, The use of unmanned aerial </a:t>
            </a:r>
            <a:r>
              <a:rPr lang="en-IN" sz="1800" dirty="0" smtClean="0">
                <a:latin typeface="Times New Roman" pitchFamily="18" charset="0"/>
                <a:cs typeface="Times New Roman" pitchFamily="18" charset="0"/>
              </a:rPr>
              <a:t>vehicles </a:t>
            </a:r>
            <a:r>
              <a:rPr lang="en-IN" sz="1800" dirty="0" smtClean="0">
                <a:latin typeface="Times New Roman" pitchFamily="18" charset="0"/>
                <a:cs typeface="Times New Roman" pitchFamily="18" charset="0"/>
              </a:rPr>
              <a:t>and drones in search and rescue operations – a survey,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B. Shang, L. Liu, J. Ma, P. Fan, Unmanned aerial vehicle meets </a:t>
            </a:r>
            <a:r>
              <a:rPr lang="en-IN" sz="1800" dirty="0" err="1" smtClean="0">
                <a:latin typeface="Times New Roman" pitchFamily="18" charset="0"/>
                <a:cs typeface="Times New Roman" pitchFamily="18" charset="0"/>
              </a:rPr>
              <a:t>vehicleto</a:t>
            </a:r>
            <a:r>
              <a:rPr lang="en-IN" sz="1800" dirty="0" smtClean="0">
                <a:latin typeface="Times New Roman" pitchFamily="18" charset="0"/>
                <a:cs typeface="Times New Roman" pitchFamily="18" charset="0"/>
              </a:rPr>
              <a:t>-everything in secure communications, IEEE Communications Magazine 57 (10) (2019) 98–103. doi:10.1109/MCOM.001.1900170.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M. </a:t>
            </a:r>
            <a:r>
              <a:rPr lang="en-IN" sz="1800" dirty="0" err="1" smtClean="0">
                <a:latin typeface="Times New Roman" pitchFamily="18" charset="0"/>
                <a:cs typeface="Times New Roman" pitchFamily="18" charset="0"/>
              </a:rPr>
              <a:t>MacFarland</a:t>
            </a:r>
            <a:r>
              <a:rPr lang="en-IN" sz="1800" dirty="0" smtClean="0">
                <a:latin typeface="Times New Roman" pitchFamily="18" charset="0"/>
                <a:cs typeface="Times New Roman" pitchFamily="18" charset="0"/>
              </a:rPr>
              <a:t>, Ups drivers may tag team deliveries with drones (2017</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URL https://money.cnn.com/2017/02/21/technology/ ups-drone-delivery/index.html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W. </a:t>
            </a:r>
            <a:r>
              <a:rPr lang="en-IN" sz="1800" dirty="0" err="1" smtClean="0">
                <a:latin typeface="Times New Roman" pitchFamily="18" charset="0"/>
                <a:cs typeface="Times New Roman" pitchFamily="18" charset="0"/>
              </a:rPr>
              <a:t>Khawaja</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Guvenc</a:t>
            </a:r>
            <a:r>
              <a:rPr lang="en-IN" sz="1800" dirty="0" smtClean="0">
                <a:latin typeface="Times New Roman" pitchFamily="18" charset="0"/>
                <a:cs typeface="Times New Roman" pitchFamily="18" charset="0"/>
              </a:rPr>
              <a:t>, D. W. </a:t>
            </a:r>
            <a:r>
              <a:rPr lang="en-IN" sz="1800" dirty="0" err="1" smtClean="0">
                <a:latin typeface="Times New Roman" pitchFamily="18" charset="0"/>
                <a:cs typeface="Times New Roman" pitchFamily="18" charset="0"/>
              </a:rPr>
              <a:t>Matolak</a:t>
            </a:r>
            <a:r>
              <a:rPr lang="en-IN" sz="1800" dirty="0" smtClean="0">
                <a:latin typeface="Times New Roman" pitchFamily="18" charset="0"/>
                <a:cs typeface="Times New Roman" pitchFamily="18" charset="0"/>
              </a:rPr>
              <a:t>, U. </a:t>
            </a:r>
            <a:r>
              <a:rPr lang="en-IN" sz="1800" dirty="0" err="1" smtClean="0">
                <a:latin typeface="Times New Roman" pitchFamily="18" charset="0"/>
                <a:cs typeface="Times New Roman" pitchFamily="18" charset="0"/>
              </a:rPr>
              <a:t>Fiebig</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Schneckenburger</a:t>
            </a:r>
            <a:r>
              <a:rPr lang="en-IN" sz="1800" dirty="0" smtClean="0">
                <a:latin typeface="Times New Roman" pitchFamily="18" charset="0"/>
                <a:cs typeface="Times New Roman" pitchFamily="18" charset="0"/>
              </a:rPr>
              <a:t>, A survey of air-to-ground propagation channel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for unmanned aerial vehicles, IEEE Communications Surveys Tutorials 21 (3) (2019</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2361–2391.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1408</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Energy-Efficient Secure Video Streaming in UAV-Enabled Wireless Networks A Safe-DQN Approach</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2021-08-14T12:38:13Z</dcterms:modified>
</cp:coreProperties>
</file>