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8/14/2021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8/14/2021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8/14/2021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8/14/2021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8/14/2021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8/14/2021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8/14/2021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8/14/2021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8/14/2021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8/14/2021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8/14/2021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8/14/2021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8/14/2021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Block Access Control in Wireless </a:t>
            </a:r>
            <a:r>
              <a:rPr lang="en-IN" b="1" dirty="0" err="1" smtClean="0">
                <a:latin typeface="Times New Roman" pitchFamily="18" charset="0"/>
                <a:cs typeface="Times New Roman" pitchFamily="18" charset="0"/>
              </a:rPr>
              <a:t>Blockchain</a:t>
            </a:r>
            <a:r>
              <a:rPr lang="en-IN" b="1" dirty="0" smtClean="0">
                <a:latin typeface="Times New Roman" pitchFamily="18" charset="0"/>
                <a:cs typeface="Times New Roman" pitchFamily="18" charset="0"/>
              </a:rPr>
              <a:t> Network Design, </a:t>
            </a:r>
            <a:r>
              <a:rPr lang="en-IN" b="1" dirty="0" err="1" smtClean="0">
                <a:latin typeface="Times New Roman" pitchFamily="18" charset="0"/>
                <a:cs typeface="Times New Roman" pitchFamily="18" charset="0"/>
              </a:rPr>
              <a:t>Modeling</a:t>
            </a:r>
            <a:r>
              <a:rPr lang="en-IN" b="1" dirty="0" smtClean="0">
                <a:latin typeface="Times New Roman" pitchFamily="18" charset="0"/>
                <a:cs typeface="Times New Roman" pitchFamily="18" charset="0"/>
              </a:rPr>
              <a:t> and Analysis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Wireless </a:t>
            </a: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 network is proposed to enable a decentralized and safe wireless networks for various </a:t>
            </a: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 applications. To achieve </a:t>
            </a: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 consensus in wireless network, one of the important steps is to broadcast new block using wireless channel. Under wireless network protocols, the block transmitting will be affected significantly. In this work, we focus on the consensus process in </a:t>
            </a: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-based wireless local area network (B-WLAN) by investigating the impact of the media access control (MAC) protocol, CSMA/CA. With the randomness of the </a:t>
            </a:r>
            <a:r>
              <a:rPr lang="en-IN" sz="2000" dirty="0" err="1" smtClean="0">
                <a:latin typeface="Times New Roman" pitchFamily="18" charset="0"/>
                <a:cs typeface="Times New Roman" pitchFamily="18" charset="0"/>
              </a:rPr>
              <a:t>backoff</a:t>
            </a:r>
            <a:r>
              <a:rPr lang="en-IN" sz="2000" dirty="0" smtClean="0">
                <a:latin typeface="Times New Roman" pitchFamily="18" charset="0"/>
                <a:cs typeface="Times New Roman" pitchFamily="18" charset="0"/>
              </a:rPr>
              <a:t> counter in CSMA/CA, it is possible for latter blocks to catch up or outpace the earlier one, which complicates </a:t>
            </a: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 forking problem.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lnSpcReduction="10000"/>
          </a:bodyPr>
          <a:lstStyle/>
          <a:p>
            <a:pPr algn="just">
              <a:lnSpc>
                <a:spcPct val="150000"/>
              </a:lnSpc>
              <a:buNone/>
            </a:pPr>
            <a:r>
              <a:rPr lang="en-IN" sz="2000" dirty="0" smtClean="0">
                <a:latin typeface="Times New Roman" pitchFamily="18" charset="0"/>
                <a:cs typeface="Times New Roman" pitchFamily="18" charset="0"/>
              </a:rPr>
              <a:t>    In </a:t>
            </a:r>
            <a:r>
              <a:rPr lang="en-IN" sz="2000" dirty="0" smtClean="0">
                <a:latin typeface="Times New Roman" pitchFamily="18" charset="0"/>
                <a:cs typeface="Times New Roman" pitchFamily="18" charset="0"/>
              </a:rPr>
              <a:t>view of this, we propose mining strategies to pause mining for reducing the forking probability, and a discard strategy to remove the forking blocks that already exist in CSMA/CA </a:t>
            </a:r>
            <a:r>
              <a:rPr lang="en-IN" sz="2000" dirty="0" err="1" smtClean="0">
                <a:latin typeface="Times New Roman" pitchFamily="18" charset="0"/>
                <a:cs typeface="Times New Roman" pitchFamily="18" charset="0"/>
              </a:rPr>
              <a:t>backoff</a:t>
            </a:r>
            <a:r>
              <a:rPr lang="en-IN" sz="2000" dirty="0" smtClean="0">
                <a:latin typeface="Times New Roman" pitchFamily="18" charset="0"/>
                <a:cs typeface="Times New Roman" pitchFamily="18" charset="0"/>
              </a:rPr>
              <a:t> procedure. Based on the proposed strategies, we design Block Access Control (BAC) approaches to effectively schedule block mining and transmitting for improving the performance of B-WLAN. Then, Markov chain models are presented to conduct performance analysis in B-WLAN. The results show that BAC approaches can help the network to achieve a high transaction throughput while improving block utilization and saving computational power. Meanwhile, the trade-off between transaction throughput and block utilization is demonstrated, which can act as a guidance for practical deployment of </a:t>
            </a: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a:t>
            </a:r>
          </a:p>
          <a:p>
            <a:pPr algn="just">
              <a:lnSpc>
                <a:spcPct val="150000"/>
              </a:lnSpc>
              <a:buNone/>
            </a:pPr>
            <a:endParaRPr lang="en-IN" sz="20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295400" y="4572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When </a:t>
            </a:r>
            <a:r>
              <a:rPr lang="en-IN" sz="2000" dirty="0" smtClean="0">
                <a:latin typeface="Times New Roman" pitchFamily="18" charset="0"/>
                <a:cs typeface="Times New Roman" pitchFamily="18" charset="0"/>
              </a:rPr>
              <a:t>the user wants to modify existing data, it sends a request to the Authentication Agent, which checks the identity of the user.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Authentication Agent checks the identity of the user and approves it, as it has a valid key and provides the user with an ID.</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Access control mechanisms have been extensively studied in the literature and successfully deployed but these solutions cannot be applied directly to an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infrastructure, as they are complex and do not fit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requirements.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However, the Local </a:t>
            </a: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 Manager (LBCM) does not contain an Encryption and Decryption Agent due to the existence of resource-constrained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devices, as encryption and decryption algorithms are computationally expensive, which would be unsuitable for the limited resources of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devices.</a:t>
            </a:r>
          </a:p>
          <a:p>
            <a:pPr algn="just">
              <a:lnSpc>
                <a:spcPct val="150000"/>
              </a:lnSpc>
            </a:pP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4111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371600" y="5334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forking </a:t>
            </a:r>
            <a:r>
              <a:rPr lang="en-IN" sz="2000" dirty="0" smtClean="0">
                <a:latin typeface="Times New Roman" pitchFamily="18" charset="0"/>
                <a:cs typeface="Times New Roman" pitchFamily="18" charset="0"/>
              </a:rPr>
              <a:t>problem results in the inconsistency of </a:t>
            </a: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 ledgers among the FNs, then lead to the waste of computational power and security issues, such as “double-spending</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Based on the definition, the forking problem will occur when a new block is generated by a FN while the other FNs are in the block </a:t>
            </a:r>
            <a:r>
              <a:rPr lang="en-IN" sz="2000" dirty="0" err="1" smtClean="0">
                <a:latin typeface="Times New Roman" pitchFamily="18" charset="0"/>
                <a:cs typeface="Times New Roman" pitchFamily="18" charset="0"/>
              </a:rPr>
              <a:t>backoff</a:t>
            </a:r>
            <a:r>
              <a:rPr lang="en-IN" sz="2000" dirty="0" smtClean="0">
                <a:latin typeface="Times New Roman" pitchFamily="18" charset="0"/>
                <a:cs typeface="Times New Roman" pitchFamily="18" charset="0"/>
              </a:rPr>
              <a:t> or block transmitting states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We </a:t>
            </a:r>
            <a:r>
              <a:rPr lang="en-IN" sz="2000" dirty="0" smtClean="0">
                <a:latin typeface="Times New Roman" pitchFamily="18" charset="0"/>
                <a:cs typeface="Times New Roman" pitchFamily="18" charset="0"/>
              </a:rPr>
              <a:t>propose mining strategy and discard strategy to address forking problem and improve the performance of B-WLAN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high computational power consumption is also a serious problem in </a:t>
            </a:r>
            <a:r>
              <a:rPr lang="en-IN" sz="2000" dirty="0" err="1" smtClean="0">
                <a:latin typeface="Times New Roman" pitchFamily="18" charset="0"/>
                <a:cs typeface="Times New Roman" pitchFamily="18" charset="0"/>
              </a:rPr>
              <a:t>PoW</a:t>
            </a:r>
            <a:r>
              <a:rPr lang="en-IN" sz="2000" dirty="0" smtClean="0">
                <a:latin typeface="Times New Roman" pitchFamily="18" charset="0"/>
                <a:cs typeface="Times New Roman" pitchFamily="18" charset="0"/>
              </a:rPr>
              <a:t>-based </a:t>
            </a: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To </a:t>
            </a:r>
            <a:r>
              <a:rPr lang="en-IN" sz="2000" dirty="0" smtClean="0">
                <a:latin typeface="Times New Roman" pitchFamily="18" charset="0"/>
                <a:cs typeface="Times New Roman" pitchFamily="18" charset="0"/>
              </a:rPr>
              <a:t>address this problem, the authors in </a:t>
            </a:r>
            <a:r>
              <a:rPr lang="en-IN" sz="2000" dirty="0" smtClean="0">
                <a:latin typeface="Times New Roman" pitchFamily="18" charset="0"/>
                <a:cs typeface="Times New Roman" pitchFamily="18" charset="0"/>
              </a:rPr>
              <a:t>propose </a:t>
            </a:r>
            <a:r>
              <a:rPr lang="en-IN" sz="2000" dirty="0" smtClean="0">
                <a:latin typeface="Times New Roman" pitchFamily="18" charset="0"/>
                <a:cs typeface="Times New Roman" pitchFamily="18" charset="0"/>
              </a:rPr>
              <a:t>an auction-based market model to offload the </a:t>
            </a:r>
            <a:r>
              <a:rPr lang="en-IN" sz="2000" dirty="0" err="1" smtClean="0">
                <a:latin typeface="Times New Roman" pitchFamily="18" charset="0"/>
                <a:cs typeface="Times New Roman" pitchFamily="18" charset="0"/>
              </a:rPr>
              <a:t>PoW</a:t>
            </a:r>
            <a:r>
              <a:rPr lang="en-IN" sz="2000" dirty="0" smtClean="0">
                <a:latin typeface="Times New Roman" pitchFamily="18" charset="0"/>
                <a:cs typeface="Times New Roman" pitchFamily="18" charset="0"/>
              </a:rPr>
              <a:t> computational tasks to the cloud/fog computing server.</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381000"/>
          </a:xfrm>
        </p:spPr>
        <p:txBody>
          <a:bodyPr>
            <a:normAutofit fontScale="90000"/>
          </a:bodyPr>
          <a:lstStyle/>
          <a:p>
            <a:r>
              <a:rPr lang="en-US" b="1" dirty="0" smtClean="0"/>
              <a:t>PROPOSED SYSTEM :</a:t>
            </a:r>
            <a:endParaRPr lang="en-US" dirty="0"/>
          </a:p>
        </p:txBody>
      </p:sp>
      <p:sp>
        <p:nvSpPr>
          <p:cNvPr id="3" name="Content Placeholder 2"/>
          <p:cNvSpPr>
            <a:spLocks noGrp="1"/>
          </p:cNvSpPr>
          <p:nvPr>
            <p:ph idx="1"/>
          </p:nvPr>
        </p:nvSpPr>
        <p:spPr>
          <a:xfrm>
            <a:off x="1066800" y="228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main objective of the proposed solution is to build </a:t>
            </a: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 Managers (BCMs) for securing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access control, as well as allowing for secure communication between local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devices.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this paper, we have proposed an architecture based on a multi-agent system and used a private distributed </a:t>
            </a: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 to manage the delivery of lightweight and decentralized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secure access control</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Moreover</a:t>
            </a:r>
            <a:r>
              <a:rPr lang="en-IN" sz="2000" dirty="0" smtClean="0">
                <a:latin typeface="Times New Roman" pitchFamily="18" charset="0"/>
                <a:cs typeface="Times New Roman" pitchFamily="18" charset="0"/>
              </a:rPr>
              <a:t>, our proposed solution uses mobile agent software, which can play a significant role in the reduction of traffic overheads, exemplifying the high level of mobility and intelligence of our solution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Therefore, to address these challenges, our proposed solution uses a private </a:t>
            </a: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 which provides light and decentralized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access control security.</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lnSpcReduction="10000"/>
          </a:bodyPr>
          <a:lstStyle/>
          <a:p>
            <a:pPr algn="just">
              <a:lnSpc>
                <a:spcPct val="150000"/>
              </a:lnSpc>
            </a:pPr>
            <a:r>
              <a:rPr lang="en-IN" sz="2000" dirty="0" smtClean="0">
                <a:latin typeface="Times New Roman" pitchFamily="18" charset="0"/>
                <a:cs typeface="Times New Roman" pitchFamily="18" charset="0"/>
              </a:rPr>
              <a:t>The block discard rate, block utilization and mining pause probability are the key performance metrics to show the effectiveness of the proposed strategies, which has not been analysed in previous work.</a:t>
            </a:r>
            <a:endParaRPr lang="en-US"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Based </a:t>
            </a:r>
            <a:r>
              <a:rPr lang="en-IN" sz="2000" dirty="0" smtClean="0">
                <a:latin typeface="Times New Roman" pitchFamily="18" charset="0"/>
                <a:cs typeface="Times New Roman" pitchFamily="18" charset="0"/>
              </a:rPr>
              <a:t>on the proposed strategies, we design four BAC approaches and use Markov chain models to conduct performance analysis in B-WLAN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This strategy can work in parallel with mining strategies to improve the overall performance of BWLAN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We also make various interesting observations about the impact of </a:t>
            </a: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 system parameters on the performance trade-off.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To validate the effectiveness of the proposed approach, mathematical models are required to quantitatively study the performance of </a:t>
            </a: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314440"/>
        </p:xfrm>
        <a:graphic>
          <a:graphicData uri="http://schemas.openxmlformats.org/drawingml/2006/table">
            <a:tbl>
              <a:tblPr firstRow="1" bandRow="1">
                <a:tableStyleId>{5C22544A-7EE6-4342-B048-85BDC9FD1C3A}</a:tableStyleId>
              </a:tblPr>
              <a:tblGrid>
                <a:gridCol w="2622550"/>
                <a:gridCol w="2101850"/>
                <a:gridCol w="31432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When mobile </a:t>
                      </a:r>
                      <a:r>
                        <a:rPr lang="en-US" sz="2000" dirty="0" err="1">
                          <a:latin typeface="Times New Roman"/>
                          <a:ea typeface="Calibri"/>
                          <a:cs typeface="Latha"/>
                        </a:rPr>
                        <a:t>blockchain</a:t>
                      </a:r>
                      <a:r>
                        <a:rPr lang="en-US" sz="2000" dirty="0">
                          <a:latin typeface="Times New Roman"/>
                          <a:ea typeface="Calibri"/>
                          <a:cs typeface="Latha"/>
                        </a:rPr>
                        <a:t> meets edge computing</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Z. </a:t>
                      </a:r>
                      <a:r>
                        <a:rPr lang="en-US" sz="2000" dirty="0" err="1">
                          <a:latin typeface="Times New Roman"/>
                          <a:ea typeface="Calibri"/>
                          <a:cs typeface="Latha"/>
                        </a:rPr>
                        <a:t>Xiong</a:t>
                      </a:r>
                      <a:r>
                        <a:rPr lang="en-US" sz="2000" dirty="0">
                          <a:latin typeface="Times New Roman"/>
                          <a:ea typeface="Calibri"/>
                          <a:cs typeface="Latha"/>
                        </a:rPr>
                        <a:t>, Y. Zhang, and et al., </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Blockchain, as the backbone technology of the current popular Bitcoin digital currency, has become a promising decentralized approach for resource and transaction management. </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Distributed resource allocation in blockchain-based video streaming systems with mobile edge computing</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M. Liu, F. R. Yu, and et al.,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err="1">
                          <a:solidFill>
                            <a:srgbClr val="333333"/>
                          </a:solidFill>
                          <a:latin typeface="Times New Roman"/>
                          <a:ea typeface="Calibri"/>
                          <a:cs typeface="Latha"/>
                        </a:rPr>
                        <a:t>Blockchain</a:t>
                      </a:r>
                      <a:r>
                        <a:rPr lang="en-US" sz="2000" dirty="0">
                          <a:solidFill>
                            <a:srgbClr val="333333"/>
                          </a:solidFill>
                          <a:latin typeface="Times New Roman"/>
                          <a:ea typeface="Calibri"/>
                          <a:cs typeface="Latha"/>
                        </a:rPr>
                        <a:t>-based video streaming systems aim to build decentralized peer-to-peer networks with flexible monetization mechanisms for video streaming services.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314440"/>
        </p:xfrm>
        <a:graphic>
          <a:graphicData uri="http://schemas.openxmlformats.org/drawingml/2006/table">
            <a:tbl>
              <a:tblPr firstRow="1" bandRow="1">
                <a:tableStyleId>{5C22544A-7EE6-4342-B048-85BDC9FD1C3A}</a:tableStyleId>
              </a:tblPr>
              <a:tblGrid>
                <a:gridCol w="2571750"/>
                <a:gridCol w="2152650"/>
                <a:gridCol w="29908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Federated learning with </a:t>
                      </a:r>
                      <a:r>
                        <a:rPr lang="en-US" sz="2000" dirty="0" err="1">
                          <a:latin typeface="Times New Roman"/>
                          <a:ea typeface="Calibri"/>
                          <a:cs typeface="Latha"/>
                        </a:rPr>
                        <a:t>blockchain</a:t>
                      </a:r>
                      <a:r>
                        <a:rPr lang="en-US" sz="2000" dirty="0">
                          <a:latin typeface="Times New Roman"/>
                          <a:ea typeface="Calibri"/>
                          <a:cs typeface="Latha"/>
                        </a:rPr>
                        <a:t> for autonomous vehicles: analysis and design challenges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S. R. Pokhrel, J. Choi, and et al.,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We present a variety of numerical and simulation results highlighting various non-trivial findings and insights for adaptive BFL design.</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Block4forensic: an integrated lightweight blockchain framework for forensics applications of connected vehicles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M. Cebe, E. Erdin, and et al.,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The utilization of vehicle-related data can be instrumental in post-accident scenarios to find out the faulty party, particularly for self-driving vehicles.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p:cNvPicPr>
            <a:picLocks noGrp="1" noChangeAspect="1" noChangeArrowheads="1"/>
          </p:cNvPicPr>
          <p:nvPr>
            <p:ph idx="1"/>
          </p:nvPr>
        </p:nvPicPr>
        <p:blipFill>
          <a:blip r:embed="rId2"/>
          <a:srcRect/>
          <a:stretch>
            <a:fillRect/>
          </a:stretch>
        </p:blipFill>
        <p:spPr bwMode="auto">
          <a:xfrm>
            <a:off x="1752600" y="1447800"/>
            <a:ext cx="7010400" cy="5029200"/>
          </a:xfrm>
          <a:prstGeom prst="rect">
            <a:avLst/>
          </a:prstGeom>
          <a:noFill/>
          <a:ln w="9525">
            <a:noFill/>
            <a:miter lim="800000"/>
            <a:headEnd/>
            <a:tailEnd/>
          </a:ln>
          <a:effec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533400"/>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295400" y="533400"/>
            <a:ext cx="7498080" cy="4800600"/>
          </a:xfrm>
        </p:spPr>
        <p:txBody>
          <a:bodyPr>
            <a:noAutofit/>
          </a:bodyPr>
          <a:lstStyle/>
          <a:p>
            <a:pPr algn="just">
              <a:lnSpc>
                <a:spcPct val="170000"/>
              </a:lnSpc>
              <a:buNone/>
            </a:pPr>
            <a:r>
              <a:rPr lang="en-IN" sz="1700" dirty="0" smtClean="0">
                <a:latin typeface="Times New Roman" pitchFamily="18" charset="0"/>
                <a:cs typeface="Times New Roman" pitchFamily="18" charset="0"/>
              </a:rPr>
              <a:t>     In </a:t>
            </a:r>
            <a:r>
              <a:rPr lang="en-IN" sz="1700" dirty="0" smtClean="0">
                <a:latin typeface="Times New Roman" pitchFamily="18" charset="0"/>
                <a:cs typeface="Times New Roman" pitchFamily="18" charset="0"/>
              </a:rPr>
              <a:t>this work, we propose mining strategies and a discard strategy to reduce the meaningless computational power consumption on forking blocks and improve the transaction throughput in B-WLAN. Based on the proposed strategies, we design four BAC approaches and use Markov chain models to conduct the performance comparisons. Calculation results show that the discard strategy in BAC can help B-WLAN to achieve a high transaction throughput, which could meet the needs of the massive service requests in next-generation wireless network. Meanwhile, the mining strategy can pause the mining of FN to reduce forking probability effectively, which both saving the computational power and improving block utilization. In addition, it is shown that the block size (related to the number of transactions in a block) and </a:t>
            </a:r>
            <a:r>
              <a:rPr lang="en-IN" sz="1700" dirty="0" err="1" smtClean="0">
                <a:latin typeface="Times New Roman" pitchFamily="18" charset="0"/>
                <a:cs typeface="Times New Roman" pitchFamily="18" charset="0"/>
              </a:rPr>
              <a:t>PoW</a:t>
            </a:r>
            <a:r>
              <a:rPr lang="en-IN" sz="1700" dirty="0" smtClean="0">
                <a:latin typeface="Times New Roman" pitchFamily="18" charset="0"/>
                <a:cs typeface="Times New Roman" pitchFamily="18" charset="0"/>
              </a:rPr>
              <a:t> hash difficulty (related to block generation rate) will affect the trade-off between transaction throughput and block utilization, which can provide an analytical guideline for building a optimal and secure B-WLAN in the future.</a:t>
            </a:r>
            <a:endParaRPr lang="en-US" sz="17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Z. </a:t>
            </a:r>
            <a:r>
              <a:rPr lang="en-IN" sz="1600" dirty="0" err="1" smtClean="0">
                <a:latin typeface="Times New Roman" pitchFamily="18" charset="0"/>
                <a:cs typeface="Times New Roman" pitchFamily="18" charset="0"/>
              </a:rPr>
              <a:t>Xiong</a:t>
            </a:r>
            <a:r>
              <a:rPr lang="en-IN" sz="1600" dirty="0" smtClean="0">
                <a:latin typeface="Times New Roman" pitchFamily="18" charset="0"/>
                <a:cs typeface="Times New Roman" pitchFamily="18" charset="0"/>
              </a:rPr>
              <a:t>, Y. Zhang, and et al., “When mobile </a:t>
            </a:r>
            <a:r>
              <a:rPr lang="en-IN" sz="1600" dirty="0" err="1" smtClean="0">
                <a:latin typeface="Times New Roman" pitchFamily="18" charset="0"/>
                <a:cs typeface="Times New Roman" pitchFamily="18" charset="0"/>
              </a:rPr>
              <a:t>blockchain</a:t>
            </a:r>
            <a:r>
              <a:rPr lang="en-IN" sz="1600" dirty="0" smtClean="0">
                <a:latin typeface="Times New Roman" pitchFamily="18" charset="0"/>
                <a:cs typeface="Times New Roman" pitchFamily="18" charset="0"/>
              </a:rPr>
              <a:t> meets edge computing,” IEEE </a:t>
            </a:r>
            <a:r>
              <a:rPr lang="en-IN" sz="1600" dirty="0" err="1" smtClean="0">
                <a:latin typeface="Times New Roman" pitchFamily="18" charset="0"/>
                <a:cs typeface="Times New Roman" pitchFamily="18" charset="0"/>
              </a:rPr>
              <a:t>Commun</a:t>
            </a:r>
            <a:r>
              <a:rPr lang="en-IN" sz="1600" dirty="0" smtClean="0">
                <a:latin typeface="Times New Roman" pitchFamily="18" charset="0"/>
                <a:cs typeface="Times New Roman" pitchFamily="18" charset="0"/>
              </a:rPr>
              <a:t>. Mag., vol. 56, no. 8, pp. 33-39, Aug. 2018.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2] M. Liu, F. R. Yu, and et al., “Distributed resource allocation in </a:t>
            </a:r>
            <a:r>
              <a:rPr lang="en-IN" sz="1600" dirty="0" err="1" smtClean="0">
                <a:latin typeface="Times New Roman" pitchFamily="18" charset="0"/>
                <a:cs typeface="Times New Roman" pitchFamily="18" charset="0"/>
              </a:rPr>
              <a:t>blockchain</a:t>
            </a:r>
            <a:r>
              <a:rPr lang="en-IN" sz="1600" dirty="0" smtClean="0">
                <a:latin typeface="Times New Roman" pitchFamily="18" charset="0"/>
                <a:cs typeface="Times New Roman" pitchFamily="18" charset="0"/>
              </a:rPr>
              <a:t>-based video streaming systems with mobile edge computing,” IEEE Trans. Wireless </a:t>
            </a:r>
            <a:r>
              <a:rPr lang="en-IN" sz="1600" dirty="0" err="1" smtClean="0">
                <a:latin typeface="Times New Roman" pitchFamily="18" charset="0"/>
                <a:cs typeface="Times New Roman" pitchFamily="18" charset="0"/>
              </a:rPr>
              <a:t>Commun</a:t>
            </a:r>
            <a:r>
              <a:rPr lang="en-IN" sz="1600" dirty="0" smtClean="0">
                <a:latin typeface="Times New Roman" pitchFamily="18" charset="0"/>
                <a:cs typeface="Times New Roman" pitchFamily="18" charset="0"/>
              </a:rPr>
              <a:t>., vol. 18, no. 1, pp. 695-708, Jan. 2019.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3] S. R. </a:t>
            </a:r>
            <a:r>
              <a:rPr lang="en-IN" sz="1600" dirty="0" err="1" smtClean="0">
                <a:latin typeface="Times New Roman" pitchFamily="18" charset="0"/>
                <a:cs typeface="Times New Roman" pitchFamily="18" charset="0"/>
              </a:rPr>
              <a:t>Pokhrel</a:t>
            </a:r>
            <a:r>
              <a:rPr lang="en-IN" sz="1600" dirty="0" smtClean="0">
                <a:latin typeface="Times New Roman" pitchFamily="18" charset="0"/>
                <a:cs typeface="Times New Roman" pitchFamily="18" charset="0"/>
              </a:rPr>
              <a:t>, J. </a:t>
            </a:r>
            <a:r>
              <a:rPr lang="en-IN" sz="1600" dirty="0" err="1" smtClean="0">
                <a:latin typeface="Times New Roman" pitchFamily="18" charset="0"/>
                <a:cs typeface="Times New Roman" pitchFamily="18" charset="0"/>
              </a:rPr>
              <a:t>Choi</a:t>
            </a:r>
            <a:r>
              <a:rPr lang="en-IN" sz="1600" dirty="0" smtClean="0">
                <a:latin typeface="Times New Roman" pitchFamily="18" charset="0"/>
                <a:cs typeface="Times New Roman" pitchFamily="18" charset="0"/>
              </a:rPr>
              <a:t>, and et al., “Federated learning with </a:t>
            </a:r>
            <a:r>
              <a:rPr lang="en-IN" sz="1600" dirty="0" err="1" smtClean="0">
                <a:latin typeface="Times New Roman" pitchFamily="18" charset="0"/>
                <a:cs typeface="Times New Roman" pitchFamily="18" charset="0"/>
              </a:rPr>
              <a:t>blockchain</a:t>
            </a:r>
            <a:r>
              <a:rPr lang="en-IN" sz="1600" dirty="0" smtClean="0">
                <a:latin typeface="Times New Roman" pitchFamily="18" charset="0"/>
                <a:cs typeface="Times New Roman" pitchFamily="18" charset="0"/>
              </a:rPr>
              <a:t> for autonomous vehicles: analysis and design challenges,” IEEE Trans. </a:t>
            </a:r>
            <a:r>
              <a:rPr lang="en-IN" sz="1600" dirty="0" err="1" smtClean="0">
                <a:latin typeface="Times New Roman" pitchFamily="18" charset="0"/>
                <a:cs typeface="Times New Roman" pitchFamily="18" charset="0"/>
              </a:rPr>
              <a:t>Commun</a:t>
            </a:r>
            <a:r>
              <a:rPr lang="en-IN" sz="1600" dirty="0" smtClean="0">
                <a:latin typeface="Times New Roman" pitchFamily="18" charset="0"/>
                <a:cs typeface="Times New Roman" pitchFamily="18" charset="0"/>
              </a:rPr>
              <a:t>., vol. 68, no. 8, pp. 4734-4746, Aug. 2020.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4] M. </a:t>
            </a:r>
            <a:r>
              <a:rPr lang="en-IN" sz="1600" dirty="0" err="1" smtClean="0">
                <a:latin typeface="Times New Roman" pitchFamily="18" charset="0"/>
                <a:cs typeface="Times New Roman" pitchFamily="18" charset="0"/>
              </a:rPr>
              <a:t>Cebe</a:t>
            </a:r>
            <a:r>
              <a:rPr lang="en-IN" sz="1600" dirty="0" smtClean="0">
                <a:latin typeface="Times New Roman" pitchFamily="18" charset="0"/>
                <a:cs typeface="Times New Roman" pitchFamily="18" charset="0"/>
              </a:rPr>
              <a:t>, E. </a:t>
            </a:r>
            <a:r>
              <a:rPr lang="en-IN" sz="1600" dirty="0" err="1" smtClean="0">
                <a:latin typeface="Times New Roman" pitchFamily="18" charset="0"/>
                <a:cs typeface="Times New Roman" pitchFamily="18" charset="0"/>
              </a:rPr>
              <a:t>Erdin</a:t>
            </a:r>
            <a:r>
              <a:rPr lang="en-IN" sz="1600" dirty="0" smtClean="0">
                <a:latin typeface="Times New Roman" pitchFamily="18" charset="0"/>
                <a:cs typeface="Times New Roman" pitchFamily="18" charset="0"/>
              </a:rPr>
              <a:t>, and et al., “Block4forensic: an integrated lightweight </a:t>
            </a:r>
            <a:r>
              <a:rPr lang="en-IN" sz="1600" dirty="0" err="1" smtClean="0">
                <a:latin typeface="Times New Roman" pitchFamily="18" charset="0"/>
                <a:cs typeface="Times New Roman" pitchFamily="18" charset="0"/>
              </a:rPr>
              <a:t>blockchain</a:t>
            </a:r>
            <a:r>
              <a:rPr lang="en-IN" sz="1600" dirty="0" smtClean="0">
                <a:latin typeface="Times New Roman" pitchFamily="18" charset="0"/>
                <a:cs typeface="Times New Roman" pitchFamily="18" charset="0"/>
              </a:rPr>
              <a:t> framework for forensics applications of connected vehicles,” IEEE </a:t>
            </a:r>
            <a:r>
              <a:rPr lang="en-IN" sz="1600" dirty="0" err="1" smtClean="0">
                <a:latin typeface="Times New Roman" pitchFamily="18" charset="0"/>
                <a:cs typeface="Times New Roman" pitchFamily="18" charset="0"/>
              </a:rPr>
              <a:t>Commun</a:t>
            </a:r>
            <a:r>
              <a:rPr lang="en-IN" sz="1600" dirty="0" smtClean="0">
                <a:latin typeface="Times New Roman" pitchFamily="18" charset="0"/>
                <a:cs typeface="Times New Roman" pitchFamily="18" charset="0"/>
              </a:rPr>
              <a:t>. Mag., vol. 56, no. 10, pp. 50-57, Oct. 2018.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5] J. Wan, J. Li, and et al., “A </a:t>
            </a:r>
            <a:r>
              <a:rPr lang="en-IN" sz="1600" dirty="0" err="1" smtClean="0">
                <a:latin typeface="Times New Roman" pitchFamily="18" charset="0"/>
                <a:cs typeface="Times New Roman" pitchFamily="18" charset="0"/>
              </a:rPr>
              <a:t>blockchain</a:t>
            </a:r>
            <a:r>
              <a:rPr lang="en-IN" sz="1600" dirty="0" smtClean="0">
                <a:latin typeface="Times New Roman" pitchFamily="18" charset="0"/>
                <a:cs typeface="Times New Roman" pitchFamily="18" charset="0"/>
              </a:rPr>
              <a:t>-based solution for enhancing security and privacy in smart factory,” IEEE Trans. Ind. </a:t>
            </a:r>
            <a:r>
              <a:rPr lang="en-IN" sz="1600" dirty="0" err="1" smtClean="0">
                <a:latin typeface="Times New Roman" pitchFamily="18" charset="0"/>
                <a:cs typeface="Times New Roman" pitchFamily="18" charset="0"/>
              </a:rPr>
              <a:t>Informat</a:t>
            </a:r>
            <a:r>
              <a:rPr lang="en-IN" sz="1600" dirty="0" smtClean="0">
                <a:latin typeface="Times New Roman" pitchFamily="18" charset="0"/>
                <a:cs typeface="Times New Roman" pitchFamily="18" charset="0"/>
              </a:rPr>
              <a:t>., vol. 16, no. 5, pp. 3652-3660, Jun. 2019.</a:t>
            </a:r>
            <a:endParaRPr lang="en-US" sz="16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700" dirty="0" smtClean="0">
                <a:latin typeface="Times New Roman" pitchFamily="18" charset="0"/>
                <a:cs typeface="Times New Roman" pitchFamily="18" charset="0"/>
              </a:rPr>
              <a:t>[6] B. Cao, Y. Li, and et al., “When Internet of Things meets </a:t>
            </a:r>
            <a:r>
              <a:rPr lang="en-IN" sz="1700" dirty="0" err="1" smtClean="0">
                <a:latin typeface="Times New Roman" pitchFamily="18" charset="0"/>
                <a:cs typeface="Times New Roman" pitchFamily="18" charset="0"/>
              </a:rPr>
              <a:t>blockchain</a:t>
            </a:r>
            <a:r>
              <a:rPr lang="en-IN" sz="1700" dirty="0" smtClean="0">
                <a:latin typeface="Times New Roman" pitchFamily="18" charset="0"/>
                <a:cs typeface="Times New Roman" pitchFamily="18" charset="0"/>
              </a:rPr>
              <a:t>: challenges in distributed consensus,” IEEE </a:t>
            </a:r>
            <a:r>
              <a:rPr lang="en-IN" sz="1700" dirty="0" err="1" smtClean="0">
                <a:latin typeface="Times New Roman" pitchFamily="18" charset="0"/>
                <a:cs typeface="Times New Roman" pitchFamily="18" charset="0"/>
              </a:rPr>
              <a:t>Netw</a:t>
            </a:r>
            <a:r>
              <a:rPr lang="en-IN" sz="1700" dirty="0" smtClean="0">
                <a:latin typeface="Times New Roman" pitchFamily="18" charset="0"/>
                <a:cs typeface="Times New Roman" pitchFamily="18" charset="0"/>
              </a:rPr>
              <a:t>., vol. 33, no. 6, pp. 133-139, Nov.-Dec. 2019. </a:t>
            </a:r>
            <a:endParaRPr lang="en-IN" sz="1700" dirty="0" smtClean="0">
              <a:latin typeface="Times New Roman" pitchFamily="18" charset="0"/>
              <a:cs typeface="Times New Roman" pitchFamily="18" charset="0"/>
            </a:endParaRPr>
          </a:p>
          <a:p>
            <a:pPr algn="just">
              <a:lnSpc>
                <a:spcPct val="17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7] Y. Zhang, S. </a:t>
            </a:r>
            <a:r>
              <a:rPr lang="en-IN" sz="1700" dirty="0" err="1" smtClean="0">
                <a:latin typeface="Times New Roman" pitchFamily="18" charset="0"/>
                <a:cs typeface="Times New Roman" pitchFamily="18" charset="0"/>
              </a:rPr>
              <a:t>Kasahara</a:t>
            </a:r>
            <a:r>
              <a:rPr lang="en-IN" sz="1700" dirty="0" smtClean="0">
                <a:latin typeface="Times New Roman" pitchFamily="18" charset="0"/>
                <a:cs typeface="Times New Roman" pitchFamily="18" charset="0"/>
              </a:rPr>
              <a:t>,, and et al., “Smart contract-based access control for the Internet of Things,” IEEE Internet of Things J., vol. 6, no. 2, pp. 1594-1605, Jun. 2018. </a:t>
            </a:r>
            <a:endParaRPr lang="en-IN" sz="1700" dirty="0" smtClean="0">
              <a:latin typeface="Times New Roman" pitchFamily="18" charset="0"/>
              <a:cs typeface="Times New Roman" pitchFamily="18" charset="0"/>
            </a:endParaRPr>
          </a:p>
          <a:p>
            <a:pPr algn="just">
              <a:lnSpc>
                <a:spcPct val="17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8] J. Wang, N. Lu, and et al., “A secure spectrum auction scheme without the trusted party based on the smart contract,” Digit. </a:t>
            </a:r>
            <a:r>
              <a:rPr lang="en-IN" sz="1700" dirty="0" err="1" smtClean="0">
                <a:latin typeface="Times New Roman" pitchFamily="18" charset="0"/>
                <a:cs typeface="Times New Roman" pitchFamily="18" charset="0"/>
              </a:rPr>
              <a:t>Commun</a:t>
            </a:r>
            <a:r>
              <a:rPr lang="en-IN" sz="1700" dirty="0" smtClean="0">
                <a:latin typeface="Times New Roman" pitchFamily="18" charset="0"/>
                <a:cs typeface="Times New Roman" pitchFamily="18" charset="0"/>
              </a:rPr>
              <a:t>. </a:t>
            </a:r>
            <a:r>
              <a:rPr lang="en-IN" sz="1700" dirty="0" err="1" smtClean="0">
                <a:latin typeface="Times New Roman" pitchFamily="18" charset="0"/>
                <a:cs typeface="Times New Roman" pitchFamily="18" charset="0"/>
              </a:rPr>
              <a:t>Netw</a:t>
            </a:r>
            <a:r>
              <a:rPr lang="en-IN" sz="1700" dirty="0" smtClean="0">
                <a:latin typeface="Times New Roman" pitchFamily="18" charset="0"/>
                <a:cs typeface="Times New Roman" pitchFamily="18" charset="0"/>
              </a:rPr>
              <a:t>., July 2020. [Online]. Available: https://www.sciencedirect.com/science/ article/</a:t>
            </a:r>
            <a:r>
              <a:rPr lang="en-IN" sz="1700" dirty="0" err="1" smtClean="0">
                <a:latin typeface="Times New Roman" pitchFamily="18" charset="0"/>
                <a:cs typeface="Times New Roman" pitchFamily="18" charset="0"/>
              </a:rPr>
              <a:t>pii</a:t>
            </a:r>
            <a:r>
              <a:rPr lang="en-IN" sz="1700" dirty="0" smtClean="0">
                <a:latin typeface="Times New Roman" pitchFamily="18" charset="0"/>
                <a:cs typeface="Times New Roman" pitchFamily="18" charset="0"/>
              </a:rPr>
              <a:t>/S235286481930330X. </a:t>
            </a:r>
            <a:endParaRPr lang="en-IN" sz="1700" dirty="0" smtClean="0">
              <a:latin typeface="Times New Roman" pitchFamily="18" charset="0"/>
              <a:cs typeface="Times New Roman" pitchFamily="18" charset="0"/>
            </a:endParaRPr>
          </a:p>
          <a:p>
            <a:pPr algn="just">
              <a:lnSpc>
                <a:spcPct val="17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9] S. </a:t>
            </a:r>
            <a:r>
              <a:rPr lang="en-IN" sz="1700" dirty="0" err="1" smtClean="0">
                <a:latin typeface="Times New Roman" pitchFamily="18" charset="0"/>
                <a:cs typeface="Times New Roman" pitchFamily="18" charset="0"/>
              </a:rPr>
              <a:t>Nakamoto</a:t>
            </a:r>
            <a:r>
              <a:rPr lang="en-IN" sz="1700" dirty="0" smtClean="0">
                <a:latin typeface="Times New Roman" pitchFamily="18" charset="0"/>
                <a:cs typeface="Times New Roman" pitchFamily="18" charset="0"/>
              </a:rPr>
              <a:t>, “</a:t>
            </a:r>
            <a:r>
              <a:rPr lang="en-IN" sz="1700" dirty="0" err="1" smtClean="0">
                <a:latin typeface="Times New Roman" pitchFamily="18" charset="0"/>
                <a:cs typeface="Times New Roman" pitchFamily="18" charset="0"/>
              </a:rPr>
              <a:t>Bitcoin</a:t>
            </a:r>
            <a:r>
              <a:rPr lang="en-IN" sz="1700" dirty="0" smtClean="0">
                <a:latin typeface="Times New Roman" pitchFamily="18" charset="0"/>
                <a:cs typeface="Times New Roman" pitchFamily="18" charset="0"/>
              </a:rPr>
              <a:t>: a peer-to-peer electronic cash system,” White paper, 2009. [Online]. Available: https://bitcoin.org/bitcoin.pdf. </a:t>
            </a:r>
            <a:endParaRPr lang="en-IN" sz="1700" dirty="0" smtClean="0">
              <a:latin typeface="Times New Roman" pitchFamily="18" charset="0"/>
              <a:cs typeface="Times New Roman" pitchFamily="18" charset="0"/>
            </a:endParaRPr>
          </a:p>
          <a:p>
            <a:pPr algn="just">
              <a:lnSpc>
                <a:spcPct val="170000"/>
              </a:lnSpc>
            </a:pPr>
            <a:r>
              <a:rPr lang="en-IN" sz="1700" dirty="0" smtClean="0">
                <a:latin typeface="Times New Roman" pitchFamily="18" charset="0"/>
                <a:cs typeface="Times New Roman" pitchFamily="18" charset="0"/>
              </a:rPr>
              <a:t>[</a:t>
            </a:r>
            <a:r>
              <a:rPr lang="en-IN" sz="1700" dirty="0" smtClean="0">
                <a:latin typeface="Times New Roman" pitchFamily="18" charset="0"/>
                <a:cs typeface="Times New Roman" pitchFamily="18" charset="0"/>
              </a:rPr>
              <a:t>10] G. </a:t>
            </a:r>
            <a:r>
              <a:rPr lang="en-IN" sz="1700" dirty="0" err="1" smtClean="0">
                <a:latin typeface="Times New Roman" pitchFamily="18" charset="0"/>
                <a:cs typeface="Times New Roman" pitchFamily="18" charset="0"/>
              </a:rPr>
              <a:t>BitFury</a:t>
            </a:r>
            <a:r>
              <a:rPr lang="en-IN" sz="1700" dirty="0" smtClean="0">
                <a:latin typeface="Times New Roman" pitchFamily="18" charset="0"/>
                <a:cs typeface="Times New Roman" pitchFamily="18" charset="0"/>
              </a:rPr>
              <a:t>, “Proof of stake versus proof of work,” White paper, Sep. 2015. [Online]. Available: https://bitfury.com/content/downloads/pos-vspow-1.0.2.pdf.</a:t>
            </a:r>
            <a:endParaRPr lang="en-IN" sz="17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1269</TotalTime>
  <Words>1615</Words>
  <Application>Microsoft Office PowerPoint</Application>
  <PresentationFormat>On-screen Show (4:3)</PresentationFormat>
  <Paragraphs>71</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Block Access Control in Wireless Blockchain Network Design, Modeling and Analysis</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565</cp:revision>
  <dcterms:created xsi:type="dcterms:W3CDTF">2006-08-16T00:00:00Z</dcterms:created>
  <dcterms:modified xsi:type="dcterms:W3CDTF">2021-08-14T11:48:17Z</dcterms:modified>
</cp:coreProperties>
</file>