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err="1" smtClean="0">
                <a:latin typeface="Times New Roman" pitchFamily="18" charset="0"/>
                <a:cs typeface="Times New Roman" pitchFamily="18" charset="0"/>
              </a:rPr>
              <a:t>wChain</a:t>
            </a:r>
            <a:r>
              <a:rPr lang="en-US" b="1" dirty="0" smtClean="0">
                <a:latin typeface="Times New Roman" pitchFamily="18" charset="0"/>
                <a:cs typeface="Times New Roman" pitchFamily="18" charset="0"/>
              </a:rPr>
              <a:t> A Fast Fault-Tolerant </a:t>
            </a:r>
            <a:r>
              <a:rPr lang="en-US" b="1" dirty="0" err="1" smtClean="0">
                <a:latin typeface="Times New Roman" pitchFamily="18" charset="0"/>
                <a:cs typeface="Times New Roman" pitchFamily="18" charset="0"/>
              </a:rPr>
              <a:t>Blockchain</a:t>
            </a:r>
            <a:r>
              <a:rPr lang="en-US" b="1" dirty="0" smtClean="0">
                <a:latin typeface="Times New Roman" pitchFamily="18" charset="0"/>
                <a:cs typeface="Times New Roman" pitchFamily="18" charset="0"/>
              </a:rPr>
              <a:t> Protocol for </a:t>
            </a:r>
            <a:r>
              <a:rPr lang="en-US" b="1" dirty="0" err="1" smtClean="0">
                <a:latin typeface="Times New Roman" pitchFamily="18" charset="0"/>
                <a:cs typeface="Times New Roman" pitchFamily="18" charset="0"/>
              </a:rPr>
              <a:t>Multihop</a:t>
            </a:r>
            <a:r>
              <a:rPr lang="en-US" b="1" dirty="0" smtClean="0">
                <a:latin typeface="Times New Roman" pitchFamily="18" charset="0"/>
                <a:cs typeface="Times New Roman" pitchFamily="18" charset="0"/>
              </a:rPr>
              <a:t> Wireless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presents </a:t>
            </a:r>
            <a:r>
              <a:rPr lang="en-IN" sz="2000" dirty="0" err="1" smtClean="0">
                <a:latin typeface="Times New Roman" pitchFamily="18" charset="0"/>
                <a:cs typeface="Times New Roman" pitchFamily="18" charset="0"/>
              </a:rPr>
              <a:t>wChain</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protocol specifically designed for </a:t>
            </a:r>
            <a:r>
              <a:rPr lang="en-IN" sz="2000" dirty="0" err="1" smtClean="0">
                <a:latin typeface="Times New Roman" pitchFamily="18" charset="0"/>
                <a:cs typeface="Times New Roman" pitchFamily="18" charset="0"/>
              </a:rPr>
              <a:t>multihop</a:t>
            </a:r>
            <a:r>
              <a:rPr lang="en-IN" sz="2000" dirty="0" smtClean="0">
                <a:latin typeface="Times New Roman" pitchFamily="18" charset="0"/>
                <a:cs typeface="Times New Roman" pitchFamily="18" charset="0"/>
              </a:rPr>
              <a:t> wireless networks that deeply integrates wireless communication properties and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technologies under the realistic SINR model. We adopt a hierarchical spanner as the communication backbone to address medium contention and achieve fast data aggregation within O(</a:t>
            </a:r>
            <a:r>
              <a:rPr lang="en-IN" sz="2000" dirty="0" err="1" smtClean="0">
                <a:latin typeface="Times New Roman" pitchFamily="18" charset="0"/>
                <a:cs typeface="Times New Roman" pitchFamily="18" charset="0"/>
              </a:rPr>
              <a:t>logNlog</a:t>
            </a:r>
            <a:r>
              <a:rPr lang="en-IN" sz="2000" dirty="0" smtClean="0">
                <a:latin typeface="Times New Roman" pitchFamily="18" charset="0"/>
                <a:cs typeface="Times New Roman" pitchFamily="18" charset="0"/>
              </a:rPr>
              <a:t> Г) slots where N is the network size and Г refers to the ratio of the maximum distance to the minimum distance between any two nodes. Besides, </a:t>
            </a:r>
            <a:r>
              <a:rPr lang="en-IN" sz="2000" dirty="0" err="1" smtClean="0">
                <a:latin typeface="Times New Roman" pitchFamily="18" charset="0"/>
                <a:cs typeface="Times New Roman" pitchFamily="18" charset="0"/>
              </a:rPr>
              <a:t>wChain</a:t>
            </a:r>
            <a:r>
              <a:rPr lang="en-IN" sz="2000" dirty="0" smtClean="0">
                <a:latin typeface="Times New Roman" pitchFamily="18" charset="0"/>
                <a:cs typeface="Times New Roman" pitchFamily="18" charset="0"/>
              </a:rPr>
              <a:t> employs data aggregation and </a:t>
            </a:r>
            <a:r>
              <a:rPr lang="en-IN" sz="2000" dirty="0" err="1" smtClean="0">
                <a:latin typeface="Times New Roman" pitchFamily="18" charset="0"/>
                <a:cs typeface="Times New Roman" pitchFamily="18" charset="0"/>
              </a:rPr>
              <a:t>reaggregation</a:t>
            </a:r>
            <a:r>
              <a:rPr lang="en-IN" sz="2000" dirty="0" smtClean="0">
                <a:latin typeface="Times New Roman" pitchFamily="18" charset="0"/>
                <a:cs typeface="Times New Roman" pitchFamily="18" charset="0"/>
              </a:rPr>
              <a:t> as well as node recovery mechanisms to ensure efficiency, fault tolerance, persistence, and </a:t>
            </a:r>
            <a:r>
              <a:rPr lang="en-IN" sz="2000" dirty="0" err="1" smtClean="0">
                <a:latin typeface="Times New Roman" pitchFamily="18" charset="0"/>
                <a:cs typeface="Times New Roman" pitchFamily="18" charset="0"/>
              </a:rPr>
              <a:t>liveness</a:t>
            </a:r>
            <a:r>
              <a:rPr lang="en-IN" sz="2000" dirty="0" smtClean="0">
                <a:latin typeface="Times New Roman" pitchFamily="18" charset="0"/>
                <a:cs typeface="Times New Roman" pitchFamily="18" charset="0"/>
              </a:rPr>
              <a:t>. The worst-case runtime of </a:t>
            </a:r>
            <a:r>
              <a:rPr lang="en-IN" sz="2000" dirty="0" err="1" smtClean="0">
                <a:latin typeface="Times New Roman" pitchFamily="18" charset="0"/>
                <a:cs typeface="Times New Roman" pitchFamily="18" charset="0"/>
              </a:rPr>
              <a:t>wChain</a:t>
            </a:r>
            <a:r>
              <a:rPr lang="en-IN" sz="2000" dirty="0" smtClean="0">
                <a:latin typeface="Times New Roman" pitchFamily="18" charset="0"/>
                <a:cs typeface="Times New Roman" pitchFamily="18" charset="0"/>
              </a:rPr>
              <a:t> is upper bounded by O(</a:t>
            </a:r>
            <a:r>
              <a:rPr lang="en-IN" sz="2000" dirty="0" err="1" smtClean="0">
                <a:latin typeface="Times New Roman" pitchFamily="18" charset="0"/>
                <a:cs typeface="Times New Roman" pitchFamily="18" charset="0"/>
              </a:rPr>
              <a:t>flogNlog</a:t>
            </a:r>
            <a:r>
              <a:rPr lang="en-IN" sz="2000" dirty="0" smtClean="0">
                <a:latin typeface="Times New Roman" pitchFamily="18" charset="0"/>
                <a:cs typeface="Times New Roman" pitchFamily="18" charset="0"/>
              </a:rPr>
              <a:t> Г), where f=⌊N/2⌋ is the upper bound of the number of faulty nodes. To validate our design, we conduct both theoretical analysis and simulation studies. The results not only demonstrate the nice properties of </a:t>
            </a:r>
            <a:r>
              <a:rPr lang="en-IN" sz="2000" dirty="0" err="1" smtClean="0">
                <a:latin typeface="Times New Roman" pitchFamily="18" charset="0"/>
                <a:cs typeface="Times New Roman" pitchFamily="18" charset="0"/>
              </a:rPr>
              <a:t>wChain</a:t>
            </a:r>
            <a:r>
              <a:rPr lang="en-IN" sz="2000" dirty="0" smtClean="0">
                <a:latin typeface="Times New Roman" pitchFamily="18" charset="0"/>
                <a:cs typeface="Times New Roman" pitchFamily="18" charset="0"/>
              </a:rPr>
              <a:t>, but also point to a large new space for the exploration of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protocols in wireless networks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existing scheme of incentive mechanisms such as the vehicle’s </a:t>
            </a:r>
            <a:r>
              <a:rPr lang="en-IN" sz="2000" dirty="0" smtClean="0">
                <a:latin typeface="Times New Roman" pitchFamily="18" charset="0"/>
                <a:cs typeface="Times New Roman" pitchFamily="18" charset="0"/>
              </a:rPr>
              <a:t>reputation-based </a:t>
            </a: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payment-based </a:t>
            </a:r>
            <a:r>
              <a:rPr lang="en-IN" sz="2000" dirty="0" smtClean="0">
                <a:latin typeface="Times New Roman" pitchFamily="18" charset="0"/>
                <a:cs typeface="Times New Roman" pitchFamily="18" charset="0"/>
              </a:rPr>
              <a:t>generally use a central trusted authority.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While </a:t>
            </a:r>
            <a:r>
              <a:rPr lang="en-IN" sz="2000" dirty="0" smtClean="0">
                <a:latin typeface="Times New Roman" pitchFamily="18" charset="0"/>
                <a:cs typeface="Times New Roman" pitchFamily="18" charset="0"/>
              </a:rPr>
              <a:t>many fundamental ideas existed about twenty to thirty years ago, recent years we see tremendous research activity in wireless ad hoc networks due to its applications in various situations such as battlefield, emergency relief, and so 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exist several works that focus on the study of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in vehicular </a:t>
            </a:r>
            <a:r>
              <a:rPr lang="en-IN" sz="2000" dirty="0" smtClean="0">
                <a:latin typeface="Times New Roman" pitchFamily="18" charset="0"/>
                <a:cs typeface="Times New Roman" pitchFamily="18" charset="0"/>
              </a:rPr>
              <a:t>networks.</a:t>
            </a:r>
          </a:p>
          <a:p>
            <a:pPr algn="just">
              <a:lnSpc>
                <a:spcPct val="150000"/>
              </a:lnSpc>
            </a:pPr>
            <a:r>
              <a:rPr lang="en-IN" sz="2000" dirty="0" smtClean="0">
                <a:latin typeface="Times New Roman" pitchFamily="18" charset="0"/>
                <a:cs typeface="Times New Roman" pitchFamily="18" charset="0"/>
              </a:rPr>
              <a:t>B</a:t>
            </a:r>
            <a:r>
              <a:rPr lang="en-IN" sz="2000" dirty="0" smtClean="0">
                <a:latin typeface="Times New Roman" pitchFamily="18" charset="0"/>
                <a:cs typeface="Times New Roman" pitchFamily="18" charset="0"/>
              </a:rPr>
              <a:t>esides </a:t>
            </a:r>
            <a:r>
              <a:rPr lang="en-IN" sz="2000" dirty="0" smtClean="0">
                <a:latin typeface="Times New Roman" pitchFamily="18" charset="0"/>
                <a:cs typeface="Times New Roman" pitchFamily="18" charset="0"/>
              </a:rPr>
              <a:t>improving the performance of other system metrics and implementing a vehicle authentication mechanism, we also consider integrating artificial intelligence (e.g., deep learning) into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platform in the </a:t>
            </a:r>
            <a:r>
              <a:rPr lang="en-IN" sz="2000" dirty="0" err="1" smtClean="0">
                <a:latin typeface="Times New Roman" pitchFamily="18" charset="0"/>
                <a:cs typeface="Times New Roman" pitchFamily="18" charset="0"/>
              </a:rPr>
              <a:t>VECNets</a:t>
            </a:r>
            <a:r>
              <a:rPr lang="en-IN" sz="2000" dirty="0" smtClean="0">
                <a:latin typeface="Times New Roman" pitchFamily="18" charset="0"/>
                <a:cs typeface="Times New Roman" pitchFamily="18" charset="0"/>
              </a:rPr>
              <a:t> framework.</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Transforming fault-tolerant or Byzantine </a:t>
            </a:r>
            <a:r>
              <a:rPr lang="en-IN" sz="2000" dirty="0" err="1" smtClean="0">
                <a:latin typeface="Times New Roman" pitchFamily="18" charset="0"/>
                <a:cs typeface="Times New Roman" pitchFamily="18" charset="0"/>
              </a:rPr>
              <a:t>faulttolerant</a:t>
            </a:r>
            <a:r>
              <a:rPr lang="en-IN" sz="2000" dirty="0" smtClean="0">
                <a:latin typeface="Times New Roman" pitchFamily="18" charset="0"/>
                <a:cs typeface="Times New Roman" pitchFamily="18" charset="0"/>
              </a:rPr>
              <a:t> protocols used in wired networks to wireless environments remains a tricky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popularity of 5G and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has arisen more security and privacy issues relevant to identity management, data sharing, and distributed computing in wireless networks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Most existing studies on consensus and leader election for wireless networks assume a high-level wireless network </a:t>
            </a:r>
            <a:r>
              <a:rPr lang="en-IN" sz="2000" dirty="0" smtClean="0">
                <a:latin typeface="Times New Roman" pitchFamily="18" charset="0"/>
                <a:cs typeface="Times New Roman" pitchFamily="18" charset="0"/>
              </a:rPr>
              <a:t>abstraction </a:t>
            </a:r>
            <a:r>
              <a:rPr lang="en-IN" sz="2000" dirty="0" smtClean="0">
                <a:latin typeface="Times New Roman" pitchFamily="18" charset="0"/>
                <a:cs typeface="Times New Roman" pitchFamily="18" charset="0"/>
              </a:rPr>
              <a:t>or a realistic model grappling with issues in physical and link </a:t>
            </a:r>
            <a:r>
              <a:rPr lang="en-IN" sz="2000" dirty="0" smtClean="0">
                <a:latin typeface="Times New Roman" pitchFamily="18" charset="0"/>
                <a:cs typeface="Times New Roman" pitchFamily="18" charset="0"/>
              </a:rPr>
              <a:t>layers.</a:t>
            </a:r>
          </a:p>
          <a:p>
            <a:pPr algn="just">
              <a:lnSpc>
                <a:spcPct val="150000"/>
              </a:lnSpc>
            </a:pPr>
            <a:r>
              <a:rPr lang="en-IN" sz="2000" dirty="0" smtClean="0">
                <a:latin typeface="Times New Roman" pitchFamily="18" charset="0"/>
                <a:cs typeface="Times New Roman" pitchFamily="18" charset="0"/>
              </a:rPr>
              <a:t>We perform four experiments to explore how the SINR model parameters, namely α and β, impact the performance of </a:t>
            </a:r>
            <a:r>
              <a:rPr lang="en-IN" sz="2000" dirty="0" err="1" smtClean="0">
                <a:latin typeface="Times New Roman" pitchFamily="18" charset="0"/>
                <a:cs typeface="Times New Roman" pitchFamily="18" charset="0"/>
              </a:rPr>
              <a:t>wChain</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An </a:t>
            </a:r>
            <a:r>
              <a:rPr lang="en-IN" sz="2000" dirty="0" smtClean="0">
                <a:latin typeface="Times New Roman" pitchFamily="18" charset="0"/>
                <a:cs typeface="Times New Roman" pitchFamily="18" charset="0"/>
              </a:rPr>
              <a:t>incentive mechanism is proposed to motivate vehicles to contribute honestly and share their data to maintain and improve system reliability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conduct the simulation to show that our proposed architecture increases the vehicular network’s general parameter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authors of </a:t>
            </a:r>
            <a:r>
              <a:rPr lang="en-IN" sz="2000" dirty="0" smtClean="0">
                <a:latin typeface="Times New Roman" pitchFamily="18" charset="0"/>
                <a:cs typeface="Times New Roman" pitchFamily="18" charset="0"/>
              </a:rPr>
              <a:t>proposed </a:t>
            </a:r>
            <a:r>
              <a:rPr lang="en-IN" sz="2000" dirty="0" smtClean="0">
                <a:latin typeface="Times New Roman" pitchFamily="18" charset="0"/>
                <a:cs typeface="Times New Roman" pitchFamily="18" charset="0"/>
              </a:rPr>
              <a:t>DREAMS, an efficient distributed reputation management in </a:t>
            </a:r>
            <a:r>
              <a:rPr lang="en-IN" sz="2000" dirty="0" err="1" smtClean="0">
                <a:latin typeface="Times New Roman" pitchFamily="18" charset="0"/>
                <a:cs typeface="Times New Roman" pitchFamily="18" charset="0"/>
              </a:rPr>
              <a:t>VECNets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define the entities used in this paper, describe the design architecture in each layer, and give each step’s detailed procedures in the proposed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conduct the simulation to implement our proposed architecture based on the performance parameters of vehicular networks.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wChain</a:t>
            </a:r>
            <a:r>
              <a:rPr lang="en-IN" sz="2000" dirty="0" smtClean="0">
                <a:latin typeface="Times New Roman" pitchFamily="18" charset="0"/>
                <a:cs typeface="Times New Roman" pitchFamily="18" charset="0"/>
              </a:rPr>
              <a:t> protocol ensures high performance by employing a spanner as the communication backbone.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 the other hand, it is harder to balance performance and security in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since consensus and leader elections offer more straightforward services without requiring a strong security guarantee.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perform four experiments to explore how the SINR model parameters, namely α and β, impact the performance of </a:t>
            </a:r>
            <a:r>
              <a:rPr lang="en-IN" sz="2000" dirty="0" err="1" smtClean="0">
                <a:latin typeface="Times New Roman" pitchFamily="18" charset="0"/>
                <a:cs typeface="Times New Roman" pitchFamily="18" charset="0"/>
              </a:rPr>
              <a:t>wChain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Traditional protocols commonly used on the Internet are not efficient enough in wireless </a:t>
            </a:r>
            <a:r>
              <a:rPr lang="en-IN" sz="2000" dirty="0" smtClean="0">
                <a:latin typeface="Times New Roman" pitchFamily="18" charset="0"/>
                <a:cs typeface="Times New Roman" pitchFamily="18" charset="0"/>
              </a:rPr>
              <a:t>networks.</a:t>
            </a:r>
          </a:p>
          <a:p>
            <a:pPr algn="just">
              <a:lnSpc>
                <a:spcPct val="150000"/>
              </a:lnSpc>
            </a:pPr>
            <a:r>
              <a:rPr lang="en-IN" sz="2000" dirty="0" smtClean="0">
                <a:latin typeface="Times New Roman" pitchFamily="18" charset="0"/>
                <a:cs typeface="Times New Roman" pitchFamily="18" charset="0"/>
              </a:rPr>
              <a:t>One </a:t>
            </a:r>
            <a:r>
              <a:rPr lang="en-IN" sz="2000" dirty="0" smtClean="0">
                <a:latin typeface="Times New Roman" pitchFamily="18" charset="0"/>
                <a:cs typeface="Times New Roman" pitchFamily="18" charset="0"/>
              </a:rPr>
              <a:t>needs a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protocol that can take into consideration the unique features of wireless networking by deeply integrating wireless communications with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to achieve the necessary properties of efficiency, fault-tolerance, persistence, and </a:t>
            </a:r>
            <a:r>
              <a:rPr lang="en-IN" sz="2000" dirty="0" err="1" smtClean="0">
                <a:latin typeface="Times New Roman" pitchFamily="18" charset="0"/>
                <a:cs typeface="Times New Roman" pitchFamily="18" charset="0"/>
              </a:rPr>
              <a:t>liveness</a:t>
            </a:r>
            <a:r>
              <a:rPr lang="en-IN"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0"/>
          <a:ext cx="7867650" cy="6722745"/>
        </p:xfrm>
        <a:graphic>
          <a:graphicData uri="http://schemas.openxmlformats.org/drawingml/2006/table">
            <a:tbl>
              <a:tblPr firstRow="1" bandRow="1">
                <a:tableStyleId>{5C22544A-7EE6-4342-B048-85BDC9FD1C3A}</a:tableStyleId>
              </a:tblPr>
              <a:tblGrid>
                <a:gridCol w="2209800"/>
                <a:gridCol w="1600200"/>
                <a:gridCol w="4057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439160">
                <a:tc>
                  <a:txBody>
                    <a:bodyPr/>
                    <a:lstStyle/>
                    <a:p>
                      <a:pPr algn="just">
                        <a:lnSpc>
                          <a:spcPct val="150000"/>
                        </a:lnSpc>
                        <a:spcAft>
                          <a:spcPts val="500"/>
                        </a:spcAft>
                        <a:tabLst>
                          <a:tab pos="457200" algn="l"/>
                        </a:tabLst>
                      </a:pPr>
                      <a:r>
                        <a:rPr lang="en-US" sz="2000" dirty="0">
                          <a:latin typeface="Times New Roman"/>
                          <a:ea typeface="Calibri"/>
                          <a:cs typeface="Latha"/>
                        </a:rPr>
                        <a:t>Joint optimization of radio and computational resources allocation in </a:t>
                      </a:r>
                      <a:r>
                        <a:rPr lang="en-US" sz="2000" dirty="0" err="1">
                          <a:latin typeface="Times New Roman"/>
                          <a:ea typeface="Calibri"/>
                          <a:cs typeface="Latha"/>
                        </a:rPr>
                        <a:t>blockchain</a:t>
                      </a:r>
                      <a:r>
                        <a:rPr lang="en-US" sz="2000" dirty="0">
                          <a:latin typeface="Times New Roman"/>
                          <a:ea typeface="Calibri"/>
                          <a:cs typeface="Latha"/>
                        </a:rPr>
                        <a:t> enabled mobile edge computing systems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J. </a:t>
                      </a:r>
                      <a:r>
                        <a:rPr lang="en-US" sz="2000" dirty="0" err="1">
                          <a:latin typeface="Times New Roman"/>
                          <a:ea typeface="Calibri"/>
                          <a:cs typeface="Latha"/>
                        </a:rPr>
                        <a:t>Feng</a:t>
                      </a:r>
                      <a:r>
                        <a:rPr lang="en-US" sz="2000" dirty="0">
                          <a:latin typeface="Times New Roman"/>
                          <a:ea typeface="Calibri"/>
                          <a:cs typeface="Latha"/>
                        </a:rPr>
                        <a:t>, F. R. Yu, Q. Pei, J. Du, and L. Zhu,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propose a joint optimization framework for </a:t>
                      </a:r>
                      <a:r>
                        <a:rPr lang="en-US" sz="2000" dirty="0" err="1">
                          <a:solidFill>
                            <a:srgbClr val="333333"/>
                          </a:solidFill>
                          <a:latin typeface="Times New Roman"/>
                          <a:ea typeface="Calibri"/>
                          <a:cs typeface="Latha"/>
                        </a:rPr>
                        <a:t>blockchain</a:t>
                      </a:r>
                      <a:r>
                        <a:rPr lang="en-US" sz="2000" dirty="0">
                          <a:solidFill>
                            <a:srgbClr val="333333"/>
                          </a:solidFill>
                          <a:latin typeface="Times New Roman"/>
                          <a:ea typeface="Calibri"/>
                          <a:cs typeface="Latha"/>
                        </a:rPr>
                        <a:t>-enabled MEC systems to achieve the optimal trade-off between the performance of the MEC system and the performance of the </a:t>
                      </a:r>
                      <a:r>
                        <a:rPr lang="en-US" sz="2000" dirty="0" err="1">
                          <a:solidFill>
                            <a:srgbClr val="333333"/>
                          </a:solidFill>
                          <a:latin typeface="Times New Roman"/>
                          <a:ea typeface="Calibri"/>
                          <a:cs typeface="Latha"/>
                        </a:rPr>
                        <a:t>blockchain</a:t>
                      </a:r>
                      <a:r>
                        <a:rPr lang="en-US" sz="2000" dirty="0">
                          <a:solidFill>
                            <a:srgbClr val="333333"/>
                          </a:solidFill>
                          <a:latin typeface="Times New Roman"/>
                          <a:ea typeface="Calibri"/>
                          <a:cs typeface="Latha"/>
                        </a:rPr>
                        <a:t> system. </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Blockchain and deep reinforcement learning empowered intelligent 5g beyond</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Dai, D. Xu, S. Maharjan, Z. Chen, Q. He, and Y. Zhang,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article, we first propose a secure and intelligent architecture for next-generation wireless networks by integrating AI and </a:t>
                      </a:r>
                      <a:r>
                        <a:rPr lang="en-US" sz="2000" dirty="0" err="1">
                          <a:solidFill>
                            <a:srgbClr val="333333"/>
                          </a:solidFill>
                          <a:latin typeface="Times New Roman"/>
                          <a:ea typeface="Calibri"/>
                          <a:cs typeface="Latha"/>
                        </a:rPr>
                        <a:t>blockchain</a:t>
                      </a:r>
                      <a:r>
                        <a:rPr lang="en-US" sz="2000" dirty="0">
                          <a:solidFill>
                            <a:srgbClr val="333333"/>
                          </a:solidFill>
                          <a:latin typeface="Times New Roman"/>
                          <a:ea typeface="Calibri"/>
                          <a:cs typeface="Latha"/>
                        </a:rPr>
                        <a:t> into wireless networks to enable flexible and secure resource sharing.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46825"/>
        </p:xfrm>
        <a:graphic>
          <a:graphicData uri="http://schemas.openxmlformats.org/drawingml/2006/table">
            <a:tbl>
              <a:tblPr firstRow="1" bandRow="1">
                <a:tableStyleId>{5C22544A-7EE6-4342-B048-85BDC9FD1C3A}</a:tableStyleId>
              </a:tblPr>
              <a:tblGrid>
                <a:gridCol w="2819400"/>
                <a:gridCol w="144780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981960">
                <a:tc>
                  <a:txBody>
                    <a:bodyPr/>
                    <a:lstStyle/>
                    <a:p>
                      <a:pPr algn="just">
                        <a:lnSpc>
                          <a:spcPct val="150000"/>
                        </a:lnSpc>
                        <a:spcAft>
                          <a:spcPts val="500"/>
                        </a:spcAft>
                        <a:tabLst>
                          <a:tab pos="457200" algn="l"/>
                        </a:tabLst>
                      </a:pPr>
                      <a:r>
                        <a:rPr lang="en-US" sz="1900" dirty="0">
                          <a:latin typeface="Times New Roman"/>
                          <a:ea typeface="Calibri"/>
                          <a:cs typeface="Latha"/>
                        </a:rPr>
                        <a:t>Vehicular networks with security and trust management solutions: proposed secured message exchange via </a:t>
                      </a:r>
                      <a:r>
                        <a:rPr lang="en-US" sz="1900" dirty="0" err="1">
                          <a:latin typeface="Times New Roman"/>
                          <a:ea typeface="Calibri"/>
                          <a:cs typeface="Latha"/>
                        </a:rPr>
                        <a:t>blockchain</a:t>
                      </a:r>
                      <a:r>
                        <a:rPr lang="en-US" sz="1900" dirty="0">
                          <a:latin typeface="Times New Roman"/>
                          <a:ea typeface="Calibri"/>
                          <a:cs typeface="Latha"/>
                        </a:rPr>
                        <a:t> technology</a:t>
                      </a:r>
                      <a:endParaRPr lang="en-IN" sz="19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dirty="0">
                          <a:latin typeface="Times New Roman"/>
                          <a:ea typeface="Calibri"/>
                          <a:cs typeface="Latha"/>
                        </a:rPr>
                        <a:t>N. </a:t>
                      </a:r>
                      <a:r>
                        <a:rPr lang="en-US" sz="1900" dirty="0" err="1">
                          <a:latin typeface="Times New Roman"/>
                          <a:ea typeface="Calibri"/>
                          <a:cs typeface="Latha"/>
                        </a:rPr>
                        <a:t>Malik</a:t>
                      </a:r>
                      <a:r>
                        <a:rPr lang="en-US" sz="1900" dirty="0">
                          <a:latin typeface="Times New Roman"/>
                          <a:ea typeface="Calibri"/>
                          <a:cs typeface="Latha"/>
                        </a:rPr>
                        <a:t>, P. Nanda, X. He, and R. P. Liu, </a:t>
                      </a:r>
                      <a:endParaRPr lang="en-IN" sz="19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dirty="0">
                          <a:solidFill>
                            <a:srgbClr val="333333"/>
                          </a:solidFill>
                          <a:latin typeface="Times New Roman"/>
                          <a:ea typeface="Calibri"/>
                          <a:cs typeface="Latha"/>
                        </a:rPr>
                        <a:t>This research work intends to introduce a new trust management system in VANET with two major phases: secured message transmission and node </a:t>
                      </a:r>
                      <a:r>
                        <a:rPr lang="en-US" sz="1900" dirty="0" err="1">
                          <a:solidFill>
                            <a:srgbClr val="333333"/>
                          </a:solidFill>
                          <a:latin typeface="Times New Roman"/>
                          <a:ea typeface="Calibri"/>
                          <a:cs typeface="Latha"/>
                        </a:rPr>
                        <a:t>trustability</a:t>
                      </a:r>
                      <a:r>
                        <a:rPr lang="en-US" sz="1900" dirty="0">
                          <a:solidFill>
                            <a:srgbClr val="333333"/>
                          </a:solidFill>
                          <a:latin typeface="Times New Roman"/>
                          <a:ea typeface="Calibri"/>
                          <a:cs typeface="Latha"/>
                        </a:rPr>
                        <a:t> prediction. </a:t>
                      </a:r>
                      <a:endParaRPr lang="en-IN" sz="19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900">
                          <a:latin typeface="Times New Roman"/>
                          <a:ea typeface="Calibri"/>
                          <a:cs typeface="Latha"/>
                        </a:rPr>
                        <a:t>A novel trust evaluation process for secure localization using a decentralized blockchain in wireless sensor networks</a:t>
                      </a:r>
                      <a:endParaRPr lang="en-IN" sz="19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a:latin typeface="Times New Roman"/>
                          <a:ea typeface="Calibri"/>
                          <a:cs typeface="Latha"/>
                        </a:rPr>
                        <a:t>T. Kim, R. Goyat, M. K. Rai, G. Kumar, W. J. Buchanan, R. Saha, and R. Thomas, </a:t>
                      </a:r>
                      <a:endParaRPr lang="en-IN" sz="19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dirty="0">
                          <a:latin typeface="Times New Roman"/>
                          <a:ea typeface="Calibri"/>
                          <a:cs typeface="Latha"/>
                        </a:rPr>
                        <a:t>In this research paper, </a:t>
                      </a:r>
                      <a:r>
                        <a:rPr lang="en-US" sz="1900" dirty="0" err="1">
                          <a:latin typeface="Times New Roman"/>
                          <a:ea typeface="Calibri"/>
                          <a:cs typeface="Latha"/>
                        </a:rPr>
                        <a:t>blockchain</a:t>
                      </a:r>
                      <a:r>
                        <a:rPr lang="en-US" sz="1900" dirty="0">
                          <a:latin typeface="Times New Roman"/>
                          <a:ea typeface="Calibri"/>
                          <a:cs typeface="Latha"/>
                        </a:rPr>
                        <a:t>-based trust management model is proposed to enhance trust relationship among beacon nodes and to eradicate malicious nodes in Wireless Sensor Networks (WSNs).</a:t>
                      </a:r>
                      <a:endParaRPr lang="en-IN" sz="19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png"/>
          <p:cNvPicPr>
            <a:picLocks noGrp="1" noChangeAspect="1" noChangeArrowheads="1"/>
          </p:cNvPicPr>
          <p:nvPr>
            <p:ph idx="1"/>
          </p:nvPr>
        </p:nvPicPr>
        <p:blipFill>
          <a:blip r:embed="rId2"/>
          <a:srcRect/>
          <a:stretch>
            <a:fillRect/>
          </a:stretch>
        </p:blipFill>
        <p:spPr bwMode="auto">
          <a:xfrm>
            <a:off x="1905000" y="1219200"/>
            <a:ext cx="6476999" cy="5105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lnSpc>
                <a:spcPct val="170000"/>
              </a:lnSpc>
              <a:buNone/>
            </a:pPr>
            <a:r>
              <a:rPr lang="en-IN" sz="1900" dirty="0" smtClean="0">
                <a:latin typeface="Times New Roman" pitchFamily="18" charset="0"/>
                <a:cs typeface="Times New Roman" pitchFamily="18" charset="0"/>
              </a:rPr>
              <a:t>      In </a:t>
            </a:r>
            <a:r>
              <a:rPr lang="en-IN" sz="1900" dirty="0" smtClean="0">
                <a:latin typeface="Times New Roman" pitchFamily="18" charset="0"/>
                <a:cs typeface="Times New Roman" pitchFamily="18" charset="0"/>
              </a:rPr>
              <a:t>this paper, we propose a fast fault-tolerant </a:t>
            </a:r>
            <a:r>
              <a:rPr lang="en-IN" sz="1900" dirty="0" err="1" smtClean="0">
                <a:latin typeface="Times New Roman" pitchFamily="18" charset="0"/>
                <a:cs typeface="Times New Roman" pitchFamily="18" charset="0"/>
              </a:rPr>
              <a:t>blockchain</a:t>
            </a:r>
            <a:r>
              <a:rPr lang="en-IN" sz="1900" dirty="0" smtClean="0">
                <a:latin typeface="Times New Roman" pitchFamily="18" charset="0"/>
                <a:cs typeface="Times New Roman" pitchFamily="18" charset="0"/>
              </a:rPr>
              <a:t> protocol, namely </a:t>
            </a:r>
            <a:r>
              <a:rPr lang="en-IN" sz="1900" dirty="0" err="1" smtClean="0">
                <a:latin typeface="Times New Roman" pitchFamily="18" charset="0"/>
                <a:cs typeface="Times New Roman" pitchFamily="18" charset="0"/>
              </a:rPr>
              <a:t>wChain</a:t>
            </a:r>
            <a:r>
              <a:rPr lang="en-IN" sz="1900" dirty="0" smtClean="0">
                <a:latin typeface="Times New Roman" pitchFamily="18" charset="0"/>
                <a:cs typeface="Times New Roman" pitchFamily="18" charset="0"/>
              </a:rPr>
              <a:t>, which can ensure the fast data aggregation leveraging a spanner as the communication backbone. The runtime upper bound of our protocol is O(log N log Γ) when crash failures happen in a low frequency, and the worst-case upper bound of </a:t>
            </a:r>
            <a:r>
              <a:rPr lang="en-IN" sz="1900" dirty="0" err="1" smtClean="0">
                <a:latin typeface="Times New Roman" pitchFamily="18" charset="0"/>
                <a:cs typeface="Times New Roman" pitchFamily="18" charset="0"/>
              </a:rPr>
              <a:t>wChain</a:t>
            </a:r>
            <a:r>
              <a:rPr lang="en-IN" sz="1900" dirty="0" smtClean="0">
                <a:latin typeface="Times New Roman" pitchFamily="18" charset="0"/>
                <a:cs typeface="Times New Roman" pitchFamily="18" charset="0"/>
              </a:rPr>
              <a:t> is O(f log N log Γ). Besides, </a:t>
            </a:r>
            <a:r>
              <a:rPr lang="en-IN" sz="1900" dirty="0" err="1" smtClean="0">
                <a:latin typeface="Times New Roman" pitchFamily="18" charset="0"/>
                <a:cs typeface="Times New Roman" pitchFamily="18" charset="0"/>
              </a:rPr>
              <a:t>wChain</a:t>
            </a:r>
            <a:r>
              <a:rPr lang="en-IN" sz="1900" dirty="0" smtClean="0">
                <a:latin typeface="Times New Roman" pitchFamily="18" charset="0"/>
                <a:cs typeface="Times New Roman" pitchFamily="18" charset="0"/>
              </a:rPr>
              <a:t> tolerates at most f = b N 2 c faulty nodes and is capable of handling node recovery while satisfying persistence and </a:t>
            </a:r>
            <a:r>
              <a:rPr lang="en-IN" sz="1900" dirty="0" err="1" smtClean="0">
                <a:latin typeface="Times New Roman" pitchFamily="18" charset="0"/>
                <a:cs typeface="Times New Roman" pitchFamily="18" charset="0"/>
              </a:rPr>
              <a:t>liveness</a:t>
            </a:r>
            <a:r>
              <a:rPr lang="en-IN" sz="1900" dirty="0" smtClean="0">
                <a:latin typeface="Times New Roman" pitchFamily="18" charset="0"/>
                <a:cs typeface="Times New Roman" pitchFamily="18" charset="0"/>
              </a:rPr>
              <a:t>, the two crucial properties for a </a:t>
            </a:r>
            <a:r>
              <a:rPr lang="en-IN" sz="1900" dirty="0" err="1" smtClean="0">
                <a:latin typeface="Times New Roman" pitchFamily="18" charset="0"/>
                <a:cs typeface="Times New Roman" pitchFamily="18" charset="0"/>
              </a:rPr>
              <a:t>blockchain</a:t>
            </a:r>
            <a:r>
              <a:rPr lang="en-IN" sz="1900" dirty="0" smtClean="0">
                <a:latin typeface="Times New Roman" pitchFamily="18" charset="0"/>
                <a:cs typeface="Times New Roman" pitchFamily="18" charset="0"/>
              </a:rPr>
              <a:t> protocol to function well. Both theoretical analysis and simulation studies are conducted to validate our design. On the last point, we only grapple with crash failures in this paper, but it would be interesting to consider Byzantine fault-tolerance in wireless networks. It is also worthy of investigating the impacts of mobility in ad hoc wireless networks.</a:t>
            </a:r>
            <a:endParaRPr lang="en-US" sz="19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J. </a:t>
            </a:r>
            <a:r>
              <a:rPr lang="en-IN" sz="1500" dirty="0" err="1" smtClean="0">
                <a:latin typeface="Times New Roman" pitchFamily="18" charset="0"/>
                <a:cs typeface="Times New Roman" pitchFamily="18" charset="0"/>
              </a:rPr>
              <a:t>Feng</a:t>
            </a:r>
            <a:r>
              <a:rPr lang="en-IN" sz="1500" dirty="0" smtClean="0">
                <a:latin typeface="Times New Roman" pitchFamily="18" charset="0"/>
                <a:cs typeface="Times New Roman" pitchFamily="18" charset="0"/>
              </a:rPr>
              <a:t>, F. R. Yu, Q. Pei, J. Du, and L. Zhu, “Joint optimization of radio and computational resources allocation in </a:t>
            </a:r>
            <a:r>
              <a:rPr lang="en-IN" sz="1500" dirty="0" err="1" smtClean="0">
                <a:latin typeface="Times New Roman" pitchFamily="18" charset="0"/>
                <a:cs typeface="Times New Roman" pitchFamily="18" charset="0"/>
              </a:rPr>
              <a:t>blockchainenabled</a:t>
            </a:r>
            <a:r>
              <a:rPr lang="en-IN" sz="1500" dirty="0" smtClean="0">
                <a:latin typeface="Times New Roman" pitchFamily="18" charset="0"/>
                <a:cs typeface="Times New Roman" pitchFamily="18" charset="0"/>
              </a:rPr>
              <a:t> mobile edge computing systems,” IEEE Transactions on Wireless Communications, 2020.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2] Y. Dai, D. </a:t>
            </a:r>
            <a:r>
              <a:rPr lang="en-IN" sz="1500" dirty="0" err="1" smtClean="0">
                <a:latin typeface="Times New Roman" pitchFamily="18" charset="0"/>
                <a:cs typeface="Times New Roman" pitchFamily="18" charset="0"/>
              </a:rPr>
              <a:t>Xu</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Maharjan</a:t>
            </a:r>
            <a:r>
              <a:rPr lang="en-IN" sz="1500" dirty="0" smtClean="0">
                <a:latin typeface="Times New Roman" pitchFamily="18" charset="0"/>
                <a:cs typeface="Times New Roman" pitchFamily="18" charset="0"/>
              </a:rPr>
              <a:t>, Z. Chen, Q. He, and Y. Zhang, “</a:t>
            </a:r>
            <a:r>
              <a:rPr lang="en-IN" sz="1500" dirty="0" err="1" smtClean="0">
                <a:latin typeface="Times New Roman" pitchFamily="18" charset="0"/>
                <a:cs typeface="Times New Roman" pitchFamily="18" charset="0"/>
              </a:rPr>
              <a:t>Blockchain</a:t>
            </a:r>
            <a:r>
              <a:rPr lang="en-IN" sz="1500" dirty="0" smtClean="0">
                <a:latin typeface="Times New Roman" pitchFamily="18" charset="0"/>
                <a:cs typeface="Times New Roman" pitchFamily="18" charset="0"/>
              </a:rPr>
              <a:t> and deep reinforcement learning empowered intelligent 5g beyond,” IEEE Network, vol. 33, no. 3, pp. 10–17, 2019. [Online]. Available: https://doi.org/10.1109/MNET.2019. 1800376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3] N. </a:t>
            </a:r>
            <a:r>
              <a:rPr lang="en-IN" sz="1500" dirty="0" err="1" smtClean="0">
                <a:latin typeface="Times New Roman" pitchFamily="18" charset="0"/>
                <a:cs typeface="Times New Roman" pitchFamily="18" charset="0"/>
              </a:rPr>
              <a:t>Malik</a:t>
            </a:r>
            <a:r>
              <a:rPr lang="en-IN" sz="1500" dirty="0" smtClean="0">
                <a:latin typeface="Times New Roman" pitchFamily="18" charset="0"/>
                <a:cs typeface="Times New Roman" pitchFamily="18" charset="0"/>
              </a:rPr>
              <a:t>, P. Nanda, X. He, and R. P. Liu, “Vehicular networks with security and trust management solutions: proposed secured message exchange via </a:t>
            </a:r>
            <a:r>
              <a:rPr lang="en-IN" sz="1500" dirty="0" err="1" smtClean="0">
                <a:latin typeface="Times New Roman" pitchFamily="18" charset="0"/>
                <a:cs typeface="Times New Roman" pitchFamily="18" charset="0"/>
              </a:rPr>
              <a:t>blockchain</a:t>
            </a:r>
            <a:r>
              <a:rPr lang="en-IN" sz="1500" dirty="0" smtClean="0">
                <a:latin typeface="Times New Roman" pitchFamily="18" charset="0"/>
                <a:cs typeface="Times New Roman" pitchFamily="18" charset="0"/>
              </a:rPr>
              <a:t> technology,” </a:t>
            </a:r>
            <a:r>
              <a:rPr lang="en-IN" sz="1500" dirty="0" err="1" smtClean="0">
                <a:latin typeface="Times New Roman" pitchFamily="18" charset="0"/>
                <a:cs typeface="Times New Roman" pitchFamily="18" charset="0"/>
              </a:rPr>
              <a:t>Wirel</a:t>
            </a:r>
            <a:r>
              <a:rPr lang="en-IN" sz="1500" dirty="0" smtClean="0">
                <a:latin typeface="Times New Roman" pitchFamily="18" charset="0"/>
                <a:cs typeface="Times New Roman" pitchFamily="18" charset="0"/>
              </a:rPr>
              <a:t>. Networks, vol. 26, no. 6, pp. 4207–4226, 2020. [Online]. Available: https://</a:t>
            </a:r>
            <a:r>
              <a:rPr lang="en-IN" sz="1500" dirty="0" smtClean="0">
                <a:latin typeface="Times New Roman" pitchFamily="18" charset="0"/>
                <a:cs typeface="Times New Roman" pitchFamily="18" charset="0"/>
              </a:rPr>
              <a:t>doi.org/10.1007/s11276-020-02325-z</a:t>
            </a:r>
          </a:p>
          <a:p>
            <a:pPr algn="just">
              <a:lnSpc>
                <a:spcPct val="160000"/>
              </a:lnSpc>
            </a:pPr>
            <a:r>
              <a:rPr lang="en-IN" sz="1500" dirty="0" smtClean="0">
                <a:latin typeface="Times New Roman" pitchFamily="18" charset="0"/>
                <a:cs typeface="Times New Roman" pitchFamily="18" charset="0"/>
              </a:rPr>
              <a:t>[4] T. Kim, R. </a:t>
            </a:r>
            <a:r>
              <a:rPr lang="en-IN" sz="1500" dirty="0" err="1" smtClean="0">
                <a:latin typeface="Times New Roman" pitchFamily="18" charset="0"/>
                <a:cs typeface="Times New Roman" pitchFamily="18" charset="0"/>
              </a:rPr>
              <a:t>Goyat</a:t>
            </a:r>
            <a:r>
              <a:rPr lang="en-IN" sz="1500" dirty="0" smtClean="0">
                <a:latin typeface="Times New Roman" pitchFamily="18" charset="0"/>
                <a:cs typeface="Times New Roman" pitchFamily="18" charset="0"/>
              </a:rPr>
              <a:t>, M. K. </a:t>
            </a:r>
            <a:r>
              <a:rPr lang="en-IN" sz="1500" dirty="0" err="1" smtClean="0">
                <a:latin typeface="Times New Roman" pitchFamily="18" charset="0"/>
                <a:cs typeface="Times New Roman" pitchFamily="18" charset="0"/>
              </a:rPr>
              <a:t>Rai</a:t>
            </a:r>
            <a:r>
              <a:rPr lang="en-IN" sz="1500" dirty="0" smtClean="0">
                <a:latin typeface="Times New Roman" pitchFamily="18" charset="0"/>
                <a:cs typeface="Times New Roman" pitchFamily="18" charset="0"/>
              </a:rPr>
              <a:t>, G. Kumar, W. J. Buchanan, R. </a:t>
            </a:r>
            <a:r>
              <a:rPr lang="en-IN" sz="1500" dirty="0" err="1" smtClean="0">
                <a:latin typeface="Times New Roman" pitchFamily="18" charset="0"/>
                <a:cs typeface="Times New Roman" pitchFamily="18" charset="0"/>
              </a:rPr>
              <a:t>Saha</a:t>
            </a:r>
            <a:r>
              <a:rPr lang="en-IN" sz="1500" dirty="0" smtClean="0">
                <a:latin typeface="Times New Roman" pitchFamily="18" charset="0"/>
                <a:cs typeface="Times New Roman" pitchFamily="18" charset="0"/>
              </a:rPr>
              <a:t>, and R. Thomas, “A novel trust evaluation process for secure localization using a decentralized </a:t>
            </a:r>
            <a:r>
              <a:rPr lang="en-IN" sz="1500" dirty="0" err="1" smtClean="0">
                <a:latin typeface="Times New Roman" pitchFamily="18" charset="0"/>
                <a:cs typeface="Times New Roman" pitchFamily="18" charset="0"/>
              </a:rPr>
              <a:t>blockchain</a:t>
            </a:r>
            <a:r>
              <a:rPr lang="en-IN" sz="1500" dirty="0" smtClean="0">
                <a:latin typeface="Times New Roman" pitchFamily="18" charset="0"/>
                <a:cs typeface="Times New Roman" pitchFamily="18" charset="0"/>
              </a:rPr>
              <a:t> in wireless sensor networks,” IEEE Access, vol. 7, pp. 184 133–184 144, 2019.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5] M. Castro, B. </a:t>
            </a:r>
            <a:r>
              <a:rPr lang="en-IN" sz="1500" dirty="0" err="1" smtClean="0">
                <a:latin typeface="Times New Roman" pitchFamily="18" charset="0"/>
                <a:cs typeface="Times New Roman" pitchFamily="18" charset="0"/>
              </a:rPr>
              <a:t>Liskov</a:t>
            </a:r>
            <a:r>
              <a:rPr lang="en-IN" sz="1500" dirty="0" smtClean="0">
                <a:latin typeface="Times New Roman" pitchFamily="18" charset="0"/>
                <a:cs typeface="Times New Roman" pitchFamily="18" charset="0"/>
              </a:rPr>
              <a:t> et al., “Practical byzantine fault tolerance,” in OSDI, vol. 99, no. 1999, 1999, pp. 173–186.</a:t>
            </a:r>
            <a:endParaRPr lang="en-US" sz="15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J. Kwon, “</a:t>
            </a:r>
            <a:r>
              <a:rPr lang="en-IN" sz="1700" dirty="0" err="1" smtClean="0">
                <a:latin typeface="Times New Roman" pitchFamily="18" charset="0"/>
                <a:cs typeface="Times New Roman" pitchFamily="18" charset="0"/>
              </a:rPr>
              <a:t>Tendermint</a:t>
            </a:r>
            <a:r>
              <a:rPr lang="en-IN" sz="1700" dirty="0" smtClean="0">
                <a:latin typeface="Times New Roman" pitchFamily="18" charset="0"/>
                <a:cs typeface="Times New Roman" pitchFamily="18" charset="0"/>
              </a:rPr>
              <a:t>: Consensus without mining,” Draft v. 0.6, fall, vol. 1, p. 11, 2014.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M. Yin, D. </a:t>
            </a:r>
            <a:r>
              <a:rPr lang="en-IN" sz="1700" dirty="0" err="1" smtClean="0">
                <a:latin typeface="Times New Roman" pitchFamily="18" charset="0"/>
                <a:cs typeface="Times New Roman" pitchFamily="18" charset="0"/>
              </a:rPr>
              <a:t>Malkhi</a:t>
            </a:r>
            <a:r>
              <a:rPr lang="en-IN" sz="1700" dirty="0" smtClean="0">
                <a:latin typeface="Times New Roman" pitchFamily="18" charset="0"/>
                <a:cs typeface="Times New Roman" pitchFamily="18" charset="0"/>
              </a:rPr>
              <a:t>, M. K. Reiter, G. G. </a:t>
            </a:r>
            <a:r>
              <a:rPr lang="en-IN" sz="1700" dirty="0" err="1" smtClean="0">
                <a:latin typeface="Times New Roman" pitchFamily="18" charset="0"/>
                <a:cs typeface="Times New Roman" pitchFamily="18" charset="0"/>
              </a:rPr>
              <a:t>Gueta</a:t>
            </a:r>
            <a:r>
              <a:rPr lang="en-IN" sz="1700" dirty="0" smtClean="0">
                <a:latin typeface="Times New Roman" pitchFamily="18" charset="0"/>
                <a:cs typeface="Times New Roman" pitchFamily="18" charset="0"/>
              </a:rPr>
              <a:t>, and I. Abraham, “</a:t>
            </a:r>
            <a:r>
              <a:rPr lang="en-IN" sz="1700" dirty="0" err="1" smtClean="0">
                <a:latin typeface="Times New Roman" pitchFamily="18" charset="0"/>
                <a:cs typeface="Times New Roman" pitchFamily="18" charset="0"/>
              </a:rPr>
              <a:t>Hotstuff</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Bft</a:t>
            </a:r>
            <a:r>
              <a:rPr lang="en-IN" sz="1700" dirty="0" smtClean="0">
                <a:latin typeface="Times New Roman" pitchFamily="18" charset="0"/>
                <a:cs typeface="Times New Roman" pitchFamily="18" charset="0"/>
              </a:rPr>
              <a:t> consensus with linearity and responsiveness,” in Proceedings of the 2019 ACM Symposium on Principles of Distributed Computing, 2019, pp. 347–356.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V. </a:t>
            </a:r>
            <a:r>
              <a:rPr lang="en-IN" sz="1700" dirty="0" err="1" smtClean="0">
                <a:latin typeface="Times New Roman" pitchFamily="18" charset="0"/>
                <a:cs typeface="Times New Roman" pitchFamily="18" charset="0"/>
              </a:rPr>
              <a:t>Poirot</a:t>
            </a:r>
            <a:r>
              <a:rPr lang="en-IN" sz="1700" dirty="0" smtClean="0">
                <a:latin typeface="Times New Roman" pitchFamily="18" charset="0"/>
                <a:cs typeface="Times New Roman" pitchFamily="18" charset="0"/>
              </a:rPr>
              <a:t>, B. Al </a:t>
            </a:r>
            <a:r>
              <a:rPr lang="en-IN" sz="1700" dirty="0" err="1" smtClean="0">
                <a:latin typeface="Times New Roman" pitchFamily="18" charset="0"/>
                <a:cs typeface="Times New Roman" pitchFamily="18" charset="0"/>
              </a:rPr>
              <a:t>Nahas</a:t>
            </a:r>
            <a:r>
              <a:rPr lang="en-IN" sz="1700" dirty="0" smtClean="0">
                <a:latin typeface="Times New Roman" pitchFamily="18" charset="0"/>
                <a:cs typeface="Times New Roman" pitchFamily="18" charset="0"/>
              </a:rPr>
              <a:t>, and O. </a:t>
            </a:r>
            <a:r>
              <a:rPr lang="en-IN" sz="1700" dirty="0" err="1" smtClean="0">
                <a:latin typeface="Times New Roman" pitchFamily="18" charset="0"/>
                <a:cs typeface="Times New Roman" pitchFamily="18" charset="0"/>
              </a:rPr>
              <a:t>Landsiedel</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Paxos</a:t>
            </a:r>
            <a:r>
              <a:rPr lang="en-IN" sz="1700" dirty="0" smtClean="0">
                <a:latin typeface="Times New Roman" pitchFamily="18" charset="0"/>
                <a:cs typeface="Times New Roman" pitchFamily="18" charset="0"/>
              </a:rPr>
              <a:t> made wireless: Consensus in the air.” in EWSN, 2019, pp. 1–12.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F. Kuhn, N. Lynch, and C. Newport, “The abstract </a:t>
            </a:r>
            <a:r>
              <a:rPr lang="en-IN" sz="1700" dirty="0" err="1" smtClean="0">
                <a:latin typeface="Times New Roman" pitchFamily="18" charset="0"/>
                <a:cs typeface="Times New Roman" pitchFamily="18" charset="0"/>
              </a:rPr>
              <a:t>mac</a:t>
            </a:r>
            <a:r>
              <a:rPr lang="en-IN" sz="1700" dirty="0" smtClean="0">
                <a:latin typeface="Times New Roman" pitchFamily="18" charset="0"/>
                <a:cs typeface="Times New Roman" pitchFamily="18" charset="0"/>
              </a:rPr>
              <a:t> layer,” in International Symposium on Distributed Computing. Springer, 2009, pp. 48–62.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D. Yu, Y. Zhang, Y. Huang, H. Jin, J. Yu, and Q.-S. </a:t>
            </a:r>
            <a:r>
              <a:rPr lang="en-IN" sz="1700" dirty="0" err="1" smtClean="0">
                <a:latin typeface="Times New Roman" pitchFamily="18" charset="0"/>
                <a:cs typeface="Times New Roman" pitchFamily="18" charset="0"/>
              </a:rPr>
              <a:t>Hua</a:t>
            </a:r>
            <a:r>
              <a:rPr lang="en-IN" sz="1700" dirty="0" smtClean="0">
                <a:latin typeface="Times New Roman" pitchFamily="18" charset="0"/>
                <a:cs typeface="Times New Roman" pitchFamily="18" charset="0"/>
              </a:rPr>
              <a:t>, “Exact implementation of abstract </a:t>
            </a:r>
            <a:r>
              <a:rPr lang="en-IN" sz="1700" dirty="0" err="1" smtClean="0">
                <a:latin typeface="Times New Roman" pitchFamily="18" charset="0"/>
                <a:cs typeface="Times New Roman" pitchFamily="18" charset="0"/>
              </a:rPr>
              <a:t>mac</a:t>
            </a:r>
            <a:r>
              <a:rPr lang="en-IN" sz="1700" dirty="0" smtClean="0">
                <a:latin typeface="Times New Roman" pitchFamily="18" charset="0"/>
                <a:cs typeface="Times New Roman" pitchFamily="18" charset="0"/>
              </a:rPr>
              <a:t> layer via carrier sensing,” in IEEE INFOCOM 2018-IEEE Conference on Computer Communications. IEEE, 2018, pp. 1196–1204.</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1255</TotalTime>
  <Words>1606</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wChain A Fast Fault-Tolerant Blockchain Protocol for Multihop Wireless Networks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2021-08-13T11:52:57Z</dcterms:modified>
</cp:coreProperties>
</file>