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Learning Autonomy in Management of Wireless Random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7620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machine learning strategy that tackles a distributed optimization task in a wireless network with an arbitrary number of randomly interconnected nodes. Individual nodes decide their optimal states with distributed coordination among other nodes through randomly varying backhaul links. This poses a technical challenge in distributed universal optimization policy robust to a random topology of the wireless network, which has not been properly addressed by conventional deep neural networks (DNNs) with rigid structural configurations. We develop a flexible DNN formalism termed distributed message-passing neural network (DMPNN) with forward and backward computations independent of the network topology. A key enabler of this approach is an iterative message-sharing strategy through arbitrarily connected backhaul links. The DMPNN provides a convergent solution for iterative coordination by learning numerous random backhaul interactions. The DMPNN is investigated for various configurations of the power control in wireless networks, and intensive numerical results prove its universality and viability over conventional optimization and DNN approaches.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possible to accurately sense the entire space by using a low-cost micro sensor compared to the existing sensor.</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existing LEACH method is only based on the model with a static topology, but a case for a disposable sensor is included in an autonomous thing’s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compared the results of the dynamic and static topology model with existing LEACH on the aspects of energy loss, number of alive nodes, and throughput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sensors have limitations in price, size, and weight, so it is difficult to precisely monitor a wide range of physical spaces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Q-value function is calculated using the existing estimate, not the final return.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Wireless </a:t>
            </a:r>
            <a:r>
              <a:rPr lang="en-IN" sz="2000" dirty="0" smtClean="0">
                <a:latin typeface="Times New Roman" pitchFamily="18" charset="0"/>
                <a:cs typeface="Times New Roman" pitchFamily="18" charset="0"/>
              </a:rPr>
              <a:t>resource management problems with uniform node and resource types are considered in a class of the permutation-invariant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address applications in the resource management of interference channels (IFCs) where N transmitter-receiver pairs communicate with the same radio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Transmitters </a:t>
            </a:r>
            <a:r>
              <a:rPr lang="en-IN" sz="2000" dirty="0" smtClean="0">
                <a:latin typeface="Times New Roman" pitchFamily="18" charset="0"/>
                <a:cs typeface="Times New Roman" pitchFamily="18" charset="0"/>
              </a:rPr>
              <a:t>are designated as nodes in (P) responsible for solving distributed power control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test the performance of the DMPNN for tackling two power control problems of (P1) and (P2).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node population corresponding to the number of the transmitter-receiver pairs in the wireless network is chosen at random within the range of N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9906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Q-learning-based cooperative sensing plan is proposed to enhance the performance of spectrum in a wireless network </a:t>
            </a:r>
            <a:r>
              <a:rPr lang="en-IN" sz="2000" dirty="0" smtClean="0">
                <a:latin typeface="Times New Roman" pitchFamily="18" charset="0"/>
                <a:cs typeface="Times New Roman" pitchFamily="18" charset="0"/>
              </a:rPr>
              <a:t>environment.</a:t>
            </a:r>
          </a:p>
          <a:p>
            <a:pPr algn="just">
              <a:lnSpc>
                <a:spcPct val="150000"/>
              </a:lnSpc>
            </a:pPr>
            <a:r>
              <a:rPr lang="en-IN" sz="2000" dirty="0" smtClean="0">
                <a:latin typeface="Times New Roman" pitchFamily="18" charset="0"/>
                <a:cs typeface="Times New Roman" pitchFamily="18" charset="0"/>
              </a:rPr>
              <a:t>In addition, it is proposed I-LEACH to save energy, while communicating within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increase the stability of the network, we proposed Optimized-LEACH(O-LEACH), which optimizes CH </a:t>
            </a:r>
            <a:r>
              <a:rPr lang="en-IN" sz="2000" dirty="0" smtClean="0">
                <a:latin typeface="Times New Roman" pitchFamily="18" charset="0"/>
                <a:cs typeface="Times New Roman" pitchFamily="18" charset="0"/>
              </a:rPr>
              <a:t>selection.</a:t>
            </a:r>
          </a:p>
          <a:p>
            <a:pPr algn="just">
              <a:lnSpc>
                <a:spcPct val="150000"/>
              </a:lnSpc>
            </a:pPr>
            <a:r>
              <a:rPr lang="en-IN" sz="2000" dirty="0" smtClean="0">
                <a:latin typeface="Times New Roman" pitchFamily="18" charset="0"/>
                <a:cs typeface="Times New Roman" pitchFamily="18" charset="0"/>
              </a:rPr>
              <a:t>Therefore, the proposed F-LEACH in this paper provides more effective distributed clustering compared to the D-LEACH protocol.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algorithm sets SINR as state and chooses to use transmit power as 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basic LEACH protocol and implementation of the proposed algorithm are used in the statistic and dynamic topology models.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Supervised learning techniques save significant computational complexity at the cost of the performance, while unsupervised learning algorithms to optimize network utilities have also been developed in network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The FNN baseline provides the state-of-the-art performance of unsupervised learning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One can see that the DMPNN, when tested in an edgeless setup of no node interaction, still shows a good performance that outperforms naive peak power and random power allocation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choice of a small value for M simplifies the system design, it generally degrades the learning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Nodes </a:t>
            </a:r>
            <a:r>
              <a:rPr lang="en-IN" sz="2000" dirty="0" smtClean="0">
                <a:latin typeface="Times New Roman" pitchFamily="18" charset="0"/>
                <a:cs typeface="Times New Roman" pitchFamily="18" charset="0"/>
              </a:rPr>
              <a:t>exchange high-dimensional messages for an improved performance with limited coordination.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Factor graphs and the sum-product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R. Kschischang, B. J. Frey, and H.-A. Loeliger,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Algorithms that must deal with complicated global functions of many variables often exploit the manner in which the given functions factor as a product of "local" functions, each of which depends on a subset of the variables.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optimization and statistical learning via the alternating direction method and multipliers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Boyd, N. Parikh, E. Chu, B. Peleato, and J. Eckstein,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problems of recent interest in statistics and machine learning can be posed in the framework of convex optimization.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924550"/>
        </p:xfrm>
        <a:graphic>
          <a:graphicData uri="http://schemas.openxmlformats.org/drawingml/2006/table">
            <a:tbl>
              <a:tblPr firstRow="1" bandRow="1">
                <a:tableStyleId>{5C22544A-7EE6-4342-B048-85BDC9FD1C3A}</a:tableStyleId>
              </a:tblPr>
              <a:tblGrid>
                <a:gridCol w="2667000"/>
                <a:gridCol w="13716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81960">
                <a:tc>
                  <a:txBody>
                    <a:bodyPr/>
                    <a:lstStyle/>
                    <a:p>
                      <a:pPr algn="just">
                        <a:lnSpc>
                          <a:spcPct val="150000"/>
                        </a:lnSpc>
                        <a:spcAft>
                          <a:spcPts val="500"/>
                        </a:spcAft>
                        <a:tabLst>
                          <a:tab pos="457200" algn="l"/>
                        </a:tabLst>
                      </a:pPr>
                      <a:r>
                        <a:rPr lang="en-US" sz="1900" dirty="0">
                          <a:latin typeface="Times New Roman"/>
                          <a:ea typeface="Calibri"/>
                          <a:cs typeface="Latha"/>
                        </a:rPr>
                        <a:t>A </a:t>
                      </a:r>
                      <a:r>
                        <a:rPr lang="en-US" sz="1900" dirty="0" err="1">
                          <a:latin typeface="Times New Roman"/>
                          <a:ea typeface="Calibri"/>
                          <a:cs typeface="Latha"/>
                        </a:rPr>
                        <a:t>unifined</a:t>
                      </a:r>
                      <a:r>
                        <a:rPr lang="en-US" sz="1900" dirty="0">
                          <a:latin typeface="Times New Roman"/>
                          <a:ea typeface="Calibri"/>
                          <a:cs typeface="Latha"/>
                        </a:rPr>
                        <a:t> algorithmic framework for block-structured optimization involving big data: with applications in machine learning and signal processing</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M. Hong, M. </a:t>
                      </a:r>
                      <a:r>
                        <a:rPr lang="en-US" sz="1900" dirty="0" err="1">
                          <a:latin typeface="Times New Roman"/>
                          <a:ea typeface="Calibri"/>
                          <a:cs typeface="Latha"/>
                        </a:rPr>
                        <a:t>Razaviyayn</a:t>
                      </a:r>
                      <a:r>
                        <a:rPr lang="en-US" sz="1900" dirty="0">
                          <a:latin typeface="Times New Roman"/>
                          <a:ea typeface="Calibri"/>
                          <a:cs typeface="Latha"/>
                        </a:rPr>
                        <a:t>, Z.-Q. </a:t>
                      </a:r>
                      <a:r>
                        <a:rPr lang="en-US" sz="1900" dirty="0" err="1">
                          <a:latin typeface="Times New Roman"/>
                          <a:ea typeface="Calibri"/>
                          <a:cs typeface="Latha"/>
                        </a:rPr>
                        <a:t>Luo</a:t>
                      </a:r>
                      <a:r>
                        <a:rPr lang="en-US" sz="1900" dirty="0">
                          <a:latin typeface="Times New Roman"/>
                          <a:ea typeface="Calibri"/>
                          <a:cs typeface="Latha"/>
                        </a:rPr>
                        <a:t>, and J.-S. Pang,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This article presents a powerful algorithmic framework for big data optimization, called the block successive upper-bound minimization (BSUM).</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Majorization-minimization algorithms in signal processing, communications, and machine learning</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Y. Sun, P. </a:t>
                      </a:r>
                      <a:r>
                        <a:rPr lang="en-US" sz="1900" dirty="0" err="1">
                          <a:latin typeface="Times New Roman"/>
                          <a:ea typeface="Calibri"/>
                          <a:cs typeface="Latha"/>
                        </a:rPr>
                        <a:t>Babu</a:t>
                      </a:r>
                      <a:r>
                        <a:rPr lang="en-US" sz="1900" dirty="0">
                          <a:latin typeface="Times New Roman"/>
                          <a:ea typeface="Calibri"/>
                          <a:cs typeface="Latha"/>
                        </a:rPr>
                        <a:t>, and D. P. Palomar,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This paper gives an overview of the </a:t>
                      </a:r>
                      <a:r>
                        <a:rPr lang="en-US" sz="1900" dirty="0" err="1">
                          <a:solidFill>
                            <a:srgbClr val="333333"/>
                          </a:solidFill>
                          <a:latin typeface="Times New Roman"/>
                          <a:ea typeface="Calibri"/>
                          <a:cs typeface="Latha"/>
                        </a:rPr>
                        <a:t>majorization</a:t>
                      </a:r>
                      <a:r>
                        <a:rPr lang="en-US" sz="1900" dirty="0">
                          <a:solidFill>
                            <a:srgbClr val="333333"/>
                          </a:solidFill>
                          <a:latin typeface="Times New Roman"/>
                          <a:ea typeface="Calibri"/>
                          <a:cs typeface="Latha"/>
                        </a:rPr>
                        <a:t>-minimization (MM) algorithmic framework, which can provide guidance in deriving problem-driven algorithms with low computational cost.</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7056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work studies a novel DL framework that addresses universal distributed optimization over random networks with random configurations of node population and backhaul connection topology. This universal formulation has not been approached very well with conventional optimization and DL techniques for their typical rigid computation structures. To handle this difficulty, a DMP inference algorithm that handles arbitrary networking configurations is proposed first. Subsequently, a model-driven DMPNN framework is developed to learn the DMP inference. Numerical results verify that the proposed framework efficiently can address distributed </a:t>
            </a:r>
            <a:r>
              <a:rPr lang="en-IN" sz="1900" dirty="0" err="1" smtClean="0">
                <a:latin typeface="Times New Roman" pitchFamily="18" charset="0"/>
                <a:cs typeface="Times New Roman" pitchFamily="18" charset="0"/>
              </a:rPr>
              <a:t>maxsum</a:t>
            </a:r>
            <a:r>
              <a:rPr lang="en-IN" sz="1900" dirty="0" smtClean="0">
                <a:latin typeface="Times New Roman" pitchFamily="18" charset="0"/>
                <a:cs typeface="Times New Roman" pitchFamily="18" charset="0"/>
              </a:rPr>
              <a:t> and max-min power control tasks over varying network topology in the IFC. For a future work, the identification of its decentralized learning technique is worthwhile to pursue.</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Boyd and L. </a:t>
            </a:r>
            <a:r>
              <a:rPr lang="en-IN" sz="1600" dirty="0" err="1" smtClean="0">
                <a:latin typeface="Times New Roman" pitchFamily="18" charset="0"/>
                <a:cs typeface="Times New Roman" pitchFamily="18" charset="0"/>
              </a:rPr>
              <a:t>Vandenberghe</a:t>
            </a:r>
            <a:r>
              <a:rPr lang="en-IN" sz="1600" dirty="0" smtClean="0">
                <a:latin typeface="Times New Roman" pitchFamily="18" charset="0"/>
                <a:cs typeface="Times New Roman" pitchFamily="18" charset="0"/>
              </a:rPr>
              <a:t>, Convex Optimization. Cambridge University Press,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R. </a:t>
            </a:r>
            <a:r>
              <a:rPr lang="en-IN" sz="1600" dirty="0" err="1" smtClean="0">
                <a:latin typeface="Times New Roman" pitchFamily="18" charset="0"/>
                <a:cs typeface="Times New Roman" pitchFamily="18" charset="0"/>
              </a:rPr>
              <a:t>Kschischang</a:t>
            </a:r>
            <a:r>
              <a:rPr lang="en-IN" sz="1600" dirty="0" smtClean="0">
                <a:latin typeface="Times New Roman" pitchFamily="18" charset="0"/>
                <a:cs typeface="Times New Roman" pitchFamily="18" charset="0"/>
              </a:rPr>
              <a:t>, B. J. Frey, and H.-A. </a:t>
            </a:r>
            <a:r>
              <a:rPr lang="en-IN" sz="1600" dirty="0" err="1" smtClean="0">
                <a:latin typeface="Times New Roman" pitchFamily="18" charset="0"/>
                <a:cs typeface="Times New Roman" pitchFamily="18" charset="0"/>
              </a:rPr>
              <a:t>Loeliger</a:t>
            </a:r>
            <a:r>
              <a:rPr lang="en-IN" sz="1600" dirty="0" smtClean="0">
                <a:latin typeface="Times New Roman" pitchFamily="18" charset="0"/>
                <a:cs typeface="Times New Roman" pitchFamily="18" charset="0"/>
              </a:rPr>
              <a:t>, “Factor graphs and the sum-product algorithm,” IEEE Trans. Inf. Theory, vol. 47, no. 2, pp. 498–519, Feb.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Boyd, N. Parikh, E. Chu, B. </a:t>
            </a:r>
            <a:r>
              <a:rPr lang="en-IN" sz="1600" dirty="0" err="1" smtClean="0">
                <a:latin typeface="Times New Roman" pitchFamily="18" charset="0"/>
                <a:cs typeface="Times New Roman" pitchFamily="18" charset="0"/>
              </a:rPr>
              <a:t>Peleato</a:t>
            </a:r>
            <a:r>
              <a:rPr lang="en-IN" sz="1600" dirty="0" smtClean="0">
                <a:latin typeface="Times New Roman" pitchFamily="18" charset="0"/>
                <a:cs typeface="Times New Roman" pitchFamily="18" charset="0"/>
              </a:rPr>
              <a:t>, and J. Eckstein, “Distributed optimization and statistical learning via the alternating direction method and multipliers,” </a:t>
            </a:r>
            <a:r>
              <a:rPr lang="en-IN" sz="1600" dirty="0" err="1" smtClean="0">
                <a:latin typeface="Times New Roman" pitchFamily="18" charset="0"/>
                <a:cs typeface="Times New Roman" pitchFamily="18" charset="0"/>
              </a:rPr>
              <a:t>Foundat</a:t>
            </a:r>
            <a:r>
              <a:rPr lang="en-IN" sz="1600" dirty="0" smtClean="0">
                <a:latin typeface="Times New Roman" pitchFamily="18" charset="0"/>
                <a:cs typeface="Times New Roman" pitchFamily="18" charset="0"/>
              </a:rPr>
              <a:t>. Trends Mach. Learn., vol. 3, no. 1, pp. 1–122,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Hong, M. </a:t>
            </a:r>
            <a:r>
              <a:rPr lang="en-IN" sz="1600" dirty="0" err="1" smtClean="0">
                <a:latin typeface="Times New Roman" pitchFamily="18" charset="0"/>
                <a:cs typeface="Times New Roman" pitchFamily="18" charset="0"/>
              </a:rPr>
              <a:t>Razaviyayn</a:t>
            </a:r>
            <a:r>
              <a:rPr lang="en-IN" sz="1600" dirty="0" smtClean="0">
                <a:latin typeface="Times New Roman" pitchFamily="18" charset="0"/>
                <a:cs typeface="Times New Roman" pitchFamily="18" charset="0"/>
              </a:rPr>
              <a:t>, Z.-Q.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and J.-S. Pang, “A </a:t>
            </a:r>
            <a:r>
              <a:rPr lang="en-IN" sz="1600" dirty="0" err="1" smtClean="0">
                <a:latin typeface="Times New Roman" pitchFamily="18" charset="0"/>
                <a:cs typeface="Times New Roman" pitchFamily="18" charset="0"/>
              </a:rPr>
              <a:t>unifined</a:t>
            </a:r>
            <a:r>
              <a:rPr lang="en-IN" sz="1600" dirty="0" smtClean="0">
                <a:latin typeface="Times New Roman" pitchFamily="18" charset="0"/>
                <a:cs typeface="Times New Roman" pitchFamily="18" charset="0"/>
              </a:rPr>
              <a:t> algorithmic framework for block-structured optimization involving big data: with applications in machine learning and signal processing,” IEEE Signal Process. Mag., vol. 33, no. 1, pp. 57–77, Jan.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Sun, P.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and D. P. Palomar, “</a:t>
            </a:r>
            <a:r>
              <a:rPr lang="en-IN" sz="1600" dirty="0" err="1" smtClean="0">
                <a:latin typeface="Times New Roman" pitchFamily="18" charset="0"/>
                <a:cs typeface="Times New Roman" pitchFamily="18" charset="0"/>
              </a:rPr>
              <a:t>Majorization</a:t>
            </a:r>
            <a:r>
              <a:rPr lang="en-IN" sz="1600" dirty="0" smtClean="0">
                <a:latin typeface="Times New Roman" pitchFamily="18" charset="0"/>
                <a:cs typeface="Times New Roman" pitchFamily="18" charset="0"/>
              </a:rPr>
              <a:t>-minimization algorithms in signal processing, communications, and machine learning,” IEEE Trans. Signal Process., vol. 65, no. 3, pp. 794–816, Feb.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 O’Shea and J. </a:t>
            </a:r>
            <a:r>
              <a:rPr lang="en-IN" sz="1600" dirty="0" err="1" smtClean="0">
                <a:latin typeface="Times New Roman" pitchFamily="18" charset="0"/>
                <a:cs typeface="Times New Roman" pitchFamily="18" charset="0"/>
              </a:rPr>
              <a:t>Hoydis</a:t>
            </a:r>
            <a:r>
              <a:rPr lang="en-IN" sz="1600" dirty="0" smtClean="0">
                <a:latin typeface="Times New Roman" pitchFamily="18" charset="0"/>
                <a:cs typeface="Times New Roman" pitchFamily="18" charset="0"/>
              </a:rPr>
              <a:t>, “An introduction to deep learning for the physical layer,” IEEE Trans. Cog.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3, no. 4, pp. 563–575, Dec.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Lee, S. H. Lee, T. Q. S. </a:t>
            </a:r>
            <a:r>
              <a:rPr lang="en-IN" sz="1600" dirty="0" err="1" smtClean="0">
                <a:latin typeface="Times New Roman" pitchFamily="18" charset="0"/>
                <a:cs typeface="Times New Roman" pitchFamily="18" charset="0"/>
              </a:rPr>
              <a:t>Quek</a:t>
            </a:r>
            <a:r>
              <a:rPr lang="en-IN" sz="1600" dirty="0" smtClean="0">
                <a:latin typeface="Times New Roman" pitchFamily="18" charset="0"/>
                <a:cs typeface="Times New Roman" pitchFamily="18" charset="0"/>
              </a:rPr>
              <a:t>, and I. Lee, “Deep learning framework for wireless systems: applications to optical wireless communications,”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57, no. 3, pp. 35–41, Mar.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Lee, T. Q. S. </a:t>
            </a:r>
            <a:r>
              <a:rPr lang="en-IN" sz="1600" dirty="0" err="1" smtClean="0">
                <a:latin typeface="Times New Roman" pitchFamily="18" charset="0"/>
                <a:cs typeface="Times New Roman" pitchFamily="18" charset="0"/>
              </a:rPr>
              <a:t>Quek</a:t>
            </a:r>
            <a:r>
              <a:rPr lang="en-IN" sz="1600" dirty="0" smtClean="0">
                <a:latin typeface="Times New Roman" pitchFamily="18" charset="0"/>
                <a:cs typeface="Times New Roman" pitchFamily="18" charset="0"/>
              </a:rPr>
              <a:t>, and S. H. Lee, “A deep learning approach to universal binary visible light communication transceiver,”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19, no. 2, pp. 956–969, Feb.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Lee, “Resource allocation for multi-channel underlay cognitive radio network based on deep neural network,”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22, no. 9, pp. 1942–1945, Sep.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S. Jang, H. Lee, and T. Q. S. </a:t>
            </a:r>
            <a:r>
              <a:rPr lang="en-IN" sz="1600" dirty="0" err="1" smtClean="0">
                <a:latin typeface="Times New Roman" pitchFamily="18" charset="0"/>
                <a:cs typeface="Times New Roman" pitchFamily="18" charset="0"/>
              </a:rPr>
              <a:t>Quek</a:t>
            </a:r>
            <a:r>
              <a:rPr lang="en-IN" sz="1600" dirty="0" smtClean="0">
                <a:latin typeface="Times New Roman" pitchFamily="18" charset="0"/>
                <a:cs typeface="Times New Roman" pitchFamily="18" charset="0"/>
              </a:rPr>
              <a:t>, “Deep learning-based power control for non-orthogonal random access,”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23, no. 11, pp. 2004–2007, Nov.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1540</Words>
  <Application>Microsoft Office PowerPoint</Application>
  <PresentationFormat>On-screen Show (4:3)</PresentationFormat>
  <Paragraphs>73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Learning Autonomy in Management of Wireless Random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2021-08-13T13:04:59Z</dcterms:modified>
</cp:coreProperties>
</file>