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Integrated Inter-Tower Wireless Communications Network for Terrestrial Broadcasting and Multicasting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describes systems, devices, and methods to implement a bi-directional integrated inter-tower wireless communications network (IITWCN). The described technology can be implemented in combination with the Broadcast Core Network (BCN) in next generation broadcast eco-system and, therefore, support new business cases for broadcast operators such as the delivery of flexible </a:t>
            </a:r>
            <a:r>
              <a:rPr lang="en-IN" sz="2000" dirty="0" err="1" smtClean="0">
                <a:latin typeface="Times New Roman" pitchFamily="18" charset="0"/>
                <a:cs typeface="Times New Roman" pitchFamily="18" charset="0"/>
              </a:rPr>
              <a:t>datacasting</a:t>
            </a:r>
            <a:r>
              <a:rPr lang="en-IN" sz="2000" dirty="0" smtClean="0">
                <a:latin typeface="Times New Roman" pitchFamily="18" charset="0"/>
                <a:cs typeface="Times New Roman" pitchFamily="18" charset="0"/>
              </a:rPr>
              <a:t> services or support broadcast or point-to-point Internet services. The introduced bi-directional inter-tower communications network (ITCN) extends the previous unidirectional in-band distribution links (IDL) and adopts the on-channel repeater (OCR) as a simplified backhaul solution in single frequency networks (SFN).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concept of the coordinated ITCN is also presented, aiming at future broadcast Internet services. The ITCN provides a scalable and configurable network solution embedded in a broadcast system, which becomes independent from any non-broadcasting telecommunication infrastructure. The described technology partially relies on the infrastructure of the underlying broadcast/multicast network, using the allocated service channels without requiring additional frequency bands or a separate frequency band. The bi-directional inter-transmitter communication links are therefore referred to as integrated transmission links and the corresponding network as an integrated network.</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very high speed, multicast‐enabled, satellite link (up to </a:t>
            </a:r>
            <a:r>
              <a:rPr lang="en-IN" sz="2000" dirty="0" err="1" smtClean="0">
                <a:latin typeface="Times New Roman" pitchFamily="18" charset="0"/>
                <a:cs typeface="Times New Roman" pitchFamily="18" charset="0"/>
              </a:rPr>
              <a:t>Gbps</a:t>
            </a:r>
            <a:r>
              <a:rPr lang="en-IN" sz="2000" dirty="0" smtClean="0">
                <a:latin typeface="Times New Roman" pitchFamily="18" charset="0"/>
                <a:cs typeface="Times New Roman" pitchFamily="18" charset="0"/>
              </a:rPr>
              <a:t> speed), direct to the local cell towers, from geostationary and/or </a:t>
            </a:r>
            <a:r>
              <a:rPr lang="en-IN" sz="2000" dirty="0" err="1" smtClean="0">
                <a:latin typeface="Times New Roman" pitchFamily="18" charset="0"/>
                <a:cs typeface="Times New Roman" pitchFamily="18" charset="0"/>
              </a:rPr>
              <a:t>nongeostationary</a:t>
            </a:r>
            <a:r>
              <a:rPr lang="en-IN" sz="2000" dirty="0" smtClean="0">
                <a:latin typeface="Times New Roman" pitchFamily="18" charset="0"/>
                <a:cs typeface="Times New Roman" pitchFamily="18" charset="0"/>
              </a:rPr>
              <a:t> satellites will complement existing terrestrial connectivity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SUCC assumes that satellite connectivity will complement existing terrestrial connectivity, where available (such as, airports, </a:t>
            </a:r>
            <a:r>
              <a:rPr lang="en-IN" sz="2000" dirty="0" err="1" smtClean="0">
                <a:latin typeface="Times New Roman" pitchFamily="18" charset="0"/>
                <a:cs typeface="Times New Roman" pitchFamily="18" charset="0"/>
              </a:rPr>
              <a:t>harbors</a:t>
            </a:r>
            <a:r>
              <a:rPr lang="en-IN" sz="2000" dirty="0" smtClean="0">
                <a:latin typeface="Times New Roman" pitchFamily="18" charset="0"/>
                <a:cs typeface="Times New Roman" pitchFamily="18" charset="0"/>
              </a:rPr>
              <a:t>, train stations, and connected cars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MPEG‐DASH has many benefits such as offering flexibility through on‐the‐fly quality adaptation and its easy implementation over existing HTTP (Hypertext Transfer Protocol) infrastructure, the fact that DASH uses TCP (Transmission Control Protocol) is a double‐edged sword.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introduce a new RAN interface design to support Terrestrial Broadcast and multicast with the minimal impact on the current 5G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slightly different approach is followed to address the requirement on large area coverage where the use of SFN modes are avoided when possible as this has a severe impact on the air-interface design.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the contrary, Terrestrial Broadcast infrastructure is usually heterogeneous and relies on local, regional or nationwide transmitter areas in SFN or in </a:t>
            </a:r>
            <a:r>
              <a:rPr lang="en-IN" sz="2000" dirty="0" smtClean="0">
                <a:latin typeface="Times New Roman" pitchFamily="18" charset="0"/>
                <a:cs typeface="Times New Roman" pitchFamily="18" charset="0"/>
              </a:rPr>
              <a:t>Multi Frequency </a:t>
            </a:r>
            <a:r>
              <a:rPr lang="en-IN" sz="2000" dirty="0" smtClean="0">
                <a:latin typeface="Times New Roman" pitchFamily="18" charset="0"/>
                <a:cs typeface="Times New Roman" pitchFamily="18" charset="0"/>
              </a:rPr>
              <a:t>Network (MFN) with some degree of frequency reuse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number of new interfaces impacts directly the service integration and deployment complexity of the new broadcast/multicast system.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scheme contains the following key operations at the mobile edge virtual CDN node: First, it realizes context awareness on network and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SaT5G will propose new business models including the new value chains and diverse actors as well as show how they will come together to operate such a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purpose, satellite links can play a useful role to offload content traffic away from the terrestrial networks between the original content source and a virtual CDN node.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inferred that each virtual CDN node independently performs its own content popularity monitoring and prediction.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2286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duplication can be used in the proposed architecture also for performance enhancement when the UE receives the same PDCP PDU over Dedicated Traffic Channel (DTCH) and Multicast logical Channel (XTCH) as a means for improving packet reliability.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Latency performance parameters in cellular networks are usually divided into Control Plane latency and User Plane </a:t>
            </a:r>
            <a:r>
              <a:rPr lang="en-IN" sz="2000" dirty="0" smtClean="0">
                <a:latin typeface="Times New Roman" pitchFamily="18" charset="0"/>
                <a:cs typeface="Times New Roman" pitchFamily="18" charset="0"/>
              </a:rPr>
              <a:t>latency.</a:t>
            </a:r>
          </a:p>
          <a:p>
            <a:pPr algn="just">
              <a:lnSpc>
                <a:spcPct val="150000"/>
              </a:lnSpc>
            </a:pPr>
            <a:r>
              <a:rPr lang="en-IN" sz="2000" dirty="0" smtClean="0">
                <a:latin typeface="Times New Roman" pitchFamily="18" charset="0"/>
                <a:cs typeface="Times New Roman" pitchFamily="18" charset="0"/>
              </a:rPr>
              <a:t>This paper proposes an enhanced Next Generation RAN architecture based on 3GPP Release 15 with a series of architectural and functional enhancements, to support an efficient, flexible and dynamic selection between </a:t>
            </a:r>
            <a:r>
              <a:rPr lang="en-IN" sz="2000" dirty="0" err="1" smtClean="0">
                <a:latin typeface="Times New Roman" pitchFamily="18" charset="0"/>
                <a:cs typeface="Times New Roman" pitchFamily="18" charset="0"/>
              </a:rPr>
              <a:t>unicast</a:t>
            </a:r>
            <a:r>
              <a:rPr lang="en-IN" sz="2000" dirty="0" smtClean="0">
                <a:latin typeface="Times New Roman" pitchFamily="18" charset="0"/>
                <a:cs typeface="Times New Roman" pitchFamily="18" charset="0"/>
              </a:rPr>
              <a:t> and multicast/broadcast transmission modes and also the delivery of Terrestrial Broadcast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support of concurrent delivery of both </a:t>
            </a:r>
            <a:r>
              <a:rPr lang="en-IN" sz="2000" dirty="0" err="1" smtClean="0">
                <a:latin typeface="Times New Roman" pitchFamily="18" charset="0"/>
                <a:cs typeface="Times New Roman" pitchFamily="18" charset="0"/>
              </a:rPr>
              <a:t>unicast</a:t>
            </a:r>
            <a:r>
              <a:rPr lang="en-IN" sz="2000" dirty="0" smtClean="0">
                <a:latin typeface="Times New Roman" pitchFamily="18" charset="0"/>
                <a:cs typeface="Times New Roman" pitchFamily="18" charset="0"/>
              </a:rPr>
              <a:t> and PTM services to the users from the same cell, with efficient multiplexing with </a:t>
            </a:r>
            <a:r>
              <a:rPr lang="en-IN" sz="2000" dirty="0" err="1" smtClean="0">
                <a:latin typeface="Times New Roman" pitchFamily="18" charset="0"/>
                <a:cs typeface="Times New Roman" pitchFamily="18" charset="0"/>
              </a:rPr>
              <a:t>unicast</a:t>
            </a:r>
            <a:r>
              <a:rPr lang="en-IN" sz="2000" dirty="0" smtClean="0">
                <a:latin typeface="Times New Roman" pitchFamily="18" charset="0"/>
                <a:cs typeface="Times New Roman" pitchFamily="18" charset="0"/>
              </a:rPr>
              <a:t> transmissions is also taken into </a:t>
            </a:r>
            <a:r>
              <a:rPr lang="en-IN" sz="2000" dirty="0" smtClean="0">
                <a:latin typeface="Times New Roman" pitchFamily="18" charset="0"/>
                <a:cs typeface="Times New Roman" pitchFamily="18" charset="0"/>
              </a:rPr>
              <a:t>account.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5G for Broadband Multimedia Systems and Broadcasting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Gomez-Barquero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first version of the 3GPP specification (i.e., Release 15) has been recently completed and many 5G trials are under plan or carrying out worldwide, with the first commercial deployments happening in 2019.</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Multicast and Broadcast Enablers for High-Performing Cellular V2X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Fallgren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focuses on capabilities enabled by 5G connectivity in the cooperative, connected and autonomous cars, and elaborates on two technical enablers.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enTV</a:t>
                      </a:r>
                      <a:r>
                        <a:rPr lang="en-US" sz="2000" dirty="0">
                          <a:latin typeface="Times New Roman"/>
                          <a:ea typeface="Calibri"/>
                          <a:cs typeface="Latha"/>
                        </a:rPr>
                        <a:t> Rel-14: A Transport System for Next Generation Broadcaster Services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Stockhammer,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Distributors need consistent app behavior across platforms - WAVE testing needs neutral, well-known reference platform - Each device platform has different video features, APIs and semantics.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Further Enhanced Multimedia Broadcast/Multicast Service in LTE-Advanced Pro</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Kaliski, C. Chou and H. Wei,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describes the enhancements made to LTE </a:t>
                      </a:r>
                      <a:r>
                        <a:rPr lang="en-US" sz="2000" dirty="0" err="1">
                          <a:solidFill>
                            <a:srgbClr val="333333"/>
                          </a:solidFill>
                          <a:latin typeface="Times New Roman"/>
                          <a:ea typeface="Calibri"/>
                          <a:cs typeface="Latha"/>
                        </a:rPr>
                        <a:t>eMBMS</a:t>
                      </a:r>
                      <a:r>
                        <a:rPr lang="en-US" sz="2000" dirty="0">
                          <a:solidFill>
                            <a:srgbClr val="333333"/>
                          </a:solidFill>
                          <a:latin typeface="Times New Roman"/>
                          <a:ea typeface="Calibri"/>
                          <a:cs typeface="Latha"/>
                        </a:rPr>
                        <a:t> related to TV services, </a:t>
                      </a:r>
                      <a:r>
                        <a:rPr lang="en-US" sz="2000" dirty="0" err="1">
                          <a:solidFill>
                            <a:srgbClr val="333333"/>
                          </a:solidFill>
                          <a:latin typeface="Times New Roman"/>
                          <a:ea typeface="Calibri"/>
                          <a:cs typeface="Latha"/>
                        </a:rPr>
                        <a:t>MooD</a:t>
                      </a:r>
                      <a:r>
                        <a:rPr lang="en-US" sz="2000" dirty="0">
                          <a:solidFill>
                            <a:srgbClr val="333333"/>
                          </a:solidFill>
                          <a:latin typeface="Times New Roman"/>
                          <a:ea typeface="Calibri"/>
                          <a:cs typeface="Latha"/>
                        </a:rPr>
                        <a:t>, and use cases for each of the enhancements.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828800" y="1447800"/>
            <a:ext cx="68580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Having </a:t>
            </a:r>
            <a:r>
              <a:rPr lang="en-IN" sz="1800" dirty="0" smtClean="0">
                <a:latin typeface="Times New Roman" pitchFamily="18" charset="0"/>
                <a:cs typeface="Times New Roman" pitchFamily="18" charset="0"/>
              </a:rPr>
              <a:t>the 5G NR Rel-15 RAN </a:t>
            </a:r>
            <a:r>
              <a:rPr lang="en-IN" sz="1800" dirty="0" err="1" smtClean="0">
                <a:latin typeface="Times New Roman" pitchFamily="18" charset="0"/>
                <a:cs typeface="Times New Roman" pitchFamily="18" charset="0"/>
              </a:rPr>
              <a:t>unicast</a:t>
            </a:r>
            <a:r>
              <a:rPr lang="en-IN" sz="1800" dirty="0" smtClean="0">
                <a:latin typeface="Times New Roman" pitchFamily="18" charset="0"/>
                <a:cs typeface="Times New Roman" pitchFamily="18" charset="0"/>
              </a:rPr>
              <a:t> architecture as a basis for our RAN architecture design, we have proposed architectural and functional enhancements allowing a flexible deployment of 5G-Xcast RAN where the new Radio Access Technology (RAT) supports dynamic adjustment of the Multicast/Broadcast geographical area based on e.g. the user distribution or service requirements. The new 5G-Xcast RAN architecture can cover large geographical areas up to the size of an entire country in SFN mode with content synchronization for SFN transmission. Developed RAN Broadcast/Multicast Area and RAN based synchronization solutions can support local, regional and national multicast/broadcast areas. The support for dynamic geographical areas is enabled with the support of not only Terrestrial </a:t>
            </a:r>
            <a:r>
              <a:rPr lang="en-IN" sz="1800" dirty="0" err="1" smtClean="0">
                <a:latin typeface="Times New Roman" pitchFamily="18" charset="0"/>
                <a:cs typeface="Times New Roman" pitchFamily="18" charset="0"/>
              </a:rPr>
              <a:t>Broadcastservice</a:t>
            </a:r>
            <a:r>
              <a:rPr lang="en-IN" sz="1800" dirty="0" smtClean="0">
                <a:latin typeface="Times New Roman" pitchFamily="18" charset="0"/>
                <a:cs typeface="Times New Roman" pitchFamily="18" charset="0"/>
              </a:rPr>
              <a:t> but also a concurrent delivery of both </a:t>
            </a:r>
            <a:r>
              <a:rPr lang="en-IN" sz="1800" dirty="0" err="1" smtClean="0">
                <a:latin typeface="Times New Roman" pitchFamily="18" charset="0"/>
                <a:cs typeface="Times New Roman" pitchFamily="18" charset="0"/>
              </a:rPr>
              <a:t>unicast</a:t>
            </a:r>
            <a:r>
              <a:rPr lang="en-IN" sz="1800" dirty="0" smtClean="0">
                <a:latin typeface="Times New Roman" pitchFamily="18" charset="0"/>
                <a:cs typeface="Times New Roman" pitchFamily="18" charset="0"/>
              </a:rPr>
              <a:t> and multicast/broadcast services to the users, as well as support for efficient multiplexing with </a:t>
            </a:r>
            <a:r>
              <a:rPr lang="en-IN" sz="1800" dirty="0" err="1" smtClean="0">
                <a:latin typeface="Times New Roman" pitchFamily="18" charset="0"/>
                <a:cs typeface="Times New Roman" pitchFamily="18" charset="0"/>
              </a:rPr>
              <a:t>unicast</a:t>
            </a:r>
            <a:r>
              <a:rPr lang="en-IN" sz="1800" dirty="0" smtClean="0">
                <a:latin typeface="Times New Roman" pitchFamily="18" charset="0"/>
                <a:cs typeface="Times New Roman" pitchFamily="18" charset="0"/>
              </a:rPr>
              <a:t> transmissions via seamless data bearer selection.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3GPP TS 22.261 v16.7.0, “Service requirements for the 5G system; Stage 1 (Release 16)”, Mar. 2019</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[2] D. Gomez-</a:t>
            </a:r>
            <a:r>
              <a:rPr lang="en-IN" sz="1600" dirty="0" err="1" smtClean="0">
                <a:latin typeface="Times New Roman" pitchFamily="18" charset="0"/>
                <a:cs typeface="Times New Roman" pitchFamily="18" charset="0"/>
              </a:rPr>
              <a:t>Barquero</a:t>
            </a:r>
            <a:r>
              <a:rPr lang="en-IN" sz="1600" dirty="0" smtClean="0">
                <a:latin typeface="Times New Roman" pitchFamily="18" charset="0"/>
                <a:cs typeface="Times New Roman" pitchFamily="18" charset="0"/>
              </a:rPr>
              <a:t> et al., “5G for Broadband Multimedia Systems and Broadcasting,” IEEE Transactions on Broadcasting, vol. 65, no. 2, pp.351- 355, Jun.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Fallgren</a:t>
            </a:r>
            <a:r>
              <a:rPr lang="en-IN" sz="1600" dirty="0" smtClean="0">
                <a:latin typeface="Times New Roman" pitchFamily="18" charset="0"/>
                <a:cs typeface="Times New Roman" pitchFamily="18" charset="0"/>
              </a:rPr>
              <a:t> et al., “Multicast and Broadcast Enablers for High-Performing Cellular V2X Systems,” IEEE Transactions on Broadcasting, vol. 65, no. 2, pp. 454 - 463, Jun.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T. </a:t>
            </a:r>
            <a:r>
              <a:rPr lang="en-IN" sz="1600" dirty="0" err="1" smtClean="0">
                <a:latin typeface="Times New Roman" pitchFamily="18" charset="0"/>
                <a:cs typeface="Times New Roman" pitchFamily="18" charset="0"/>
              </a:rPr>
              <a:t>Stockhammer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enTV</a:t>
            </a:r>
            <a:r>
              <a:rPr lang="en-IN" sz="1600" dirty="0" smtClean="0">
                <a:latin typeface="Times New Roman" pitchFamily="18" charset="0"/>
                <a:cs typeface="Times New Roman" pitchFamily="18" charset="0"/>
              </a:rPr>
              <a:t> Rel-14: A Transport System for Next Generation Broadcaster Services,” in IEEE International Symposium on Broadband Multimedia Systems and Broadcasting (BMSB), Valencia, Spain,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3GPP TR 36.776 v16.0.0, “Evolved Universal Terrestrial Radio Access (EUTRA); Study on LTE-based 5G terrestrial broadcast (Release 16),” Mar.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R. </a:t>
            </a:r>
            <a:r>
              <a:rPr lang="en-IN" sz="1900" dirty="0" err="1" smtClean="0">
                <a:latin typeface="Times New Roman" pitchFamily="18" charset="0"/>
                <a:cs typeface="Times New Roman" pitchFamily="18" charset="0"/>
              </a:rPr>
              <a:t>Kaliski</a:t>
            </a:r>
            <a:r>
              <a:rPr lang="en-IN" sz="1900" dirty="0" smtClean="0">
                <a:latin typeface="Times New Roman" pitchFamily="18" charset="0"/>
                <a:cs typeface="Times New Roman" pitchFamily="18" charset="0"/>
              </a:rPr>
              <a:t>, C. Chou and H. Wei, “Further Enhanced Multimedia Broadcast/Multicast Service in LTE-Advanced Pro,” IEEE Communications Standards Magazine, vol. 3, no. 3, pp. 44-51, Sep. 2019.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7] 3GPP TR 23.757 v0.3.0, “Study on architectural enhancements for 5G multicast-broadcast services (Release 17)”, Jan. 2020.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8] RP-193248, “New Work Item on NR support of Multicast and Broadcast Services,” </a:t>
            </a:r>
            <a:r>
              <a:rPr lang="en-IN" sz="1900" dirty="0" err="1" smtClean="0">
                <a:latin typeface="Times New Roman" pitchFamily="18" charset="0"/>
                <a:cs typeface="Times New Roman" pitchFamily="18" charset="0"/>
              </a:rPr>
              <a:t>Huawei</a:t>
            </a:r>
            <a:r>
              <a:rPr lang="en-IN" sz="1900" dirty="0" smtClean="0">
                <a:latin typeface="Times New Roman" pitchFamily="18" charset="0"/>
                <a:cs typeface="Times New Roman" pitchFamily="18" charset="0"/>
              </a:rPr>
              <a:t>, 3GPP TSG RAN #86, </a:t>
            </a:r>
            <a:r>
              <a:rPr lang="en-IN" sz="1900" dirty="0" err="1" smtClean="0">
                <a:latin typeface="Times New Roman" pitchFamily="18" charset="0"/>
                <a:cs typeface="Times New Roman" pitchFamily="18" charset="0"/>
              </a:rPr>
              <a:t>Sitges</a:t>
            </a:r>
            <a:r>
              <a:rPr lang="en-IN" sz="1900" dirty="0" smtClean="0">
                <a:latin typeface="Times New Roman" pitchFamily="18" charset="0"/>
                <a:cs typeface="Times New Roman" pitchFamily="18" charset="0"/>
              </a:rPr>
              <a:t>, Spain, Dec. 2019.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9] 3GPP TR 38.913 v15.0.0, “Study on scenarios and requirements for next generation access technologies,” Jul. 2018.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10]Next Generation Mobile Networks (NGMN) Alliance, “NGMN 5G White Paper,” Version 1.0, Feb. 2015.</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1379</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Integrated Inter-Tower Wireless Communications Network for Terrestrial Broadcasting and Multicasting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2021-08-13T12:22:01Z</dcterms:modified>
</cp:coreProperties>
</file>