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Dynamic Age Minimization with Real-Time Information </a:t>
            </a:r>
            <a:r>
              <a:rPr lang="en-IN" b="1" dirty="0" err="1" smtClean="0">
                <a:latin typeface="Times New Roman" pitchFamily="18" charset="0"/>
                <a:cs typeface="Times New Roman" pitchFamily="18" charset="0"/>
              </a:rPr>
              <a:t>Preprocessing</a:t>
            </a:r>
            <a:r>
              <a:rPr lang="en-IN" b="1" dirty="0" smtClean="0">
                <a:latin typeface="Times New Roman" pitchFamily="18" charset="0"/>
                <a:cs typeface="Times New Roman" pitchFamily="18" charset="0"/>
              </a:rPr>
              <a:t> for Edge-Assisted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Devices with Energy Harvesting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buNone/>
            </a:pPr>
            <a:r>
              <a:rPr lang="en-IN" sz="2000" dirty="0" smtClean="0">
                <a:latin typeface="Times New Roman" pitchFamily="18" charset="0"/>
                <a:cs typeface="Times New Roman" pitchFamily="18" charset="0"/>
              </a:rPr>
              <a:t>    Age of information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is a newly proposed metric to quantify the freshness of system status. However, in many cases, the original raw data collected by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needs to be </a:t>
            </a:r>
            <a:r>
              <a:rPr lang="en-IN" sz="2000" dirty="0" err="1" smtClean="0">
                <a:latin typeface="Times New Roman" pitchFamily="18" charset="0"/>
                <a:cs typeface="Times New Roman" pitchFamily="18" charset="0"/>
              </a:rPr>
              <a:t>preprocessed</a:t>
            </a:r>
            <a:r>
              <a:rPr lang="en-IN" sz="2000" dirty="0" smtClean="0">
                <a:latin typeface="Times New Roman" pitchFamily="18" charset="0"/>
                <a:cs typeface="Times New Roman" pitchFamily="18" charset="0"/>
              </a:rPr>
              <a:t> in real-time to extract the hidden effective information, which is usually time consuming. To this end, we promote an edge computing assisted approach and aim to reduce the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by flexibly offloading the raw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to the edge server for information </a:t>
            </a:r>
            <a:r>
              <a:rPr lang="en-IN" sz="2000" dirty="0" err="1" smtClean="0">
                <a:latin typeface="Times New Roman" pitchFamily="18" charset="0"/>
                <a:cs typeface="Times New Roman" pitchFamily="18" charset="0"/>
              </a:rPr>
              <a:t>preprocessing</a:t>
            </a:r>
            <a:r>
              <a:rPr lang="en-IN" sz="2000" dirty="0" smtClean="0">
                <a:latin typeface="Times New Roman" pitchFamily="18" charset="0"/>
                <a:cs typeface="Times New Roman" pitchFamily="18" charset="0"/>
              </a:rPr>
              <a:t>. We consider that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can opportunistically collect extra energy through energy harvesting for sustainable operations, and propose a novel timely system status update model that consists of multiple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with energy harvesting and edge-assisted information </a:t>
            </a:r>
            <a:r>
              <a:rPr lang="en-IN" sz="2000" dirty="0" err="1" smtClean="0">
                <a:latin typeface="Times New Roman" pitchFamily="18" charset="0"/>
                <a:cs typeface="Times New Roman" pitchFamily="18" charset="0"/>
              </a:rPr>
              <a:t>preprocessing</a:t>
            </a:r>
            <a:r>
              <a:rPr lang="en-IN" sz="2000" dirty="0" smtClean="0">
                <a:latin typeface="Times New Roman" pitchFamily="18" charset="0"/>
                <a:cs typeface="Times New Roman" pitchFamily="18" charset="0"/>
              </a:rPr>
              <a:t>. The objective is to minimize the system-wide average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under a fixed energy cost budget. To tackle the key challenges due to the unpredictability of the stochastic energy harvesting process and the long-term energy constraints, we propose a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-based average </a:t>
            </a:r>
            <a:r>
              <a:rPr lang="en-IN" sz="2000" dirty="0" err="1" smtClean="0">
                <a:latin typeface="Times New Roman" pitchFamily="18" charset="0"/>
                <a:cs typeface="Times New Roman" pitchFamily="18" charset="0"/>
              </a:rPr>
              <a:t>AoI</a:t>
            </a:r>
            <a:r>
              <a:rPr lang="en-IN" sz="2000" dirty="0" smtClean="0">
                <a:latin typeface="Times New Roman" pitchFamily="18" charset="0"/>
                <a:cs typeface="Times New Roman" pitchFamily="18" charset="0"/>
              </a:rPr>
              <a:t> Minimization (</a:t>
            </a:r>
            <a:r>
              <a:rPr lang="en-IN" sz="2000" dirty="0" err="1" smtClean="0">
                <a:latin typeface="Times New Roman" pitchFamily="18" charset="0"/>
                <a:cs typeface="Times New Roman" pitchFamily="18" charset="0"/>
              </a:rPr>
              <a:t>LAoIM</a:t>
            </a:r>
            <a:r>
              <a:rPr lang="en-IN" sz="2000" dirty="0" smtClean="0">
                <a:latin typeface="Times New Roman" pitchFamily="18" charset="0"/>
                <a:cs typeface="Times New Roman" pitchFamily="18" charset="0"/>
              </a:rPr>
              <a:t>) algorithm to derive an approximate optimal solution, and further quantify the performance gap from the optimal solution. Extensive numerical evaluations demonstrate that </a:t>
            </a:r>
            <a:r>
              <a:rPr lang="en-IN" sz="2000" dirty="0" err="1" smtClean="0">
                <a:latin typeface="Times New Roman" pitchFamily="18" charset="0"/>
                <a:cs typeface="Times New Roman" pitchFamily="18" charset="0"/>
              </a:rPr>
              <a:t>LAoIM</a:t>
            </a:r>
            <a:r>
              <a:rPr lang="en-IN" sz="2000" dirty="0" smtClean="0">
                <a:latin typeface="Times New Roman" pitchFamily="18" charset="0"/>
                <a:cs typeface="Times New Roman" pitchFamily="18" charset="0"/>
              </a:rPr>
              <a:t> can take full advantages of local and edge computation resources and achieve superior performance gain over existing schemes.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most natural mode of DL computation offloading is similar to the existed “end-cloud” computing, i.e., the end device sends its computation requests to the cloud for DL </a:t>
            </a:r>
            <a:r>
              <a:rPr lang="en-IN" sz="2000" dirty="0" smtClean="0">
                <a:latin typeface="Times New Roman" pitchFamily="18" charset="0"/>
                <a:cs typeface="Times New Roman" pitchFamily="18" charset="0"/>
              </a:rPr>
              <a:t>inference.</a:t>
            </a:r>
          </a:p>
          <a:p>
            <a:pPr algn="just">
              <a:lnSpc>
                <a:spcPct val="150000"/>
              </a:lnSpc>
            </a:pPr>
            <a:r>
              <a:rPr lang="en-IN" sz="2000" dirty="0" smtClean="0">
                <a:latin typeface="Times New Roman" pitchFamily="18" charset="0"/>
                <a:cs typeface="Times New Roman" pitchFamily="18" charset="0"/>
              </a:rPr>
              <a:t>All these challenges put forward the need for a novel training scheme against existing cloud training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case, DL is used to learn input-solution relations, and DNN-based methods are only available when optimization algorithms for the original caching problem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existed works focus only on vision </a:t>
            </a:r>
            <a:r>
              <a:rPr lang="en-IN" sz="2000" dirty="0" smtClean="0">
                <a:latin typeface="Times New Roman" pitchFamily="18" charset="0"/>
                <a:cs typeface="Times New Roman" pitchFamily="18" charset="0"/>
              </a:rPr>
              <a:t>applications. </a:t>
            </a:r>
            <a:r>
              <a:rPr lang="en-IN" sz="2000" dirty="0" smtClean="0">
                <a:latin typeface="Times New Roman" pitchFamily="18" charset="0"/>
                <a:cs typeface="Times New Roman" pitchFamily="18" charset="0"/>
              </a:rPr>
              <a:t>However, the heterogeneous data structures and characteristics of a wide variety of DL-based services are not addressed well yet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FL </a:t>
            </a:r>
            <a:r>
              <a:rPr lang="en-IN" sz="2000" dirty="0" smtClean="0">
                <a:latin typeface="Times New Roman" pitchFamily="18" charset="0"/>
                <a:cs typeface="Times New Roman" pitchFamily="18" charset="0"/>
              </a:rPr>
              <a:t>methods </a:t>
            </a:r>
            <a:r>
              <a:rPr lang="en-IN" sz="2000" dirty="0" smtClean="0">
                <a:latin typeface="Times New Roman" pitchFamily="18" charset="0"/>
                <a:cs typeface="Times New Roman" pitchFamily="18" charset="0"/>
              </a:rPr>
              <a:t>focus on synchronous training, and can only process hundreds of devices in parallel.</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novel alternate group iteration optimization (AGIO) algorithm, which decomposes the original problem into three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and alternately optimizes each </a:t>
            </a:r>
            <a:r>
              <a:rPr lang="en-IN" sz="2000" dirty="0" err="1" smtClean="0">
                <a:latin typeface="Times New Roman" pitchFamily="18" charset="0"/>
                <a:cs typeface="Times New Roman" pitchFamily="18" charset="0"/>
              </a:rPr>
              <a:t>subproblem</a:t>
            </a:r>
            <a:r>
              <a:rPr lang="en-IN" sz="2000" dirty="0" smtClean="0">
                <a:latin typeface="Times New Roman" pitchFamily="18" charset="0"/>
                <a:cs typeface="Times New Roman" pitchFamily="18" charset="0"/>
              </a:rPr>
              <a:t> using the group interior point iterative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achievable rate maximization problem was discussed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for multiuser satellite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with SWIPT and MEC to overcome the limitation in battery capacity and computing capability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terminals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development of artificial intelligence technology, reinforcement learning (RL) methods are used to solve various communication problems in 5G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formulate a more practical WSN energy minimization problem by jointly optimizing the key decision variables in the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Adaptive Locality Sensitive Hashing (A-LSH), a variant of LSH commonly used for indexing high-dimensional data, is proposed to index these vectors for fast and accurate lookup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distributed infrastructure </a:t>
            </a:r>
            <a:r>
              <a:rPr lang="en-IN" sz="2000" dirty="0" smtClean="0">
                <a:latin typeface="Times New Roman" pitchFamily="18" charset="0"/>
                <a:cs typeface="Times New Roman" pitchFamily="18" charset="0"/>
              </a:rPr>
              <a:t>Deep Decision </a:t>
            </a:r>
            <a:r>
              <a:rPr lang="en-IN" sz="2000" dirty="0" smtClean="0">
                <a:latin typeface="Times New Roman" pitchFamily="18" charset="0"/>
                <a:cs typeface="Times New Roman" pitchFamily="18" charset="0"/>
              </a:rPr>
              <a:t>ties together powerful edge nodes with less powerful end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these prediction models, wireless conditions and server load levels, the proposed Neurosurgeon evaluates each candidate point in terms of end-to-end latency or mobile energy consumption and partition the DNN at the best 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Fused Tile Partitioning (FTP) method, able to divide each CNN layer into independently distributable tasks, is proposed.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can attribute the success to more reasonable expressions of several parameters, which affects the system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 current terminal devices are equipped with high-performance hardware, it is still difficult to meet the needs of computing intensive tasks, especially in the case of ensuring low power consumption and low latency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such new framework, the communication and computation resource allocation as well as wireless energy harvesting scheme are crucial for maximizing the system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analyze the transmission </a:t>
            </a:r>
            <a:r>
              <a:rPr lang="en-IN" sz="2000" dirty="0" smtClean="0">
                <a:latin typeface="Times New Roman" pitchFamily="18" charset="0"/>
                <a:cs typeface="Times New Roman" pitchFamily="18" charset="0"/>
              </a:rPr>
              <a:t>process </a:t>
            </a:r>
            <a:r>
              <a:rPr lang="en-IN" sz="2000" dirty="0" smtClean="0">
                <a:latin typeface="Times New Roman" pitchFamily="18" charset="0"/>
                <a:cs typeface="Times New Roman" pitchFamily="18" charset="0"/>
              </a:rPr>
              <a:t>of the system, we can formulate an problem which can optimize the system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also indicates the distinguished feature of our algorithm both in energy consumption performance and latency performance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comprehensive survey on internet of things (</a:t>
                      </a:r>
                      <a:r>
                        <a:rPr lang="en-US" sz="2000" dirty="0" err="1">
                          <a:latin typeface="Times New Roman"/>
                          <a:ea typeface="Calibri"/>
                          <a:cs typeface="Latha"/>
                        </a:rPr>
                        <a:t>IoT</a:t>
                      </a:r>
                      <a:r>
                        <a:rPr lang="en-US" sz="2000" dirty="0">
                          <a:latin typeface="Times New Roman"/>
                          <a:ea typeface="Calibri"/>
                          <a:cs typeface="Latha"/>
                        </a:rPr>
                        <a:t>) toward 5G </a:t>
                      </a:r>
                      <a:r>
                        <a:rPr lang="en-US" sz="2000" dirty="0" err="1">
                          <a:latin typeface="Times New Roman"/>
                          <a:ea typeface="Calibri"/>
                          <a:cs typeface="Latha"/>
                        </a:rPr>
                        <a:t>sireless</a:t>
                      </a:r>
                      <a:r>
                        <a:rPr lang="en-US" sz="2000" dirty="0">
                          <a:latin typeface="Times New Roman"/>
                          <a:ea typeface="Calibri"/>
                          <a:cs typeface="Latha"/>
                        </a:rPr>
                        <a:t>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Chettri, L.; Bera,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provides a comprehensive review on emerging and enabling technologies related to 5G system that enables internet of things.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From IoT to 5G HoT: The next generation IoT-based intelligent algorithms and 5G technologies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Wang, D.; Chen, D.; Song, B.; Guizani, N.; Yu, X.; Du, X.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Internet of Things is a novel paradigm with access to wireless communication systems and artificial intelligence technologies, which is considered to be applicable to a variety of promising fields and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Three tier fog networks: Enabling </a:t>
                      </a:r>
                      <a:r>
                        <a:rPr lang="en-US" sz="2000" dirty="0" err="1">
                          <a:latin typeface="Times New Roman"/>
                          <a:ea typeface="Calibri"/>
                          <a:cs typeface="Latha"/>
                        </a:rPr>
                        <a:t>IoT</a:t>
                      </a:r>
                      <a:r>
                        <a:rPr lang="en-US" sz="2000" dirty="0">
                          <a:latin typeface="Times New Roman"/>
                          <a:ea typeface="Calibri"/>
                          <a:cs typeface="Latha"/>
                        </a:rPr>
                        <a:t>/5G for latency sensitive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Shahzadi, R.; Niaz, A.; Ali, M.; Naeem, M.; Rodrigues, J.J.; Qamar, F.; Anwar, S.M.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Fog computing provides mobile computing, network control and storage to the network edges to assist latency critical and computation-intensive applications.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Security in 5G-Enabled internet of things communication: Issues, challenges, and future research roadmap</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Wazid, M.; Das, A.K.; Shetty, S.; Gope, P.; Rodrigues, J.J.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Some of the future research challenges and directions in the security of 5G-enabled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environment are displayed.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cstate="print"/>
          <a:srcRect/>
          <a:stretch>
            <a:fillRect/>
          </a:stretch>
        </p:blipFill>
        <p:spPr bwMode="auto">
          <a:xfrm>
            <a:off x="1676400" y="1600200"/>
            <a:ext cx="6629399"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5334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investigate the wireless information transmission and energy transfer of a novel SWIPT-MEC enabled WSN-assisted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System. We </a:t>
            </a:r>
            <a:r>
              <a:rPr lang="en-IN" sz="1800" dirty="0" err="1" smtClean="0">
                <a:latin typeface="Times New Roman" pitchFamily="18" charset="0"/>
                <a:cs typeface="Times New Roman" pitchFamily="18" charset="0"/>
              </a:rPr>
              <a:t>fomulate</a:t>
            </a:r>
            <a:r>
              <a:rPr lang="en-IN" sz="1800" dirty="0" smtClean="0">
                <a:latin typeface="Times New Roman" pitchFamily="18" charset="0"/>
                <a:cs typeface="Times New Roman" pitchFamily="18" charset="0"/>
              </a:rPr>
              <a:t> an optimization problem by jointly optimizing the CPU frequency, transmitted power, offloading weight factor and harvest weight factor to achieve the minimum system energy consumption. In order to render the problem solvable, we propose a novel alternate group iteration optimization (AGIO) algorithm, which decomposes the original problem into three </a:t>
            </a:r>
            <a:r>
              <a:rPr lang="en-IN" sz="1800" dirty="0" err="1" smtClean="0">
                <a:latin typeface="Times New Roman" pitchFamily="18" charset="0"/>
                <a:cs typeface="Times New Roman" pitchFamily="18" charset="0"/>
              </a:rPr>
              <a:t>subproblems</a:t>
            </a:r>
            <a:r>
              <a:rPr lang="en-IN" sz="1800" dirty="0" smtClean="0">
                <a:latin typeface="Times New Roman" pitchFamily="18" charset="0"/>
                <a:cs typeface="Times New Roman" pitchFamily="18" charset="0"/>
              </a:rPr>
              <a:t> and alternately optimizes each </a:t>
            </a:r>
            <a:r>
              <a:rPr lang="en-IN" sz="1800" dirty="0" err="1" smtClean="0">
                <a:latin typeface="Times New Roman" pitchFamily="18" charset="0"/>
                <a:cs typeface="Times New Roman" pitchFamily="18" charset="0"/>
              </a:rPr>
              <a:t>subproblem</a:t>
            </a:r>
            <a:r>
              <a:rPr lang="en-IN" sz="1800" dirty="0" smtClean="0">
                <a:latin typeface="Times New Roman" pitchFamily="18" charset="0"/>
                <a:cs typeface="Times New Roman" pitchFamily="18" charset="0"/>
              </a:rPr>
              <a:t> using the group interior point iterative optimization algorithm. Finally, numerical simulation of the proposed strategy is carried on to compare with the two other benchmark schemes. The results demonstrate that the proposed design presents the performance advantages both in energy consumption and latency.</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Chettri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Bera</a:t>
            </a:r>
            <a:r>
              <a:rPr lang="en-IN" sz="1600" dirty="0" smtClean="0">
                <a:latin typeface="Times New Roman" pitchFamily="18" charset="0"/>
                <a:cs typeface="Times New Roman" pitchFamily="18" charset="0"/>
              </a:rPr>
              <a:t>, R. A comprehensive survey on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toward 5G </a:t>
            </a:r>
            <a:r>
              <a:rPr lang="en-IN" sz="1600" dirty="0" err="1" smtClean="0">
                <a:latin typeface="Times New Roman" pitchFamily="18" charset="0"/>
                <a:cs typeface="Times New Roman" pitchFamily="18" charset="0"/>
              </a:rPr>
              <a:t>sireless</a:t>
            </a:r>
            <a:r>
              <a:rPr lang="en-IN" sz="1600" dirty="0" smtClean="0">
                <a:latin typeface="Times New Roman" pitchFamily="18" charset="0"/>
                <a:cs typeface="Times New Roman" pitchFamily="18" charset="0"/>
              </a:rPr>
              <a:t> systems. IEEE Internet Things J. 2020, 7, 16–32.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Shafique</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Khawaja</a:t>
            </a:r>
            <a:r>
              <a:rPr lang="en-IN" sz="1600" dirty="0" smtClean="0">
                <a:latin typeface="Times New Roman" pitchFamily="18" charset="0"/>
                <a:cs typeface="Times New Roman" pitchFamily="18" charset="0"/>
              </a:rPr>
              <a:t>, B.A.; </a:t>
            </a:r>
            <a:r>
              <a:rPr lang="en-IN" sz="1600" dirty="0" err="1" smtClean="0">
                <a:latin typeface="Times New Roman" pitchFamily="18" charset="0"/>
                <a:cs typeface="Times New Roman" pitchFamily="18" charset="0"/>
              </a:rPr>
              <a:t>Sabir</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Qazi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Mustaqim</a:t>
            </a:r>
            <a:r>
              <a:rPr lang="en-IN" sz="1600" dirty="0" smtClean="0">
                <a:latin typeface="Times New Roman" pitchFamily="18" charset="0"/>
                <a:cs typeface="Times New Roman" pitchFamily="18" charset="0"/>
              </a:rPr>
              <a:t>, M.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for next-generation smart systems: A review of current challenges, future trends and prospects for emerging 5G-IoT scenarios. IEEE Access 2020, 7, 23022–23040.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Wang, D.; Chen, D.; Song, B.; </a:t>
            </a:r>
            <a:r>
              <a:rPr lang="en-IN" sz="1600" dirty="0" err="1" smtClean="0">
                <a:latin typeface="Times New Roman" pitchFamily="18" charset="0"/>
                <a:cs typeface="Times New Roman" pitchFamily="18" charset="0"/>
              </a:rPr>
              <a:t>Guizani</a:t>
            </a:r>
            <a:r>
              <a:rPr lang="en-IN" sz="1600" dirty="0" smtClean="0">
                <a:latin typeface="Times New Roman" pitchFamily="18" charset="0"/>
                <a:cs typeface="Times New Roman" pitchFamily="18" charset="0"/>
              </a:rPr>
              <a:t>, N.; Yu, X.; Du, X. From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to 5G </a:t>
            </a:r>
            <a:r>
              <a:rPr lang="en-IN" sz="1600" dirty="0" err="1" smtClean="0">
                <a:latin typeface="Times New Roman" pitchFamily="18" charset="0"/>
                <a:cs typeface="Times New Roman" pitchFamily="18" charset="0"/>
              </a:rPr>
              <a:t>HoT</a:t>
            </a:r>
            <a:r>
              <a:rPr lang="en-IN" sz="1600" dirty="0" smtClean="0">
                <a:latin typeface="Times New Roman" pitchFamily="18" charset="0"/>
                <a:cs typeface="Times New Roman" pitchFamily="18" charset="0"/>
              </a:rPr>
              <a:t>: The next generation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-based intelligent algorithms and 5G technologies.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2018, 56, 114–120.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Shahzadi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Niaz</a:t>
            </a:r>
            <a:r>
              <a:rPr lang="en-IN" sz="1600" dirty="0" smtClean="0">
                <a:latin typeface="Times New Roman" pitchFamily="18" charset="0"/>
                <a:cs typeface="Times New Roman" pitchFamily="18" charset="0"/>
              </a:rPr>
              <a:t>, A.; Ali, M.; </a:t>
            </a:r>
            <a:r>
              <a:rPr lang="en-IN" sz="1600" dirty="0" err="1" smtClean="0">
                <a:latin typeface="Times New Roman" pitchFamily="18" charset="0"/>
                <a:cs typeface="Times New Roman" pitchFamily="18" charset="0"/>
              </a:rPr>
              <a:t>Naeem</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Rodrigues</a:t>
            </a:r>
            <a:r>
              <a:rPr lang="en-IN" sz="1600" dirty="0" smtClean="0">
                <a:latin typeface="Times New Roman" pitchFamily="18" charset="0"/>
                <a:cs typeface="Times New Roman" pitchFamily="18" charset="0"/>
              </a:rPr>
              <a:t>, J.J.; </a:t>
            </a:r>
            <a:r>
              <a:rPr lang="en-IN" sz="1600" dirty="0" err="1" smtClean="0">
                <a:latin typeface="Times New Roman" pitchFamily="18" charset="0"/>
                <a:cs typeface="Times New Roman" pitchFamily="18" charset="0"/>
              </a:rPr>
              <a:t>Qamar</a:t>
            </a:r>
            <a:r>
              <a:rPr lang="en-IN" sz="1600" dirty="0" smtClean="0">
                <a:latin typeface="Times New Roman" pitchFamily="18" charset="0"/>
                <a:cs typeface="Times New Roman" pitchFamily="18" charset="0"/>
              </a:rPr>
              <a:t>, F.; Anwar, S.M. Three tier fog networks: Enabling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/5G for latency sensitive applications. China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2019, 16, 1–11.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Wazid</a:t>
            </a:r>
            <a:r>
              <a:rPr lang="en-IN" sz="1600" dirty="0" smtClean="0">
                <a:latin typeface="Times New Roman" pitchFamily="18" charset="0"/>
                <a:cs typeface="Times New Roman" pitchFamily="18" charset="0"/>
              </a:rPr>
              <a:t>, M.; Das, A.K.; </a:t>
            </a:r>
            <a:r>
              <a:rPr lang="en-IN" sz="1600" dirty="0" err="1" smtClean="0">
                <a:latin typeface="Times New Roman" pitchFamily="18" charset="0"/>
                <a:cs typeface="Times New Roman" pitchFamily="18" charset="0"/>
              </a:rPr>
              <a:t>Shetty</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Gope</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Rodrigues</a:t>
            </a:r>
            <a:r>
              <a:rPr lang="en-IN" sz="1600" dirty="0" smtClean="0">
                <a:latin typeface="Times New Roman" pitchFamily="18" charset="0"/>
                <a:cs typeface="Times New Roman" pitchFamily="18" charset="0"/>
              </a:rPr>
              <a:t>, J.J. Security in 5G-Enabled internet of things communication: Issues, challenges, and future research roadmap. IEEE Access 2020, 9, 4466–4489.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Ma, X.E.Z.; Yu, K. Energy-efficient computation offloading and resource allocation in SWIPT-based MEC Networks. IEEE Access 2020.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Dua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Dutta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Zaman</a:t>
            </a:r>
            <a:r>
              <a:rPr lang="en-IN" sz="1600" dirty="0" smtClean="0">
                <a:latin typeface="Times New Roman" pitchFamily="18" charset="0"/>
                <a:cs typeface="Times New Roman" pitchFamily="18" charset="0"/>
              </a:rPr>
              <a:t>, N.; Kumar, 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E-waste Management in 5G Smart Communities. In Proceedings of the IEEE INFOCOM 2020—IEEE Conference on Computer Communications Workshops (INFOCOM WKSHPS), Toronto, ON, Canada, 6–9 July 2020; pp. 195–200.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Lu, W.;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X.; Huang, G.; Li, B.; Wu, Y.; Zhao, N.; Yu, F.R. Energy efficiency optimization in SWIPT enabled WSNs for smart agriculture. IEEE Trans. Ind. Inform. 2020, 17, 4335–4344.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Cui, J.; Zhang, Y.; Cao, M.; Wang, S.;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Y. Thyroid </a:t>
            </a:r>
            <a:r>
              <a:rPr lang="en-IN" sz="1600" dirty="0" err="1" smtClean="0">
                <a:latin typeface="Times New Roman" pitchFamily="18" charset="0"/>
                <a:cs typeface="Times New Roman" pitchFamily="18" charset="0"/>
              </a:rPr>
              <a:t>tumor</a:t>
            </a:r>
            <a:r>
              <a:rPr lang="en-IN" sz="1600" dirty="0" smtClean="0">
                <a:latin typeface="Times New Roman" pitchFamily="18" charset="0"/>
                <a:cs typeface="Times New Roman" pitchFamily="18" charset="0"/>
              </a:rPr>
              <a:t> care risk based on medical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system. </a:t>
            </a:r>
            <a:r>
              <a:rPr lang="en-IN" sz="1600" dirty="0" err="1" smtClean="0">
                <a:latin typeface="Times New Roman" pitchFamily="18" charset="0"/>
                <a:cs typeface="Times New Roman" pitchFamily="18" charset="0"/>
              </a:rPr>
              <a:t>Micropress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Microsyst</a:t>
            </a:r>
            <a:r>
              <a:rPr lang="en-IN" sz="1600" dirty="0" smtClean="0">
                <a:latin typeface="Times New Roman" pitchFamily="18" charset="0"/>
                <a:cs typeface="Times New Roman" pitchFamily="18" charset="0"/>
              </a:rPr>
              <a:t>. 2021, 82, 103845.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Zhang, Q.; Sun, H.; Wei, Z.; </a:t>
            </a:r>
            <a:r>
              <a:rPr lang="en-IN" sz="1600" dirty="0" err="1" smtClean="0">
                <a:latin typeface="Times New Roman" pitchFamily="18" charset="0"/>
                <a:cs typeface="Times New Roman" pitchFamily="18" charset="0"/>
              </a:rPr>
              <a:t>Feng</a:t>
            </a:r>
            <a:r>
              <a:rPr lang="en-IN" sz="1600" dirty="0" smtClean="0">
                <a:latin typeface="Times New Roman" pitchFamily="18" charset="0"/>
                <a:cs typeface="Times New Roman" pitchFamily="18" charset="0"/>
              </a:rPr>
              <a:t>, Z. Sensing and Communication Integrated System for Autonomous Driving Vehicles. In Proceedings of the IEEE INFOCOM 2020—IEEE Conference on Computer Communications Workshops (INFOCOM WKSHPS), Toronto, ON, Canada, 6–9 July 2020; pp. 1278–1279.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1607</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Dynamic Age Minimization with Real-Time Information Preprocessing for Edge-Assisted IoT Devices with Energy Harvesting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2021-08-13T10:36:11Z</dcterms:modified>
</cp:coreProperties>
</file>