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Comparing Backscatter Communication and Energy Harvesting in Massive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143000" y="381000"/>
            <a:ext cx="7498080" cy="5257800"/>
          </a:xfrm>
        </p:spPr>
        <p:txBody>
          <a:bodyPr>
            <a:noAutofit/>
          </a:bodyPr>
          <a:lstStyle/>
          <a:p>
            <a:pPr algn="just">
              <a:buNone/>
            </a:pPr>
            <a:r>
              <a:rPr lang="en-IN" sz="2000" dirty="0" smtClean="0">
                <a:latin typeface="Times New Roman" pitchFamily="18" charset="0"/>
                <a:cs typeface="Times New Roman" pitchFamily="18" charset="0"/>
              </a:rPr>
              <a:t>    Backscatter </a:t>
            </a:r>
            <a:r>
              <a:rPr lang="en-IN" sz="2000" dirty="0" smtClean="0">
                <a:latin typeface="Times New Roman" pitchFamily="18" charset="0"/>
                <a:cs typeface="Times New Roman" pitchFamily="18" charset="0"/>
              </a:rPr>
              <a:t>communication (BC) and radio-frequency energy harvesting (RF-EH) are two promising technologies for extending the battery lifetime of wireless devices. Although there have been some qualitative comparisons between these two technologies, quantitative comparisons are still lacking, especially for massive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In this paper, we address this gap in the research literature, and perform a quantitative comparison between BC and RF-EH in massive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with multiple primary users and multiple low-power devices acting as secondary users. An essential feature of our model is that it includes the interferences caused by the secondary users to the primary users, and we show that these </a:t>
            </a:r>
            <a:r>
              <a:rPr lang="en-IN" sz="2000" dirty="0" err="1" smtClean="0">
                <a:latin typeface="Times New Roman" pitchFamily="18" charset="0"/>
                <a:cs typeface="Times New Roman" pitchFamily="18" charset="0"/>
              </a:rPr>
              <a:t>intereferences</a:t>
            </a:r>
            <a:r>
              <a:rPr lang="en-IN" sz="2000" dirty="0" smtClean="0">
                <a:latin typeface="Times New Roman" pitchFamily="18" charset="0"/>
                <a:cs typeface="Times New Roman" pitchFamily="18" charset="0"/>
              </a:rPr>
              <a:t> significantly impact the system performance of massive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For the RF-EH model, the power requirements of digital-to-</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and signal amplification are taken into account. We pose and solve a power minimization problem for BC, and we show analytically when BC is better than RF-EH. The results of the numerical simulations illustrate the significant benefits of using BC in terms of saving power and supporting massive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compared to using RF-EH. The results also show that the backscatter coefficients of the BC devices must be individually </a:t>
            </a:r>
            <a:r>
              <a:rPr lang="en-IN" sz="2000" dirty="0" err="1" smtClean="0">
                <a:latin typeface="Times New Roman" pitchFamily="18" charset="0"/>
                <a:cs typeface="Times New Roman" pitchFamily="18" charset="0"/>
              </a:rPr>
              <a:t>tunable</a:t>
            </a:r>
            <a:r>
              <a:rPr lang="en-IN" sz="2000" dirty="0" smtClean="0">
                <a:latin typeface="Times New Roman" pitchFamily="18" charset="0"/>
                <a:cs typeface="Times New Roman" pitchFamily="18" charset="0"/>
              </a:rPr>
              <a:t>, in order to guarantee good performance of BC</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article, we have introduced the basic principles for </a:t>
            </a:r>
            <a:r>
              <a:rPr lang="en-IN" sz="2000" dirty="0" err="1" smtClean="0">
                <a:latin typeface="Times New Roman" pitchFamily="18" charset="0"/>
                <a:cs typeface="Times New Roman" pitchFamily="18" charset="0"/>
              </a:rPr>
              <a:t>BackCom</a:t>
            </a:r>
            <a:r>
              <a:rPr lang="en-IN" sz="2000" dirty="0" smtClean="0">
                <a:latin typeface="Times New Roman" pitchFamily="18" charset="0"/>
                <a:cs typeface="Times New Roman" pitchFamily="18" charset="0"/>
              </a:rPr>
              <a:t>, summarized existing </a:t>
            </a:r>
            <a:r>
              <a:rPr lang="en-IN" sz="2000" dirty="0" err="1" smtClean="0">
                <a:latin typeface="Times New Roman" pitchFamily="18" charset="0"/>
                <a:cs typeface="Times New Roman" pitchFamily="18" charset="0"/>
              </a:rPr>
              <a:t>BackCom</a:t>
            </a:r>
            <a:r>
              <a:rPr lang="en-IN" sz="2000" dirty="0" smtClean="0">
                <a:latin typeface="Times New Roman" pitchFamily="18" charset="0"/>
                <a:cs typeface="Times New Roman" pitchFamily="18" charset="0"/>
              </a:rPr>
              <a:t> system and network architectures and discussed several emerging advanced </a:t>
            </a:r>
            <a:r>
              <a:rPr lang="en-IN" sz="2000" dirty="0" err="1" smtClean="0">
                <a:latin typeface="Times New Roman" pitchFamily="18" charset="0"/>
                <a:cs typeface="Times New Roman" pitchFamily="18" charset="0"/>
              </a:rPr>
              <a:t>BackCom</a:t>
            </a:r>
            <a:r>
              <a:rPr lang="en-IN" sz="2000" dirty="0" smtClean="0">
                <a:latin typeface="Times New Roman" pitchFamily="18" charset="0"/>
                <a:cs typeface="Times New Roman" pitchFamily="18" charset="0"/>
              </a:rPr>
              <a:t> techniques.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theory, the number of interference components received by each Reader can increase as the square of the number of coexisting links instead of linearly with the number in the conventional case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instead of </a:t>
            </a:r>
            <a:r>
              <a:rPr lang="en-IN" sz="2000" dirty="0" smtClean="0">
                <a:latin typeface="Times New Roman" pitchFamily="18" charset="0"/>
                <a:cs typeface="Times New Roman" pitchFamily="18" charset="0"/>
              </a:rPr>
              <a:t>having </a:t>
            </a:r>
            <a:r>
              <a:rPr lang="en-IN" sz="2000" dirty="0" smtClean="0">
                <a:latin typeface="Times New Roman" pitchFamily="18" charset="0"/>
                <a:cs typeface="Times New Roman" pitchFamily="18" charset="0"/>
              </a:rPr>
              <a:t>some specific PBs or Readers that enables tag-</a:t>
            </a:r>
            <a:r>
              <a:rPr lang="en-IN" sz="2000" dirty="0" err="1" smtClean="0">
                <a:latin typeface="Times New Roman" pitchFamily="18" charset="0"/>
                <a:cs typeface="Times New Roman" pitchFamily="18" charset="0"/>
              </a:rPr>
              <a:t>toreader</a:t>
            </a:r>
            <a:r>
              <a:rPr lang="en-IN" sz="2000" dirty="0" smtClean="0">
                <a:latin typeface="Times New Roman" pitchFamily="18" charset="0"/>
                <a:cs typeface="Times New Roman" pitchFamily="18" charset="0"/>
              </a:rPr>
              <a:t> communications, the ambient backscatter system can use existing infrastructure and benefit from signals that are not intended for itself</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Though information flow in RFID applications is usually unidirectional, message exchange between nodes is common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game-theoretic time allocation problem was proposed to improve the network throughput, and an optimal time allocation ratio of energy harvest and backscatter was obtained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3GPP </a:t>
            </a:r>
            <a:r>
              <a:rPr lang="en-IN" sz="2000" dirty="0" err="1" smtClean="0">
                <a:latin typeface="Times New Roman" pitchFamily="18" charset="0"/>
                <a:cs typeface="Times New Roman" pitchFamily="18" charset="0"/>
              </a:rPr>
              <a:t>InH</a:t>
            </a:r>
            <a:r>
              <a:rPr lang="en-IN" sz="2000" dirty="0" smtClean="0">
                <a:latin typeface="Times New Roman" pitchFamily="18" charset="0"/>
                <a:cs typeface="Times New Roman" pitchFamily="18" charset="0"/>
              </a:rPr>
              <a:t> model consists of a distance and frequency dependent deterministic part and a random part that includes the impact of shadowing.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displayed performance improvement of the network results from backscatter-assisted cooperation, compared with the normal active information transmission.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Accurate radio channel characterization and coverage prediction methodology are required in order to efficiently plan a communication network.</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joint-energy detection scheme is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that requires only channel variances rather than specific CSI.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interesting new method for collision avoidance was proposed in </a:t>
            </a: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MAC </a:t>
            </a:r>
            <a:r>
              <a:rPr lang="en-IN" sz="2000" dirty="0" err="1" smtClean="0">
                <a:latin typeface="Times New Roman" pitchFamily="18" charset="0"/>
                <a:cs typeface="Times New Roman" pitchFamily="18" charset="0"/>
              </a:rPr>
              <a:t>BackCom</a:t>
            </a:r>
            <a:r>
              <a:rPr lang="en-IN" sz="2000" dirty="0" smtClean="0">
                <a:latin typeface="Times New Roman" pitchFamily="18" charset="0"/>
                <a:cs typeface="Times New Roman" pitchFamily="18" charset="0"/>
              </a:rPr>
              <a:t> that treats </a:t>
            </a:r>
            <a:r>
              <a:rPr lang="en-IN" sz="2000" dirty="0" err="1" smtClean="0">
                <a:latin typeface="Times New Roman" pitchFamily="18" charset="0"/>
                <a:cs typeface="Times New Roman" pitchFamily="18" charset="0"/>
              </a:rPr>
              <a:t>bursty</a:t>
            </a:r>
            <a:r>
              <a:rPr lang="en-IN" sz="2000" dirty="0" smtClean="0">
                <a:latin typeface="Times New Roman" pitchFamily="18" charset="0"/>
                <a:cs typeface="Times New Roman" pitchFamily="18" charset="0"/>
              </a:rPr>
              <a:t> backscatter transmissions by Tags as a sparse code and decodes multi-Tag data at the Reader using a compressive-sensing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Tag is able to provide energy to the sensor by RF energy harvesting from a wireless controller, and also backscatter the measured blood sugar level to the wireless controller for diagnosing purpose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 smart city, ubiquitous </a:t>
            </a:r>
            <a:r>
              <a:rPr lang="en-IN" sz="2000" dirty="0" err="1" smtClean="0">
                <a:latin typeface="Times New Roman" pitchFamily="18" charset="0"/>
                <a:cs typeface="Times New Roman" pitchFamily="18" charset="0"/>
              </a:rPr>
              <a:t>BackCom</a:t>
            </a:r>
            <a:r>
              <a:rPr lang="en-IN" sz="2000" dirty="0" smtClean="0">
                <a:latin typeface="Times New Roman" pitchFamily="18" charset="0"/>
                <a:cs typeface="Times New Roman" pitchFamily="18" charset="0"/>
              </a:rPr>
              <a:t> sensor nodes can be placed in every city corner such as buildings, bridges, trees, street lamps, and parking areas.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particular, we evaluate the coverage outage performance of different low-power and wide area technologies, i.e., long range (</a:t>
            </a:r>
            <a:r>
              <a:rPr lang="en-IN" sz="2000" dirty="0" err="1" smtClean="0">
                <a:latin typeface="Times New Roman" pitchFamily="18" charset="0"/>
                <a:cs typeface="Times New Roman" pitchFamily="18" charset="0"/>
              </a:rPr>
              <a:t>LoRa</a:t>
            </a:r>
            <a:r>
              <a:rPr lang="en-IN" sz="2000" dirty="0" smtClean="0">
                <a:latin typeface="Times New Roman" pitchFamily="18" charset="0"/>
                <a:cs typeface="Times New Roman" pitchFamily="18" charset="0"/>
              </a:rPr>
              <a:t>) backscatter, arrow band-Internet of Things (NB-</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Bluetooth low energy (BLE) based BC at different frequencies of operation.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displayed performance improvement of the network results from backscatter-assisted cooperation, compared with the normal active information transmission.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performance metrics considered for the analysis are the received power at the BD, the received power at the Rx, the time required for harvesting the energy at BD, and the outage ratio</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first performance metric considered is the forward link received power at the backscatter device.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Digital Systems in Smart City and Infrastructure: Digital as a Service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Serrano, W.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addition, this paper reviews the current Digital Systems, Transmission Networks, Servers and Management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Enhancing Backscatter Communication in IoT Networks with Power-Domain NOMA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Zeb, S.; Abbas, Q.; Hassan, S.A.; Mahmood, A.; Gidlund, 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Internet of Things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networks  are being designed to connect billions of sensors/devices for an application-specific environment to provide services and carry out special tasks.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Applications of Backscatter Communications for Healthcare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Jameel, F.; Duan, R.; Chang, Z.; Liljemark, A.; Ristaniemi, T.; Jantti, 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Backscatter communication is expected to help in revitalizing the domain of healthcare through its myriad applications.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study of LoRa low power and wide area network technology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Noreen, U.; Bounceur, A.; Clavier, 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Effective cost, long range and energy efficiency of LPWANs make them most suitable candidates for smart city applications.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00200" y="1295400"/>
            <a:ext cx="7162800" cy="48767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4572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With </a:t>
            </a:r>
            <a:r>
              <a:rPr lang="en-IN" sz="1700" dirty="0" smtClean="0">
                <a:latin typeface="Times New Roman" pitchFamily="18" charset="0"/>
                <a:cs typeface="Times New Roman" pitchFamily="18" charset="0"/>
              </a:rPr>
              <a:t>the rapid worldwide urbanization, the need to efficiently manage the resources and infrastructure of cites is increasing. The utilization of the Internet of Things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in smart cities improves the quality of life by sensing, computing, and networking. Backscatter communication has high potential for commercial usage in cities, while it also has certain constraints from a practical implementation point of view. This article evaluated the coverage and outage performance of a practical cellular carrier based bi-static backscatter communication system through simulations. The simulation environments included both indoor and outdoor spaces and four different sub-GHz frequencies were applied in a real world urban city environment. For the considered system and homogeneous distribution of BDs, the 3D ray tracing simulations showed that, in an outdoor environment, the mean received power levels at BDs are around –33 </a:t>
            </a:r>
            <a:r>
              <a:rPr lang="en-IN" sz="1700" dirty="0" err="1" smtClean="0">
                <a:latin typeface="Times New Roman" pitchFamily="18" charset="0"/>
                <a:cs typeface="Times New Roman" pitchFamily="18" charset="0"/>
              </a:rPr>
              <a:t>dBm</a:t>
            </a:r>
            <a:r>
              <a:rPr lang="en-IN" sz="1700" dirty="0" smtClean="0">
                <a:latin typeface="Times New Roman" pitchFamily="18" charset="0"/>
                <a:cs typeface="Times New Roman" pitchFamily="18" charset="0"/>
              </a:rPr>
              <a:t>, –42 </a:t>
            </a:r>
            <a:r>
              <a:rPr lang="en-IN" sz="1700" dirty="0" err="1" smtClean="0">
                <a:latin typeface="Times New Roman" pitchFamily="18" charset="0"/>
                <a:cs typeface="Times New Roman" pitchFamily="18" charset="0"/>
              </a:rPr>
              <a:t>dBm</a:t>
            </a:r>
            <a:r>
              <a:rPr lang="en-IN" sz="1700" dirty="0" smtClean="0">
                <a:latin typeface="Times New Roman" pitchFamily="18" charset="0"/>
                <a:cs typeface="Times New Roman" pitchFamily="18" charset="0"/>
              </a:rPr>
              <a:t>, –45.5 </a:t>
            </a:r>
            <a:r>
              <a:rPr lang="en-IN" sz="1700" dirty="0" err="1" smtClean="0">
                <a:latin typeface="Times New Roman" pitchFamily="18" charset="0"/>
                <a:cs typeface="Times New Roman" pitchFamily="18" charset="0"/>
              </a:rPr>
              <a:t>dBm</a:t>
            </a:r>
            <a:r>
              <a:rPr lang="en-IN" sz="1700" dirty="0" smtClean="0">
                <a:latin typeface="Times New Roman" pitchFamily="18" charset="0"/>
                <a:cs typeface="Times New Roman" pitchFamily="18" charset="0"/>
              </a:rPr>
              <a:t>, and –48 </a:t>
            </a:r>
            <a:r>
              <a:rPr lang="en-IN" sz="1700" dirty="0" err="1" smtClean="0">
                <a:latin typeface="Times New Roman" pitchFamily="18" charset="0"/>
                <a:cs typeface="Times New Roman" pitchFamily="18" charset="0"/>
              </a:rPr>
              <a:t>dBm</a:t>
            </a:r>
            <a:r>
              <a:rPr lang="en-IN" sz="1700" dirty="0" smtClean="0">
                <a:latin typeface="Times New Roman" pitchFamily="18" charset="0"/>
                <a:cs typeface="Times New Roman" pitchFamily="18" charset="0"/>
              </a:rPr>
              <a:t> at 200 MHz, 500 MHz, 700 MHz, and 900 MHz, respectively. </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Serrano, W. Digital Systems in Smart City and Infrastructure: Digital as a Service. Smart Cities 2018, 1, 134–154.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2</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Duan</a:t>
            </a:r>
            <a:r>
              <a:rPr lang="en-IN" sz="1500" dirty="0" smtClean="0">
                <a:latin typeface="Times New Roman" pitchFamily="18" charset="0"/>
                <a:cs typeface="Times New Roman" pitchFamily="18" charset="0"/>
              </a:rPr>
              <a:t>, R.; Wang, X.; </a:t>
            </a:r>
            <a:r>
              <a:rPr lang="en-IN" sz="1500" dirty="0" err="1" smtClean="0">
                <a:latin typeface="Times New Roman" pitchFamily="18" charset="0"/>
                <a:cs typeface="Times New Roman" pitchFamily="18" charset="0"/>
              </a:rPr>
              <a:t>Yigitler</a:t>
            </a:r>
            <a:r>
              <a:rPr lang="en-IN" sz="1500" dirty="0" smtClean="0">
                <a:latin typeface="Times New Roman" pitchFamily="18" charset="0"/>
                <a:cs typeface="Times New Roman" pitchFamily="18" charset="0"/>
              </a:rPr>
              <a:t>, H.; Sheikh, M.U.; </a:t>
            </a:r>
            <a:r>
              <a:rPr lang="en-IN" sz="1500" dirty="0" err="1" smtClean="0">
                <a:latin typeface="Times New Roman" pitchFamily="18" charset="0"/>
                <a:cs typeface="Times New Roman" pitchFamily="18" charset="0"/>
              </a:rPr>
              <a:t>Jantti</a:t>
            </a:r>
            <a:r>
              <a:rPr lang="en-IN" sz="1500" dirty="0" smtClean="0">
                <a:latin typeface="Times New Roman" pitchFamily="18" charset="0"/>
                <a:cs typeface="Times New Roman" pitchFamily="18" charset="0"/>
              </a:rPr>
              <a:t>, R.; Han, Z. Ambient Backscatter Communications for Future Ultra-</a:t>
            </a:r>
            <a:r>
              <a:rPr lang="en-IN" sz="1500" dirty="0" err="1" smtClean="0">
                <a:latin typeface="Times New Roman" pitchFamily="18" charset="0"/>
                <a:cs typeface="Times New Roman" pitchFamily="18" charset="0"/>
              </a:rPr>
              <a:t>LowPower</a:t>
            </a:r>
            <a:r>
              <a:rPr lang="en-IN" sz="1500" dirty="0" smtClean="0">
                <a:latin typeface="Times New Roman" pitchFamily="18" charset="0"/>
                <a:cs typeface="Times New Roman" pitchFamily="18" charset="0"/>
              </a:rPr>
              <a:t> Machine Type Communications: Challenges, Solutions, Opportunities, and Future Research Trends. IEEE </a:t>
            </a:r>
            <a:r>
              <a:rPr lang="en-IN" sz="1500" dirty="0" err="1" smtClean="0">
                <a:latin typeface="Times New Roman" pitchFamily="18" charset="0"/>
                <a:cs typeface="Times New Roman" pitchFamily="18" charset="0"/>
              </a:rPr>
              <a:t>Commun</a:t>
            </a:r>
            <a:r>
              <a:rPr lang="en-IN" sz="1500" dirty="0" smtClean="0">
                <a:latin typeface="Times New Roman" pitchFamily="18" charset="0"/>
                <a:cs typeface="Times New Roman" pitchFamily="18" charset="0"/>
              </a:rPr>
              <a:t>. Mag. 2020, 58, 42–47.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3</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Zeb</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Abbas</a:t>
            </a:r>
            <a:r>
              <a:rPr lang="en-IN" sz="1500" dirty="0" smtClean="0">
                <a:latin typeface="Times New Roman" pitchFamily="18" charset="0"/>
                <a:cs typeface="Times New Roman" pitchFamily="18" charset="0"/>
              </a:rPr>
              <a:t>, Q.; Hassan, S.A.; </a:t>
            </a:r>
            <a:r>
              <a:rPr lang="en-IN" sz="1500" dirty="0" err="1" smtClean="0">
                <a:latin typeface="Times New Roman" pitchFamily="18" charset="0"/>
                <a:cs typeface="Times New Roman" pitchFamily="18" charset="0"/>
              </a:rPr>
              <a:t>Mahmood</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Gidlund</a:t>
            </a:r>
            <a:r>
              <a:rPr lang="en-IN" sz="1500" dirty="0" smtClean="0">
                <a:latin typeface="Times New Roman" pitchFamily="18" charset="0"/>
                <a:cs typeface="Times New Roman" pitchFamily="18" charset="0"/>
              </a:rPr>
              <a:t>, M. Enhancing Backscatter Communication in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Networks with Power-Domain NOMA. In Wireless-Powered Backscatter Communications for Internet of Things; </a:t>
            </a:r>
            <a:r>
              <a:rPr lang="en-IN" sz="1500" dirty="0" err="1" smtClean="0">
                <a:latin typeface="Times New Roman" pitchFamily="18" charset="0"/>
                <a:cs typeface="Times New Roman" pitchFamily="18" charset="0"/>
              </a:rPr>
              <a:t>Jameel</a:t>
            </a:r>
            <a:r>
              <a:rPr lang="en-IN" sz="1500" dirty="0" smtClean="0">
                <a:latin typeface="Times New Roman" pitchFamily="18" charset="0"/>
                <a:cs typeface="Times New Roman" pitchFamily="18" charset="0"/>
              </a:rPr>
              <a:t>, F., Hassan, S.A., Eds.; Springer International Publishing: Cham, Switzerland, 2021; pp. 81–101.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4</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Ruttik</a:t>
            </a:r>
            <a:r>
              <a:rPr lang="en-IN" sz="1500" dirty="0" smtClean="0">
                <a:latin typeface="Times New Roman" pitchFamily="18" charset="0"/>
                <a:cs typeface="Times New Roman" pitchFamily="18" charset="0"/>
              </a:rPr>
              <a:t>, K.; </a:t>
            </a:r>
            <a:r>
              <a:rPr lang="en-IN" sz="1500" dirty="0" err="1" smtClean="0">
                <a:latin typeface="Times New Roman" pitchFamily="18" charset="0"/>
                <a:cs typeface="Times New Roman" pitchFamily="18" charset="0"/>
              </a:rPr>
              <a:t>Duan</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Jäntti</a:t>
            </a:r>
            <a:r>
              <a:rPr lang="en-IN" sz="1500" dirty="0" smtClean="0">
                <a:latin typeface="Times New Roman" pitchFamily="18" charset="0"/>
                <a:cs typeface="Times New Roman" pitchFamily="18" charset="0"/>
              </a:rPr>
              <a:t>, R.; Han, Z. Does Ambient Backscatter Communication Need Additional Regulations? In Proceedings of the 2018 IEEE International Symposium on Dynamic Spectrum Access Networks (</a:t>
            </a:r>
            <a:r>
              <a:rPr lang="en-IN" sz="1500" dirty="0" err="1" smtClean="0">
                <a:latin typeface="Times New Roman" pitchFamily="18" charset="0"/>
                <a:cs typeface="Times New Roman" pitchFamily="18" charset="0"/>
              </a:rPr>
              <a:t>DySPAN</a:t>
            </a:r>
            <a:r>
              <a:rPr lang="en-IN" sz="1500" dirty="0" smtClean="0">
                <a:latin typeface="Times New Roman" pitchFamily="18" charset="0"/>
                <a:cs typeface="Times New Roman" pitchFamily="18" charset="0"/>
              </a:rPr>
              <a:t>), Seoul, Korea, 22–25 October 2018; pp. 1–6.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5</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Jameel</a:t>
            </a:r>
            <a:r>
              <a:rPr lang="en-IN" sz="1500" dirty="0" smtClean="0">
                <a:latin typeface="Times New Roman" pitchFamily="18" charset="0"/>
                <a:cs typeface="Times New Roman" pitchFamily="18" charset="0"/>
              </a:rPr>
              <a:t>, F.; </a:t>
            </a:r>
            <a:r>
              <a:rPr lang="en-IN" sz="1500" dirty="0" err="1" smtClean="0">
                <a:latin typeface="Times New Roman" pitchFamily="18" charset="0"/>
                <a:cs typeface="Times New Roman" pitchFamily="18" charset="0"/>
              </a:rPr>
              <a:t>Duan</a:t>
            </a:r>
            <a:r>
              <a:rPr lang="en-IN" sz="1500" dirty="0" smtClean="0">
                <a:latin typeface="Times New Roman" pitchFamily="18" charset="0"/>
                <a:cs typeface="Times New Roman" pitchFamily="18" charset="0"/>
              </a:rPr>
              <a:t>, R.; Chang, Z.; </a:t>
            </a:r>
            <a:r>
              <a:rPr lang="en-IN" sz="1500" dirty="0" err="1" smtClean="0">
                <a:latin typeface="Times New Roman" pitchFamily="18" charset="0"/>
                <a:cs typeface="Times New Roman" pitchFamily="18" charset="0"/>
              </a:rPr>
              <a:t>Liljemark</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Ristaniemi</a:t>
            </a:r>
            <a:r>
              <a:rPr lang="en-IN" sz="1500" dirty="0" smtClean="0">
                <a:latin typeface="Times New Roman" pitchFamily="18" charset="0"/>
                <a:cs typeface="Times New Roman" pitchFamily="18" charset="0"/>
              </a:rPr>
              <a:t>, T.; </a:t>
            </a:r>
            <a:r>
              <a:rPr lang="en-IN" sz="1500" dirty="0" err="1" smtClean="0">
                <a:latin typeface="Times New Roman" pitchFamily="18" charset="0"/>
                <a:cs typeface="Times New Roman" pitchFamily="18" charset="0"/>
              </a:rPr>
              <a:t>Jantti</a:t>
            </a:r>
            <a:r>
              <a:rPr lang="en-IN" sz="1500" dirty="0" smtClean="0">
                <a:latin typeface="Times New Roman" pitchFamily="18" charset="0"/>
                <a:cs typeface="Times New Roman" pitchFamily="18" charset="0"/>
              </a:rPr>
              <a:t>, R. Applications of Backscatter Communications for Healthcare Networks. IEEE </a:t>
            </a:r>
            <a:r>
              <a:rPr lang="en-IN" sz="1500" dirty="0" err="1" smtClean="0">
                <a:latin typeface="Times New Roman" pitchFamily="18" charset="0"/>
                <a:cs typeface="Times New Roman" pitchFamily="18" charset="0"/>
              </a:rPr>
              <a:t>Netw</a:t>
            </a:r>
            <a:r>
              <a:rPr lang="en-IN" sz="1500" dirty="0" smtClean="0">
                <a:latin typeface="Times New Roman" pitchFamily="18" charset="0"/>
                <a:cs typeface="Times New Roman" pitchFamily="18" charset="0"/>
              </a:rPr>
              <a:t>. 2019, 33, 50–57.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a:t>
            </a:r>
            <a:r>
              <a:rPr lang="en-IN" sz="1400" dirty="0" err="1" smtClean="0">
                <a:latin typeface="Times New Roman" pitchFamily="18" charset="0"/>
                <a:cs typeface="Times New Roman" pitchFamily="18" charset="0"/>
              </a:rPr>
              <a:t>Ayoub</a:t>
            </a:r>
            <a:r>
              <a:rPr lang="en-IN" sz="1400" dirty="0" smtClean="0">
                <a:latin typeface="Times New Roman" pitchFamily="18" charset="0"/>
                <a:cs typeface="Times New Roman" pitchFamily="18" charset="0"/>
              </a:rPr>
              <a:t>, W.; </a:t>
            </a:r>
            <a:r>
              <a:rPr lang="en-IN" sz="1400" dirty="0" err="1" smtClean="0">
                <a:latin typeface="Times New Roman" pitchFamily="18" charset="0"/>
                <a:cs typeface="Times New Roman" pitchFamily="18" charset="0"/>
              </a:rPr>
              <a:t>Samhat</a:t>
            </a:r>
            <a:r>
              <a:rPr lang="en-IN" sz="1400" dirty="0" smtClean="0">
                <a:latin typeface="Times New Roman" pitchFamily="18" charset="0"/>
                <a:cs typeface="Times New Roman" pitchFamily="18" charset="0"/>
              </a:rPr>
              <a:t>, A.E.; </a:t>
            </a:r>
            <a:r>
              <a:rPr lang="en-IN" sz="1400" dirty="0" err="1" smtClean="0">
                <a:latin typeface="Times New Roman" pitchFamily="18" charset="0"/>
                <a:cs typeface="Times New Roman" pitchFamily="18" charset="0"/>
              </a:rPr>
              <a:t>Nouvel</a:t>
            </a:r>
            <a:r>
              <a:rPr lang="en-IN" sz="1400" dirty="0" smtClean="0">
                <a:latin typeface="Times New Roman" pitchFamily="18" charset="0"/>
                <a:cs typeface="Times New Roman" pitchFamily="18" charset="0"/>
              </a:rPr>
              <a:t>, F.; </a:t>
            </a:r>
            <a:r>
              <a:rPr lang="en-IN" sz="1400" dirty="0" err="1" smtClean="0">
                <a:latin typeface="Times New Roman" pitchFamily="18" charset="0"/>
                <a:cs typeface="Times New Roman" pitchFamily="18" charset="0"/>
              </a:rPr>
              <a:t>Mroue</a:t>
            </a:r>
            <a:r>
              <a:rPr lang="en-IN" sz="1400" dirty="0" smtClean="0">
                <a:latin typeface="Times New Roman" pitchFamily="18" charset="0"/>
                <a:cs typeface="Times New Roman" pitchFamily="18" charset="0"/>
              </a:rPr>
              <a:t>, M.; </a:t>
            </a:r>
            <a:r>
              <a:rPr lang="en-IN" sz="1400" dirty="0" err="1" smtClean="0">
                <a:latin typeface="Times New Roman" pitchFamily="18" charset="0"/>
                <a:cs typeface="Times New Roman" pitchFamily="18" charset="0"/>
              </a:rPr>
              <a:t>Prévotet</a:t>
            </a:r>
            <a:r>
              <a:rPr lang="en-IN" sz="1400" dirty="0" smtClean="0">
                <a:latin typeface="Times New Roman" pitchFamily="18" charset="0"/>
                <a:cs typeface="Times New Roman" pitchFamily="18" charset="0"/>
              </a:rPr>
              <a:t>, J. Internet of Mobile Things: Overview of </a:t>
            </a:r>
            <a:r>
              <a:rPr lang="en-IN" sz="1400" dirty="0" err="1" smtClean="0">
                <a:latin typeface="Times New Roman" pitchFamily="18" charset="0"/>
                <a:cs typeface="Times New Roman" pitchFamily="18" charset="0"/>
              </a:rPr>
              <a:t>LoRaWAN</a:t>
            </a:r>
            <a:r>
              <a:rPr lang="en-IN" sz="1400" dirty="0" smtClean="0">
                <a:latin typeface="Times New Roman" pitchFamily="18" charset="0"/>
                <a:cs typeface="Times New Roman" pitchFamily="18" charset="0"/>
              </a:rPr>
              <a:t>, DASH7, and NB-</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in LPWANs Standards and Supported Mobility. IEEE </a:t>
            </a:r>
            <a:r>
              <a:rPr lang="en-IN" sz="1400" dirty="0" err="1" smtClean="0">
                <a:latin typeface="Times New Roman" pitchFamily="18" charset="0"/>
                <a:cs typeface="Times New Roman" pitchFamily="18" charset="0"/>
              </a:rPr>
              <a:t>Commun</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Surv</a:t>
            </a:r>
            <a:r>
              <a:rPr lang="en-IN" sz="1400" dirty="0" smtClean="0">
                <a:latin typeface="Times New Roman" pitchFamily="18" charset="0"/>
                <a:cs typeface="Times New Roman" pitchFamily="18" charset="0"/>
              </a:rPr>
              <a:t>. Tutor. 2019, 21, 1561–1581.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7</a:t>
            </a:r>
            <a:r>
              <a:rPr lang="en-IN" sz="1400" dirty="0" smtClean="0">
                <a:latin typeface="Times New Roman" pitchFamily="18" charset="0"/>
                <a:cs typeface="Times New Roman" pitchFamily="18" charset="0"/>
              </a:rPr>
              <a:t>. Noreen, U.; </a:t>
            </a:r>
            <a:r>
              <a:rPr lang="en-IN" sz="1400" dirty="0" err="1" smtClean="0">
                <a:latin typeface="Times New Roman" pitchFamily="18" charset="0"/>
                <a:cs typeface="Times New Roman" pitchFamily="18" charset="0"/>
              </a:rPr>
              <a:t>Bounceur</a:t>
            </a:r>
            <a:r>
              <a:rPr lang="en-IN" sz="1400" dirty="0" smtClean="0">
                <a:latin typeface="Times New Roman" pitchFamily="18" charset="0"/>
                <a:cs typeface="Times New Roman" pitchFamily="18" charset="0"/>
              </a:rPr>
              <a:t>, A.; Clavier, L. A study of </a:t>
            </a:r>
            <a:r>
              <a:rPr lang="en-IN" sz="1400" dirty="0" err="1" smtClean="0">
                <a:latin typeface="Times New Roman" pitchFamily="18" charset="0"/>
                <a:cs typeface="Times New Roman" pitchFamily="18" charset="0"/>
              </a:rPr>
              <a:t>LoRa</a:t>
            </a:r>
            <a:r>
              <a:rPr lang="en-IN" sz="1400" dirty="0" smtClean="0">
                <a:latin typeface="Times New Roman" pitchFamily="18" charset="0"/>
                <a:cs typeface="Times New Roman" pitchFamily="18" charset="0"/>
              </a:rPr>
              <a:t> low power and wide area network technology. In Proceedings of the 2017 International Conference on Advanced Technologies for Signal and Image Processing (ATSIP), Fez, Morocco, 22–24 May 2017; pp. 1–6.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8</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Mroue</a:t>
            </a:r>
            <a:r>
              <a:rPr lang="en-IN" sz="1400" dirty="0" smtClean="0">
                <a:latin typeface="Times New Roman" pitchFamily="18" charset="0"/>
                <a:cs typeface="Times New Roman" pitchFamily="18" charset="0"/>
              </a:rPr>
              <a:t>, H.; Nasser, A.; </a:t>
            </a:r>
            <a:r>
              <a:rPr lang="en-IN" sz="1400" dirty="0" err="1" smtClean="0">
                <a:latin typeface="Times New Roman" pitchFamily="18" charset="0"/>
                <a:cs typeface="Times New Roman" pitchFamily="18" charset="0"/>
              </a:rPr>
              <a:t>Hamrioui</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Parrein</a:t>
            </a:r>
            <a:r>
              <a:rPr lang="en-IN" sz="1400" dirty="0" smtClean="0">
                <a:latin typeface="Times New Roman" pitchFamily="18" charset="0"/>
                <a:cs typeface="Times New Roman" pitchFamily="18" charset="0"/>
              </a:rPr>
              <a:t>, B.; Motta-Cruz, E.; </a:t>
            </a:r>
            <a:r>
              <a:rPr lang="en-IN" sz="1400" dirty="0" err="1" smtClean="0">
                <a:latin typeface="Times New Roman" pitchFamily="18" charset="0"/>
                <a:cs typeface="Times New Roman" pitchFamily="18" charset="0"/>
              </a:rPr>
              <a:t>Rouyer</a:t>
            </a:r>
            <a:r>
              <a:rPr lang="en-IN" sz="1400" dirty="0" smtClean="0">
                <a:latin typeface="Times New Roman" pitchFamily="18" charset="0"/>
                <a:cs typeface="Times New Roman" pitchFamily="18" charset="0"/>
              </a:rPr>
              <a:t>, G. MAC layer-based evaluation of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technologies: </a:t>
            </a:r>
            <a:r>
              <a:rPr lang="en-IN" sz="1400" dirty="0" err="1" smtClean="0">
                <a:latin typeface="Times New Roman" pitchFamily="18" charset="0"/>
                <a:cs typeface="Times New Roman" pitchFamily="18" charset="0"/>
              </a:rPr>
              <a:t>LoRa</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SigFox</a:t>
            </a:r>
            <a:r>
              <a:rPr lang="en-IN" sz="1400" dirty="0" smtClean="0">
                <a:latin typeface="Times New Roman" pitchFamily="18" charset="0"/>
                <a:cs typeface="Times New Roman" pitchFamily="18" charset="0"/>
              </a:rPr>
              <a:t> and NB-</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In Proceedings of the 2018 IEEE Middle East and North Africa Communications Conference (MENACOMM), </a:t>
            </a:r>
            <a:r>
              <a:rPr lang="en-IN" sz="1400" dirty="0" err="1" smtClean="0">
                <a:latin typeface="Times New Roman" pitchFamily="18" charset="0"/>
                <a:cs typeface="Times New Roman" pitchFamily="18" charset="0"/>
              </a:rPr>
              <a:t>Jounieh</a:t>
            </a:r>
            <a:r>
              <a:rPr lang="en-IN" sz="1400" dirty="0" smtClean="0">
                <a:latin typeface="Times New Roman" pitchFamily="18" charset="0"/>
                <a:cs typeface="Times New Roman" pitchFamily="18" charset="0"/>
              </a:rPr>
              <a:t>, Lebanon, 18–20 April 2018; pp. 1–5.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9</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Centenaro</a:t>
            </a:r>
            <a:r>
              <a:rPr lang="en-IN" sz="1400" dirty="0" smtClean="0">
                <a:latin typeface="Times New Roman" pitchFamily="18" charset="0"/>
                <a:cs typeface="Times New Roman" pitchFamily="18" charset="0"/>
              </a:rPr>
              <a:t>, M.; </a:t>
            </a:r>
            <a:r>
              <a:rPr lang="en-IN" sz="1400" dirty="0" err="1" smtClean="0">
                <a:latin typeface="Times New Roman" pitchFamily="18" charset="0"/>
                <a:cs typeface="Times New Roman" pitchFamily="18" charset="0"/>
              </a:rPr>
              <a:t>Vangelista</a:t>
            </a:r>
            <a:r>
              <a:rPr lang="en-IN" sz="1400" dirty="0" smtClean="0">
                <a:latin typeface="Times New Roman" pitchFamily="18" charset="0"/>
                <a:cs typeface="Times New Roman" pitchFamily="18" charset="0"/>
              </a:rPr>
              <a:t>, L.; </a:t>
            </a:r>
            <a:r>
              <a:rPr lang="en-IN" sz="1400" dirty="0" err="1" smtClean="0">
                <a:latin typeface="Times New Roman" pitchFamily="18" charset="0"/>
                <a:cs typeface="Times New Roman" pitchFamily="18" charset="0"/>
              </a:rPr>
              <a:t>Zanella</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Zorzi</a:t>
            </a:r>
            <a:r>
              <a:rPr lang="en-IN" sz="1400" dirty="0" smtClean="0">
                <a:latin typeface="Times New Roman" pitchFamily="18" charset="0"/>
                <a:cs typeface="Times New Roman" pitchFamily="18" charset="0"/>
              </a:rPr>
              <a:t>, M. Long-range communications in unlicensed bands: The rising stars in the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and smart city scenarios. IEEE </a:t>
            </a:r>
            <a:r>
              <a:rPr lang="en-IN" sz="1400" dirty="0" err="1" smtClean="0">
                <a:latin typeface="Times New Roman" pitchFamily="18" charset="0"/>
                <a:cs typeface="Times New Roman" pitchFamily="18" charset="0"/>
              </a:rPr>
              <a:t>Wirel</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Commun</a:t>
            </a:r>
            <a:r>
              <a:rPr lang="en-IN" sz="1400" dirty="0" smtClean="0">
                <a:latin typeface="Times New Roman" pitchFamily="18" charset="0"/>
                <a:cs typeface="Times New Roman" pitchFamily="18" charset="0"/>
              </a:rPr>
              <a:t>. 2016, 23, 60–67.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10</a:t>
            </a:r>
            <a:r>
              <a:rPr lang="en-IN" sz="1400" dirty="0" smtClean="0">
                <a:latin typeface="Times New Roman" pitchFamily="18" charset="0"/>
                <a:cs typeface="Times New Roman" pitchFamily="18" charset="0"/>
              </a:rPr>
              <a:t>. Pereira, F.; </a:t>
            </a:r>
            <a:r>
              <a:rPr lang="en-IN" sz="1400" dirty="0" err="1" smtClean="0">
                <a:latin typeface="Times New Roman" pitchFamily="18" charset="0"/>
                <a:cs typeface="Times New Roman" pitchFamily="18" charset="0"/>
              </a:rPr>
              <a:t>Correia</a:t>
            </a:r>
            <a:r>
              <a:rPr lang="en-IN" sz="1400" dirty="0" smtClean="0">
                <a:latin typeface="Times New Roman" pitchFamily="18" charset="0"/>
                <a:cs typeface="Times New Roman" pitchFamily="18" charset="0"/>
              </a:rPr>
              <a:t>, R.; </a:t>
            </a:r>
            <a:r>
              <a:rPr lang="en-IN" sz="1400" dirty="0" err="1" smtClean="0">
                <a:latin typeface="Times New Roman" pitchFamily="18" charset="0"/>
                <a:cs typeface="Times New Roman" pitchFamily="18" charset="0"/>
              </a:rPr>
              <a:t>Pinho</a:t>
            </a:r>
            <a:r>
              <a:rPr lang="en-IN" sz="1400" dirty="0" smtClean="0">
                <a:latin typeface="Times New Roman" pitchFamily="18" charset="0"/>
                <a:cs typeface="Times New Roman" pitchFamily="18" charset="0"/>
              </a:rPr>
              <a:t>, P.; Lopes, S.I.; </a:t>
            </a:r>
            <a:r>
              <a:rPr lang="en-IN" sz="1400" dirty="0" err="1" smtClean="0">
                <a:latin typeface="Times New Roman" pitchFamily="18" charset="0"/>
                <a:cs typeface="Times New Roman" pitchFamily="18" charset="0"/>
              </a:rPr>
              <a:t>Carvalho</a:t>
            </a:r>
            <a:r>
              <a:rPr lang="en-IN" sz="1400" dirty="0" smtClean="0">
                <a:latin typeface="Times New Roman" pitchFamily="18" charset="0"/>
                <a:cs typeface="Times New Roman" pitchFamily="18" charset="0"/>
              </a:rPr>
              <a:t>, N.B. Challenges in Resource-Constrained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Devices: Energy and Communication as Critical Success Factors for Future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Deployment. Sensors 2020, 20, 6420.</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1293</TotalTime>
  <Words>1624</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Comparing Backscatter Communication and Energy Harvesting in Massive IoT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2021-08-13T07:27:58Z</dcterms:modified>
</cp:coreProperties>
</file>