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8/12/2021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8/12/2021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8/12/2021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8/12/2021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Smart Contract based Distributed </a:t>
            </a:r>
            <a:r>
              <a:rPr lang="en-IN" b="1" dirty="0" err="1" smtClean="0">
                <a:latin typeface="Times New Roman" pitchFamily="18" charset="0"/>
                <a:cs typeface="Times New Roman" pitchFamily="18" charset="0"/>
              </a:rPr>
              <a:t>IoT</a:t>
            </a:r>
            <a:r>
              <a:rPr lang="en-IN" b="1" dirty="0" smtClean="0">
                <a:latin typeface="Times New Roman" pitchFamily="18" charset="0"/>
                <a:cs typeface="Times New Roman" pitchFamily="18" charset="0"/>
              </a:rPr>
              <a:t> Security A Protocol for Autonomous Device Management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proliferation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in society demands a renewed focus on securing the use and maintenance of such systems.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-based systems have a significant impact on society and therefore such systems must have guaranteed resilience. We introduce a solution as a protocol that utilizes smart contracts on the </a:t>
            </a:r>
            <a:r>
              <a:rPr lang="en-IN" sz="2000" dirty="0" err="1" smtClean="0">
                <a:latin typeface="Times New Roman" pitchFamily="18" charset="0"/>
                <a:cs typeface="Times New Roman" pitchFamily="18" charset="0"/>
              </a:rPr>
              <a:t>Ethereum</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to enforce a security model that helps maintain distributed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networks in a healthy condition throughout their lifecycle. Our protocol enforces secured deployment, communication, management, and maintenance for hardened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We additionally propose a smart contract solution for creating and handling generic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tasks. This solution enables users to manage devices by utilizing the </a:t>
            </a:r>
            <a:r>
              <a:rPr lang="en-IN" sz="2000" dirty="0" err="1" smtClean="0">
                <a:latin typeface="Times New Roman" pitchFamily="18" charset="0"/>
                <a:cs typeface="Times New Roman" pitchFamily="18" charset="0"/>
              </a:rPr>
              <a:t>Ethereum</a:t>
            </a:r>
            <a:r>
              <a:rPr lang="en-IN" sz="2000" dirty="0" smtClean="0">
                <a:latin typeface="Times New Roman" pitchFamily="18" charset="0"/>
                <a:cs typeface="Times New Roman" pitchFamily="18" charset="0"/>
              </a:rPr>
              <a:t> infrastructure for authentication, authorization, and communication. This design allows the devices to function autonomously by interpreting tasks received through smart contract transactions, without any direct human to device interaction. The result is a protocol that provides mechanisms for authentication and authorization, task provisioning, and audit trails</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2286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95400" y="152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virtual house number only contains general community information and does not contain the actual residential address, all relevant information only exists in the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log and cannot connect to other information.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Internet of Things achieves an all-round perception through the integration and convergence of network communications, big data analysis, edge computing, deep learning, artificial intelligence, and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When connected to the internet, the system connects via a hub (or gateway) that can connect smart security devices such as access control, smart locks, and cameras with internet big data and cloud services to achieve home protection.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this paper, we assume that the relevant devices can accurately sense the entry and exit of people.</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smart contract definition of duration to complete a task can be a time interval or block length criteria. However, to track the passage of time with precision on the ledger is a problematic issue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key issue investigated is the protocol development for securing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 deployments and means for communicating securely with devices</a:t>
            </a:r>
            <a:r>
              <a:rPr lang="en-IN" sz="2000" dirty="0" smtClean="0">
                <a:latin typeface="Times New Roman" pitchFamily="18" charset="0"/>
                <a:cs typeface="Times New Roman" pitchFamily="18" charset="0"/>
              </a:rPr>
              <a:t>.</a:t>
            </a:r>
          </a:p>
          <a:p>
            <a:pPr algn="just">
              <a:lnSpc>
                <a:spcPct val="150000"/>
              </a:lnSpc>
            </a:pPr>
            <a:r>
              <a:rPr lang="en-IN" sz="2000" dirty="0" err="1" smtClean="0">
                <a:latin typeface="Times New Roman" pitchFamily="18" charset="0"/>
                <a:cs typeface="Times New Roman" pitchFamily="18" charset="0"/>
              </a:rPr>
              <a:t>BPIIoT</a:t>
            </a:r>
            <a:r>
              <a:rPr lang="en-IN" sz="2000" dirty="0" smtClean="0">
                <a:latin typeface="Times New Roman" pitchFamily="18" charset="0"/>
                <a:cs typeface="Times New Roman" pitchFamily="18" charset="0"/>
              </a:rPr>
              <a:t> enhances the functionality of a recent on-demand manufacturing model called Cloud-Based Manufacturing (CBM</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CBM service users issue transactions to smart contracts related to </a:t>
            </a:r>
            <a:r>
              <a:rPr lang="en-IN" sz="2000" dirty="0" err="1" smtClean="0">
                <a:latin typeface="Times New Roman" pitchFamily="18" charset="0"/>
                <a:cs typeface="Times New Roman" pitchFamily="18" charset="0"/>
              </a:rPr>
              <a:t>IIoT</a:t>
            </a:r>
            <a:r>
              <a:rPr lang="en-IN" sz="2000" dirty="0" smtClean="0">
                <a:latin typeface="Times New Roman" pitchFamily="18" charset="0"/>
                <a:cs typeface="Times New Roman" pitchFamily="18" charset="0"/>
              </a:rPr>
              <a:t> devices</a:t>
            </a:r>
            <a:r>
              <a:rPr lang="en-IN" sz="2000" dirty="0" smtClean="0">
                <a:latin typeface="Times New Roman" pitchFamily="18" charset="0"/>
                <a:cs typeface="Times New Roman" pitchFamily="18" charset="0"/>
              </a:rPr>
              <a:t>.</a:t>
            </a:r>
          </a:p>
          <a:p>
            <a:pPr algn="just">
              <a:lnSpc>
                <a:spcPct val="150000"/>
              </a:lnSpc>
            </a:pP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-based systems will have a great impact on society and therefore such systems must have guaranteed resilience.</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system uses an Internet of Things device to perceive the state of home quarantine of the households, and then uses smart contracts for analysis and processing.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paper </a:t>
            </a:r>
            <a:r>
              <a:rPr lang="en-IN" sz="2000" dirty="0" smtClean="0">
                <a:latin typeface="Times New Roman" pitchFamily="18" charset="0"/>
                <a:cs typeface="Times New Roman" pitchFamily="18" charset="0"/>
              </a:rPr>
              <a:t>proposed a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-based security and privacy protection Personal health information (PHI) sharing (BSPP) scheme to improve the diagnosis of electronic medical systems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propose a scheme to show the potential of the combination of the Internet of Things and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to provide applications for segregation management and </a:t>
            </a:r>
            <a:r>
              <a:rPr lang="en-IN" sz="2000" dirty="0" smtClean="0">
                <a:latin typeface="Times New Roman" pitchFamily="18" charset="0"/>
                <a:cs typeface="Times New Roman" pitchFamily="18" charset="0"/>
              </a:rPr>
              <a:t>implementation.</a:t>
            </a:r>
          </a:p>
          <a:p>
            <a:pPr algn="just">
              <a:lnSpc>
                <a:spcPct val="150000"/>
              </a:lnSpc>
            </a:pPr>
            <a:r>
              <a:rPr lang="en-IN" sz="2000" dirty="0" smtClean="0">
                <a:latin typeface="Times New Roman" pitchFamily="18" charset="0"/>
                <a:cs typeface="Times New Roman" pitchFamily="18" charset="0"/>
              </a:rPr>
              <a:t>It can control lights, windows, temperature, and humidity, etc., and may also include home security, such as access control or </a:t>
            </a:r>
            <a:r>
              <a:rPr lang="en-IN" sz="2000" dirty="0" smtClean="0">
                <a:latin typeface="Times New Roman" pitchFamily="18" charset="0"/>
                <a:cs typeface="Times New Roman" pitchFamily="18" charset="0"/>
              </a:rPr>
              <a:t>alarms.</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focus of future research will be on expanding the system and on providing a more feature complete management functionality that better caters different contexts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Our </a:t>
            </a:r>
            <a:r>
              <a:rPr lang="en-IN" sz="2000" dirty="0" smtClean="0">
                <a:latin typeface="Times New Roman" pitchFamily="18" charset="0"/>
                <a:cs typeface="Times New Roman" pitchFamily="18" charset="0"/>
              </a:rPr>
              <a:t>work has so far focused on a security protocol that includes task handling. We aim to explore both </a:t>
            </a:r>
            <a:r>
              <a:rPr lang="en-IN" sz="2000" dirty="0" err="1" smtClean="0">
                <a:latin typeface="Times New Roman" pitchFamily="18" charset="0"/>
                <a:cs typeface="Times New Roman" pitchFamily="18" charset="0"/>
              </a:rPr>
              <a:t>microservice</a:t>
            </a:r>
            <a:r>
              <a:rPr lang="en-IN" sz="2000" dirty="0" smtClean="0">
                <a:latin typeface="Times New Roman" pitchFamily="18" charset="0"/>
                <a:cs typeface="Times New Roman" pitchFamily="18" charset="0"/>
              </a:rPr>
              <a:t> and edge cloud use cases, including improved tokenization and task handling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ensure privacy preservation, only content hashes and public encryption keys are stored on the </a:t>
            </a:r>
            <a:r>
              <a:rPr lang="en-IN" sz="2000" dirty="0" err="1" smtClean="0">
                <a:latin typeface="Times New Roman" pitchFamily="18" charset="0"/>
                <a:cs typeface="Times New Roman" pitchFamily="18" charset="0"/>
              </a:rPr>
              <a:t>Ethereum</a:t>
            </a:r>
            <a:r>
              <a:rPr lang="en-IN" sz="2000" dirty="0" smtClean="0">
                <a:latin typeface="Times New Roman" pitchFamily="18" charset="0"/>
                <a:cs typeface="Times New Roman" pitchFamily="18" charset="0"/>
              </a:rPr>
              <a:t> ledger and transmitted data is end-to-end encrypted between the device and the reporting backend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Ledger transactions to the </a:t>
            </a:r>
            <a:r>
              <a:rPr lang="en-IN" sz="2000" dirty="0" err="1" smtClean="0">
                <a:latin typeface="Times New Roman" pitchFamily="18" charset="0"/>
                <a:cs typeface="Times New Roman" pitchFamily="18" charset="0"/>
              </a:rPr>
              <a:t>UserManager</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DeviceManager</a:t>
            </a:r>
            <a:r>
              <a:rPr lang="en-IN" sz="2000" dirty="0" smtClean="0">
                <a:latin typeface="Times New Roman" pitchFamily="18" charset="0"/>
                <a:cs typeface="Times New Roman" pitchFamily="18" charset="0"/>
              </a:rPr>
              <a:t> contracts register Users and their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406650"/>
                <a:gridCol w="2838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Mastering </a:t>
                      </a:r>
                      <a:r>
                        <a:rPr lang="en-US" sz="2000" dirty="0" err="1">
                          <a:latin typeface="Times New Roman"/>
                          <a:ea typeface="Calibri"/>
                          <a:cs typeface="Latha"/>
                        </a:rPr>
                        <a:t>Ethereum</a:t>
                      </a:r>
                      <a:r>
                        <a:rPr lang="en-US" sz="2000" dirty="0">
                          <a:latin typeface="Times New Roman"/>
                          <a:ea typeface="Calibri"/>
                          <a:cs typeface="Latha"/>
                        </a:rPr>
                        <a:t>: Building Smart Contracts and </a:t>
                      </a:r>
                      <a:r>
                        <a:rPr lang="en-US" sz="2000" dirty="0" err="1">
                          <a:latin typeface="Times New Roman"/>
                          <a:ea typeface="Calibri"/>
                          <a:cs typeface="Latha"/>
                        </a:rPr>
                        <a:t>Dapps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M. Antonopoulos and G. Wood,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Some bodily books are made with pages thick and sturdy enough to support other physical objects, like a scrapbook or picture album.</a:t>
                      </a:r>
                      <a:endParaRPr lang="en-IN" sz="16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Blockchain for the internet of things: A systematic literature review</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Conoscenti, A. Vetro, and J. C. De Martin,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Our research goal is to understand whether the </a:t>
                      </a:r>
                      <a:r>
                        <a:rPr lang="en-US" sz="2000" dirty="0" err="1">
                          <a:solidFill>
                            <a:srgbClr val="333333"/>
                          </a:solidFill>
                          <a:latin typeface="Times New Roman"/>
                          <a:ea typeface="Calibri"/>
                          <a:cs typeface="Latha"/>
                        </a:rPr>
                        <a:t>blockchain</a:t>
                      </a:r>
                      <a:r>
                        <a:rPr lang="en-US" sz="2000" dirty="0">
                          <a:solidFill>
                            <a:srgbClr val="333333"/>
                          </a:solidFill>
                          <a:latin typeface="Times New Roman"/>
                          <a:ea typeface="Calibri"/>
                          <a:cs typeface="Latha"/>
                        </a:rPr>
                        <a:t> and Peer-to-Peer approaches can be employed to foster a decentralized and private-by-design </a:t>
                      </a:r>
                      <a:r>
                        <a:rPr lang="en-US" sz="2000" dirty="0" err="1">
                          <a:solidFill>
                            <a:srgbClr val="333333"/>
                          </a:solidFill>
                          <a:latin typeface="Times New Roman"/>
                          <a:ea typeface="Calibri"/>
                          <a:cs typeface="Latha"/>
                        </a:rPr>
                        <a:t>IoT</a:t>
                      </a:r>
                      <a:r>
                        <a:rPr lang="en-US" sz="2000" dirty="0">
                          <a:solidFill>
                            <a:srgbClr val="333333"/>
                          </a:solidFill>
                          <a:latin typeface="Times New Roman"/>
                          <a:ea typeface="Calibri"/>
                          <a:cs typeface="Latha"/>
                        </a:rPr>
                        <a:t>.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1981200"/>
                <a:gridCol w="1447800"/>
                <a:gridCol w="4286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err="1">
                          <a:latin typeface="Times New Roman"/>
                          <a:ea typeface="Calibri"/>
                          <a:cs typeface="Latha"/>
                        </a:rPr>
                        <a:t>Blockchain</a:t>
                      </a:r>
                      <a:r>
                        <a:rPr lang="en-US" sz="2000" dirty="0">
                          <a:latin typeface="Times New Roman"/>
                          <a:ea typeface="Calibri"/>
                          <a:cs typeface="Latha"/>
                        </a:rPr>
                        <a:t> for the internet of things: present and future</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F. Restuccia, S. D. Kanhere, T. Melodia, and S. K. Das,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 In this paper, we provide an overview of existing literature on the topic of blockchain for IoT, and present a roadmap of research challenges that will need to be addressed to enable the usage of blockchain technologies in the IoT.</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Secure and privacy preserving smart contract-based solution for access control in iot</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 Lin, D. He, X. Huang, and K.-K. R. Choo,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JC implements a misbehavior-judging method to facilitate the dynamic validation of the ACCs by receiving misbehavior reports from the ACCs, judging the misbehavior and returning the corresponding penalty.</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5.jpg"/>
          <p:cNvPicPr>
            <a:picLocks noGrp="1" noChangeAspect="1" noChangeArrowheads="1"/>
          </p:cNvPicPr>
          <p:nvPr>
            <p:ph idx="1"/>
          </p:nvPr>
        </p:nvPicPr>
        <p:blipFill>
          <a:blip r:embed="rId2"/>
          <a:srcRect/>
          <a:stretch>
            <a:fillRect/>
          </a:stretch>
        </p:blipFill>
        <p:spPr bwMode="auto">
          <a:xfrm>
            <a:off x="1524000" y="1371600"/>
            <a:ext cx="7315200" cy="48006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34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143000" y="381000"/>
            <a:ext cx="7498080" cy="4800600"/>
          </a:xfrm>
        </p:spPr>
        <p:txBody>
          <a:bodyPr>
            <a:noAutofit/>
          </a:bodyPr>
          <a:lstStyle/>
          <a:p>
            <a:pPr algn="just">
              <a:lnSpc>
                <a:spcPct val="170000"/>
              </a:lnSpc>
              <a:buNone/>
            </a:pPr>
            <a:r>
              <a:rPr lang="en-IN" sz="1900" dirty="0" smtClean="0">
                <a:latin typeface="Times New Roman" pitchFamily="18" charset="0"/>
                <a:cs typeface="Times New Roman" pitchFamily="18" charset="0"/>
              </a:rPr>
              <a:t>     The </a:t>
            </a:r>
            <a:r>
              <a:rPr lang="en-IN" sz="1900" dirty="0" smtClean="0">
                <a:latin typeface="Times New Roman" pitchFamily="18" charset="0"/>
                <a:cs typeface="Times New Roman" pitchFamily="18" charset="0"/>
              </a:rPr>
              <a:t>focus of future research will be on expanding the system and on providing a more feature complete management functionality that better caters different contexts. Our work has so far focused on a security protocol that includes task handling. We aim to explore both </a:t>
            </a:r>
            <a:r>
              <a:rPr lang="en-IN" sz="1900" dirty="0" err="1" smtClean="0">
                <a:latin typeface="Times New Roman" pitchFamily="18" charset="0"/>
                <a:cs typeface="Times New Roman" pitchFamily="18" charset="0"/>
              </a:rPr>
              <a:t>microservice</a:t>
            </a:r>
            <a:r>
              <a:rPr lang="en-IN" sz="1900" dirty="0" smtClean="0">
                <a:latin typeface="Times New Roman" pitchFamily="18" charset="0"/>
                <a:cs typeface="Times New Roman" pitchFamily="18" charset="0"/>
              </a:rPr>
              <a:t> and edge cloud use cases, including improved tokenization and task handling. A reason to design smart contracts is to verify an objective truth, but smart contracts are inherently bad at inferring a subjective truth such as deciding on the sufficiency of a task result. Tasks should be verifiable, with a binary true/false response as a confirmation of its completion. For more advanced tasks so called smart contract oracles can be used in the verification process. Oracles are free standing services that can execute special tasks or fetch information that is not inherently available to the </a:t>
            </a:r>
            <a:r>
              <a:rPr lang="en-IN" sz="1900" dirty="0" err="1" smtClean="0">
                <a:latin typeface="Times New Roman" pitchFamily="18" charset="0"/>
                <a:cs typeface="Times New Roman" pitchFamily="18" charset="0"/>
              </a:rPr>
              <a:t>blockchain</a:t>
            </a:r>
            <a:r>
              <a:rPr lang="en-IN" sz="1900" dirty="0" smtClean="0">
                <a:latin typeface="Times New Roman" pitchFamily="18" charset="0"/>
                <a:cs typeface="Times New Roman" pitchFamily="18" charset="0"/>
              </a:rPr>
              <a:t> </a:t>
            </a:r>
            <a:r>
              <a:rPr lang="en-IN" sz="1900" dirty="0" err="1" smtClean="0">
                <a:latin typeface="Times New Roman" pitchFamily="18" charset="0"/>
                <a:cs typeface="Times New Roman" pitchFamily="18" charset="0"/>
              </a:rPr>
              <a:t>validator</a:t>
            </a:r>
            <a:r>
              <a:rPr lang="en-IN" sz="1900" dirty="0" smtClean="0">
                <a:latin typeface="Times New Roman" pitchFamily="18" charset="0"/>
                <a:cs typeface="Times New Roman" pitchFamily="18" charset="0"/>
              </a:rPr>
              <a:t>.</a:t>
            </a:r>
            <a:endParaRPr lang="en-US" sz="19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F. </a:t>
            </a:r>
            <a:r>
              <a:rPr lang="en-IN" sz="1600" dirty="0" err="1" smtClean="0">
                <a:latin typeface="Times New Roman" pitchFamily="18" charset="0"/>
                <a:cs typeface="Times New Roman" pitchFamily="18" charset="0"/>
              </a:rPr>
              <a:t>Dahlqvist</a:t>
            </a:r>
            <a:r>
              <a:rPr lang="en-IN" sz="1600" dirty="0" smtClean="0">
                <a:latin typeface="Times New Roman" pitchFamily="18" charset="0"/>
                <a:cs typeface="Times New Roman" pitchFamily="18" charset="0"/>
              </a:rPr>
              <a:t>, M. Patel, A. </a:t>
            </a:r>
            <a:r>
              <a:rPr lang="en-IN" sz="1600" dirty="0" err="1" smtClean="0">
                <a:latin typeface="Times New Roman" pitchFamily="18" charset="0"/>
                <a:cs typeface="Times New Roman" pitchFamily="18" charset="0"/>
              </a:rPr>
              <a:t>Rajko</a:t>
            </a:r>
            <a:r>
              <a:rPr lang="en-IN" sz="1600" dirty="0" smtClean="0">
                <a:latin typeface="Times New Roman" pitchFamily="18" charset="0"/>
                <a:cs typeface="Times New Roman" pitchFamily="18" charset="0"/>
              </a:rPr>
              <a:t>, and J. </a:t>
            </a:r>
            <a:r>
              <a:rPr lang="en-IN" sz="1600" dirty="0" err="1" smtClean="0">
                <a:latin typeface="Times New Roman" pitchFamily="18" charset="0"/>
                <a:cs typeface="Times New Roman" pitchFamily="18" charset="0"/>
              </a:rPr>
              <a:t>Shulman</a:t>
            </a:r>
            <a:r>
              <a:rPr lang="en-IN" sz="1600" dirty="0" smtClean="0">
                <a:latin typeface="Times New Roman" pitchFamily="18" charset="0"/>
                <a:cs typeface="Times New Roman" pitchFamily="18" charset="0"/>
              </a:rPr>
              <a:t>. (2019) Growing opportunities in the internet of things - McKinsey &amp; Company Report. [Online]. Available: https: //www.mckinsey.com/industries/private-equity-and-principal-investors/ our-insights/growing-opportunities-in-the-internet-of-things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A. M. Antonopoulos and G. Wood, Mastering </a:t>
            </a:r>
            <a:r>
              <a:rPr lang="en-IN" sz="1600" dirty="0" err="1" smtClean="0">
                <a:latin typeface="Times New Roman" pitchFamily="18" charset="0"/>
                <a:cs typeface="Times New Roman" pitchFamily="18" charset="0"/>
              </a:rPr>
              <a:t>Ethereum</a:t>
            </a:r>
            <a:r>
              <a:rPr lang="en-IN" sz="1600" dirty="0" smtClean="0">
                <a:latin typeface="Times New Roman" pitchFamily="18" charset="0"/>
                <a:cs typeface="Times New Roman" pitchFamily="18" charset="0"/>
              </a:rPr>
              <a:t>: Building Smart Contracts and </a:t>
            </a:r>
            <a:r>
              <a:rPr lang="en-IN" sz="1600" dirty="0" err="1" smtClean="0">
                <a:latin typeface="Times New Roman" pitchFamily="18" charset="0"/>
                <a:cs typeface="Times New Roman" pitchFamily="18" charset="0"/>
              </a:rPr>
              <a:t>Dapps</a:t>
            </a:r>
            <a:r>
              <a:rPr lang="en-IN" sz="1600" dirty="0" smtClean="0">
                <a:latin typeface="Times New Roman" pitchFamily="18" charset="0"/>
                <a:cs typeface="Times New Roman" pitchFamily="18" charset="0"/>
              </a:rPr>
              <a:t>. O’Reilly Media, 2018.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M. </a:t>
            </a:r>
            <a:r>
              <a:rPr lang="en-IN" sz="1600" dirty="0" err="1" smtClean="0">
                <a:latin typeface="Times New Roman" pitchFamily="18" charset="0"/>
                <a:cs typeface="Times New Roman" pitchFamily="18" charset="0"/>
              </a:rPr>
              <a:t>Conoscenti</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Vetro</a:t>
            </a:r>
            <a:r>
              <a:rPr lang="en-IN" sz="1600" dirty="0" smtClean="0">
                <a:latin typeface="Times New Roman" pitchFamily="18" charset="0"/>
                <a:cs typeface="Times New Roman" pitchFamily="18" charset="0"/>
              </a:rPr>
              <a:t>, and J. C. De Martin, “</a:t>
            </a:r>
            <a:r>
              <a:rPr lang="en-IN" sz="1600" dirty="0" err="1" smtClean="0">
                <a:latin typeface="Times New Roman" pitchFamily="18" charset="0"/>
                <a:cs typeface="Times New Roman" pitchFamily="18" charset="0"/>
              </a:rPr>
              <a:t>Blockchain</a:t>
            </a:r>
            <a:r>
              <a:rPr lang="en-IN" sz="1600" dirty="0" smtClean="0">
                <a:latin typeface="Times New Roman" pitchFamily="18" charset="0"/>
                <a:cs typeface="Times New Roman" pitchFamily="18" charset="0"/>
              </a:rPr>
              <a:t> for the internet of things: A systematic literature review,” in IEEE/ACS 13th International Conference of Computer Systems and Applications (AICCSA). IEEE, 2016, pp. 1–6.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C. </a:t>
            </a:r>
            <a:r>
              <a:rPr lang="en-IN" sz="1600" dirty="0" err="1" smtClean="0">
                <a:latin typeface="Times New Roman" pitchFamily="18" charset="0"/>
                <a:cs typeface="Times New Roman" pitchFamily="18" charset="0"/>
              </a:rPr>
              <a:t>Kolias</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Stavrou</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Voas</a:t>
            </a:r>
            <a:r>
              <a:rPr lang="en-IN" sz="1600" dirty="0" smtClean="0">
                <a:latin typeface="Times New Roman" pitchFamily="18" charset="0"/>
                <a:cs typeface="Times New Roman" pitchFamily="18" charset="0"/>
              </a:rPr>
              <a:t>, I. </a:t>
            </a:r>
            <a:r>
              <a:rPr lang="en-IN" sz="1600" dirty="0" err="1" smtClean="0">
                <a:latin typeface="Times New Roman" pitchFamily="18" charset="0"/>
                <a:cs typeface="Times New Roman" pitchFamily="18" charset="0"/>
              </a:rPr>
              <a:t>Bojanova</a:t>
            </a:r>
            <a:r>
              <a:rPr lang="en-IN" sz="1600" dirty="0" smtClean="0">
                <a:latin typeface="Times New Roman" pitchFamily="18" charset="0"/>
                <a:cs typeface="Times New Roman" pitchFamily="18" charset="0"/>
              </a:rPr>
              <a:t>, and R. Kuhn, “Learning internet-of-things security ”hands-on”,” IEEE Security &amp; Privacy, vol. 14, no. 1, pp. 37–46, 2016.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Zero-day vulnerabilities amplified by the supply chain. [Online]. Available: https://www.jsof-tech.com/ripple20/ </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F. </a:t>
            </a:r>
            <a:r>
              <a:rPr lang="en-IN" sz="1600" dirty="0" err="1" smtClean="0">
                <a:latin typeface="Times New Roman" pitchFamily="18" charset="0"/>
                <a:cs typeface="Times New Roman" pitchFamily="18" charset="0"/>
              </a:rPr>
              <a:t>Restuccia</a:t>
            </a:r>
            <a:r>
              <a:rPr lang="en-IN" sz="1600" dirty="0" smtClean="0">
                <a:latin typeface="Times New Roman" pitchFamily="18" charset="0"/>
                <a:cs typeface="Times New Roman" pitchFamily="18" charset="0"/>
              </a:rPr>
              <a:t>, S. D. </a:t>
            </a:r>
            <a:r>
              <a:rPr lang="en-IN" sz="1600" dirty="0" err="1" smtClean="0">
                <a:latin typeface="Times New Roman" pitchFamily="18" charset="0"/>
                <a:cs typeface="Times New Roman" pitchFamily="18" charset="0"/>
              </a:rPr>
              <a:t>Kanhere</a:t>
            </a:r>
            <a:r>
              <a:rPr lang="en-IN" sz="1600" dirty="0" smtClean="0">
                <a:latin typeface="Times New Roman" pitchFamily="18" charset="0"/>
                <a:cs typeface="Times New Roman" pitchFamily="18" charset="0"/>
              </a:rPr>
              <a:t>, T. </a:t>
            </a:r>
            <a:r>
              <a:rPr lang="en-IN" sz="1600" dirty="0" err="1" smtClean="0">
                <a:latin typeface="Times New Roman" pitchFamily="18" charset="0"/>
                <a:cs typeface="Times New Roman" pitchFamily="18" charset="0"/>
              </a:rPr>
              <a:t>Melodia</a:t>
            </a:r>
            <a:r>
              <a:rPr lang="en-IN" sz="1600" dirty="0" smtClean="0">
                <a:latin typeface="Times New Roman" pitchFamily="18" charset="0"/>
                <a:cs typeface="Times New Roman" pitchFamily="18" charset="0"/>
              </a:rPr>
              <a:t>, and S. K. Das, “</a:t>
            </a:r>
            <a:r>
              <a:rPr lang="en-IN" sz="1600" dirty="0" err="1" smtClean="0">
                <a:latin typeface="Times New Roman" pitchFamily="18" charset="0"/>
                <a:cs typeface="Times New Roman" pitchFamily="18" charset="0"/>
              </a:rPr>
              <a:t>Blockchain</a:t>
            </a:r>
            <a:r>
              <a:rPr lang="en-IN" sz="1600" dirty="0" smtClean="0">
                <a:latin typeface="Times New Roman" pitchFamily="18" charset="0"/>
                <a:cs typeface="Times New Roman" pitchFamily="18" charset="0"/>
              </a:rPr>
              <a:t> for the internet of things: present and future,” </a:t>
            </a:r>
            <a:r>
              <a:rPr lang="en-IN" sz="1600" dirty="0" err="1" smtClean="0">
                <a:latin typeface="Times New Roman" pitchFamily="18" charset="0"/>
                <a:cs typeface="Times New Roman" pitchFamily="18" charset="0"/>
              </a:rPr>
              <a:t>arXiv</a:t>
            </a:r>
            <a:r>
              <a:rPr lang="en-IN" sz="1600" dirty="0" smtClean="0">
                <a:latin typeface="Times New Roman" pitchFamily="18" charset="0"/>
                <a:cs typeface="Times New Roman" pitchFamily="18" charset="0"/>
              </a:rPr>
              <a:t> preprint arXiv:1903.07448, 2019.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C. Lin, D. He, X. Huang, and K.-K. R. </a:t>
            </a:r>
            <a:r>
              <a:rPr lang="en-IN" sz="1600" dirty="0" err="1" smtClean="0">
                <a:latin typeface="Times New Roman" pitchFamily="18" charset="0"/>
                <a:cs typeface="Times New Roman" pitchFamily="18" charset="0"/>
              </a:rPr>
              <a:t>Choo</a:t>
            </a:r>
            <a:r>
              <a:rPr lang="en-IN" sz="1600" dirty="0" smtClean="0">
                <a:latin typeface="Times New Roman" pitchFamily="18" charset="0"/>
                <a:cs typeface="Times New Roman" pitchFamily="18" charset="0"/>
              </a:rPr>
              <a:t>, “Secure and </a:t>
            </a:r>
            <a:r>
              <a:rPr lang="en-IN" sz="1600" dirty="0" err="1" smtClean="0">
                <a:latin typeface="Times New Roman" pitchFamily="18" charset="0"/>
                <a:cs typeface="Times New Roman" pitchFamily="18" charset="0"/>
              </a:rPr>
              <a:t>privacypreserving</a:t>
            </a:r>
            <a:r>
              <a:rPr lang="en-IN" sz="1600" dirty="0" smtClean="0">
                <a:latin typeface="Times New Roman" pitchFamily="18" charset="0"/>
                <a:cs typeface="Times New Roman" pitchFamily="18" charset="0"/>
              </a:rPr>
              <a:t> smart contract-based solution for access control in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2018.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O. Novo, “</a:t>
            </a:r>
            <a:r>
              <a:rPr lang="en-IN" sz="1600" dirty="0" err="1" smtClean="0">
                <a:latin typeface="Times New Roman" pitchFamily="18" charset="0"/>
                <a:cs typeface="Times New Roman" pitchFamily="18" charset="0"/>
              </a:rPr>
              <a:t>Blockchain</a:t>
            </a:r>
            <a:r>
              <a:rPr lang="en-IN" sz="1600" dirty="0" smtClean="0">
                <a:latin typeface="Times New Roman" pitchFamily="18" charset="0"/>
                <a:cs typeface="Times New Roman" pitchFamily="18" charset="0"/>
              </a:rPr>
              <a:t> meets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An architecture for scalable access management in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IEEE Internet of Things Journal, vol. 5, no. 2, pp. 1184–1195, 2018.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R. </a:t>
            </a:r>
            <a:r>
              <a:rPr lang="en-IN" sz="1600" dirty="0" err="1" smtClean="0">
                <a:latin typeface="Times New Roman" pitchFamily="18" charset="0"/>
                <a:cs typeface="Times New Roman" pitchFamily="18" charset="0"/>
              </a:rPr>
              <a:t>Xu</a:t>
            </a:r>
            <a:r>
              <a:rPr lang="en-IN" sz="1600" dirty="0" smtClean="0">
                <a:latin typeface="Times New Roman" pitchFamily="18" charset="0"/>
                <a:cs typeface="Times New Roman" pitchFamily="18" charset="0"/>
              </a:rPr>
              <a:t>, Y. Chen, E. </a:t>
            </a:r>
            <a:r>
              <a:rPr lang="en-IN" sz="1600" dirty="0" err="1" smtClean="0">
                <a:latin typeface="Times New Roman" pitchFamily="18" charset="0"/>
                <a:cs typeface="Times New Roman" pitchFamily="18" charset="0"/>
              </a:rPr>
              <a:t>Blasch</a:t>
            </a:r>
            <a:r>
              <a:rPr lang="en-IN" sz="1600" dirty="0" smtClean="0">
                <a:latin typeface="Times New Roman" pitchFamily="18" charset="0"/>
                <a:cs typeface="Times New Roman" pitchFamily="18" charset="0"/>
              </a:rPr>
              <a:t>, and G. Chen, “</a:t>
            </a:r>
            <a:r>
              <a:rPr lang="en-IN" sz="1600" dirty="0" err="1" smtClean="0">
                <a:latin typeface="Times New Roman" pitchFamily="18" charset="0"/>
                <a:cs typeface="Times New Roman" pitchFamily="18" charset="0"/>
              </a:rPr>
              <a:t>Blendcac</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blockchainenabled</a:t>
            </a:r>
            <a:r>
              <a:rPr lang="en-IN" sz="1600" dirty="0" smtClean="0">
                <a:latin typeface="Times New Roman" pitchFamily="18" charset="0"/>
                <a:cs typeface="Times New Roman" pitchFamily="18" charset="0"/>
              </a:rPr>
              <a:t> decentralized capability-based access control for </a:t>
            </a:r>
            <a:r>
              <a:rPr lang="en-IN" sz="1600" dirty="0" err="1" smtClean="0">
                <a:latin typeface="Times New Roman" pitchFamily="18" charset="0"/>
                <a:cs typeface="Times New Roman" pitchFamily="18" charset="0"/>
              </a:rPr>
              <a:t>iots</a:t>
            </a:r>
            <a:r>
              <a:rPr lang="en-IN" sz="1600" dirty="0" smtClean="0">
                <a:latin typeface="Times New Roman" pitchFamily="18" charset="0"/>
                <a:cs typeface="Times New Roman" pitchFamily="18" charset="0"/>
              </a:rPr>
              <a:t>,” in IEEE International Conference on Internet of Things (</a:t>
            </a:r>
            <a:r>
              <a:rPr lang="en-IN" sz="1600" dirty="0" err="1" smtClean="0">
                <a:latin typeface="Times New Roman" pitchFamily="18" charset="0"/>
                <a:cs typeface="Times New Roman" pitchFamily="18" charset="0"/>
              </a:rPr>
              <a:t>iThings</a:t>
            </a:r>
            <a:r>
              <a:rPr lang="en-IN" sz="1600" dirty="0" smtClean="0">
                <a:latin typeface="Times New Roman" pitchFamily="18" charset="0"/>
                <a:cs typeface="Times New Roman" pitchFamily="18" charset="0"/>
              </a:rPr>
              <a:t>) and IEEE Green Computing and Communications (</a:t>
            </a:r>
            <a:r>
              <a:rPr lang="en-IN" sz="1600" dirty="0" err="1" smtClean="0">
                <a:latin typeface="Times New Roman" pitchFamily="18" charset="0"/>
                <a:cs typeface="Times New Roman" pitchFamily="18" charset="0"/>
              </a:rPr>
              <a:t>GreenCom</a:t>
            </a:r>
            <a:r>
              <a:rPr lang="en-IN" sz="1600" dirty="0" smtClean="0">
                <a:latin typeface="Times New Roman" pitchFamily="18" charset="0"/>
                <a:cs typeface="Times New Roman" pitchFamily="18" charset="0"/>
              </a:rPr>
              <a:t>) and IEEE Cyber, Physical and Social Computing (</a:t>
            </a:r>
            <a:r>
              <a:rPr lang="en-IN" sz="1600" dirty="0" err="1" smtClean="0">
                <a:latin typeface="Times New Roman" pitchFamily="18" charset="0"/>
                <a:cs typeface="Times New Roman" pitchFamily="18" charset="0"/>
              </a:rPr>
              <a:t>CPSCom</a:t>
            </a:r>
            <a:r>
              <a:rPr lang="en-IN" sz="1600" dirty="0" smtClean="0">
                <a:latin typeface="Times New Roman" pitchFamily="18" charset="0"/>
                <a:cs typeface="Times New Roman" pitchFamily="18" charset="0"/>
              </a:rPr>
              <a:t>) and IEEE Smart Data (</a:t>
            </a:r>
            <a:r>
              <a:rPr lang="en-IN" sz="1600" dirty="0" err="1" smtClean="0">
                <a:latin typeface="Times New Roman" pitchFamily="18" charset="0"/>
                <a:cs typeface="Times New Roman" pitchFamily="18" charset="0"/>
              </a:rPr>
              <a:t>SmartData</a:t>
            </a:r>
            <a:r>
              <a:rPr lang="en-IN" sz="1600" dirty="0" smtClean="0">
                <a:latin typeface="Times New Roman" pitchFamily="18" charset="0"/>
                <a:cs typeface="Times New Roman" pitchFamily="18" charset="0"/>
              </a:rPr>
              <a:t>). IEEE, 2018, pp. 1027–1034.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Y. Zhang, S. </a:t>
            </a:r>
            <a:r>
              <a:rPr lang="en-IN" sz="1600" dirty="0" err="1" smtClean="0">
                <a:latin typeface="Times New Roman" pitchFamily="18" charset="0"/>
                <a:cs typeface="Times New Roman" pitchFamily="18" charset="0"/>
              </a:rPr>
              <a:t>Kasahara</a:t>
            </a:r>
            <a:r>
              <a:rPr lang="en-IN" sz="1600" dirty="0" smtClean="0">
                <a:latin typeface="Times New Roman" pitchFamily="18" charset="0"/>
                <a:cs typeface="Times New Roman" pitchFamily="18" charset="0"/>
              </a:rPr>
              <a:t>, Y. </a:t>
            </a:r>
            <a:r>
              <a:rPr lang="en-IN" sz="1600" dirty="0" err="1" smtClean="0">
                <a:latin typeface="Times New Roman" pitchFamily="18" charset="0"/>
                <a:cs typeface="Times New Roman" pitchFamily="18" charset="0"/>
              </a:rPr>
              <a:t>Shen</a:t>
            </a:r>
            <a:r>
              <a:rPr lang="en-IN" sz="1600" dirty="0" smtClean="0">
                <a:latin typeface="Times New Roman" pitchFamily="18" charset="0"/>
                <a:cs typeface="Times New Roman" pitchFamily="18" charset="0"/>
              </a:rPr>
              <a:t>, X. Jiang, and J. Wan, “Smart </a:t>
            </a:r>
            <a:r>
              <a:rPr lang="en-IN" sz="1600" dirty="0" err="1" smtClean="0">
                <a:latin typeface="Times New Roman" pitchFamily="18" charset="0"/>
                <a:cs typeface="Times New Roman" pitchFamily="18" charset="0"/>
              </a:rPr>
              <a:t>contractbased</a:t>
            </a:r>
            <a:r>
              <a:rPr lang="en-IN" sz="1600" dirty="0" smtClean="0">
                <a:latin typeface="Times New Roman" pitchFamily="18" charset="0"/>
                <a:cs typeface="Times New Roman" pitchFamily="18" charset="0"/>
              </a:rPr>
              <a:t> access control for the internet of things,” IEEE Internet of Things Journal, vol. 6, no. 2, pp. 1594–1605, 2018.</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1273</TotalTime>
  <Words>1471</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Smart Contract based Distributed IoT Security A Protocol for Autonomous Device Management</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2021-08-12T13:31:40Z</dcterms:modified>
</cp:coreProperties>
</file>