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PPSF A Privacy-Preserving and Secure Framework using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Machine-Learning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-driven Smart Cities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52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1524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evolution of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smart cities have become the mainstream of urbanization.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allow distributed smart devices to collect and process data within smart city infrastructure using an open channel, the Internet. Thus, challenges such as centralization, security, privacy (e.g., performing data poisoning and inference attacks), transparency, scalability, and verifiability limits faster adaptations of smart cities. Motivated by the aforementioned discussions, we present a Privacy-Preserving and Secure Framework (PPSF)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-driven smart cities. The proposed PPSF is based on two key mechanisms: a two-level privacy scheme and an intrusion detection scheme. First, in a two-level privacy scheme,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module is designed to securely transmit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and Principal Component Analysis (PCA) technique is applied to transform raw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information into a new shape. In the intrusion detection scheme, a Gradient Boosting Anomaly Detector (GBAD) is applied for training and evaluating the proposed two-level privacy scheme based on two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datasets, namely </a:t>
            </a:r>
            <a:r>
              <a:rPr lang="en-IN" sz="2000" dirty="0" err="1" smtClean="0">
                <a:latin typeface="Times New Roman" pitchFamily="18" charset="0"/>
                <a:cs typeface="Times New Roman" pitchFamily="18" charset="0"/>
              </a:rPr>
              <a:t>ToN-IoT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BoT-IoT</a:t>
            </a:r>
            <a:r>
              <a:rPr lang="en-IN" sz="2000" dirty="0" smtClean="0">
                <a:latin typeface="Times New Roman" pitchFamily="18" charset="0"/>
                <a:cs typeface="Times New Roman" pitchFamily="18" charset="0"/>
              </a:rPr>
              <a:t>. We also suggest a </a:t>
            </a:r>
            <a:r>
              <a:rPr lang="en-IN" sz="2000" dirty="0" err="1" smtClean="0">
                <a:latin typeface="Times New Roman" pitchFamily="18" charset="0"/>
                <a:cs typeface="Times New Roman" pitchFamily="18" charset="0"/>
              </a:rPr>
              <a:t>blockchain-InterPlanetary</a:t>
            </a:r>
            <a:r>
              <a:rPr lang="en-IN" sz="2000" dirty="0" smtClean="0">
                <a:latin typeface="Times New Roman" pitchFamily="18" charset="0"/>
                <a:cs typeface="Times New Roman" pitchFamily="18" charset="0"/>
              </a:rPr>
              <a:t> File System (IPFS) integrated Fog-Cloud architecture to deploy the proposed PPSF framework. Experimental results demonstrate the superiority of the PPSF framework over some recent approaches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non-</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addition, information leakage risks exist in the third party’s mobile edge computing (MEC) </a:t>
            </a:r>
            <a:r>
              <a:rPr lang="en-IN" sz="2000" dirty="0" smtClean="0">
                <a:latin typeface="Times New Roman" pitchFamily="18" charset="0"/>
                <a:cs typeface="Times New Roman" pitchFamily="18" charset="0"/>
              </a:rPr>
              <a:t>server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aforementioned security and privacy issues, we adopt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differential privacy.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customers and the requester can save high service fees while keeping the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system functional.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limitation of the block size, we propose to use the </a:t>
            </a:r>
            <a:r>
              <a:rPr lang="en-IN" sz="2000" dirty="0" err="1" smtClean="0">
                <a:latin typeface="Times New Roman" pitchFamily="18" charset="0"/>
                <a:cs typeface="Times New Roman" pitchFamily="18" charset="0"/>
              </a:rPr>
              <a:t>InterPlanetary</a:t>
            </a:r>
            <a:r>
              <a:rPr lang="en-IN" sz="2000" dirty="0" smtClean="0">
                <a:latin typeface="Times New Roman" pitchFamily="18" charset="0"/>
                <a:cs typeface="Times New Roman" pitchFamily="18" charset="0"/>
              </a:rPr>
              <a:t> File System (IPFS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as the distributed storage solution when the model size is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these advanced technologies enable manufacturers to maintain a seamless connection among their smart home appliances.</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hardware solution to e-government security issues is the use of </a:t>
            </a:r>
            <a:r>
              <a:rPr lang="en-IN" sz="2000" dirty="0" err="1" smtClean="0">
                <a:latin typeface="Times New Roman" pitchFamily="18" charset="0"/>
                <a:cs typeface="Times New Roman" pitchFamily="18" charset="0"/>
              </a:rPr>
              <a:t>eID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system for </a:t>
            </a:r>
            <a:r>
              <a:rPr lang="en-IN" sz="2000" dirty="0" smtClean="0">
                <a:latin typeface="Times New Roman" pitchFamily="18" charset="0"/>
                <a:cs typeface="Times New Roman" pitchFamily="18" charset="0"/>
              </a:rPr>
              <a:t>identification, authentication, confidentiality and integrity of users’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technical solution for security and privacy issues in e-government is an authentication framework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ID for a user is issued and a new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address is generated for the user containing public and private keys, allowing the identification of the owner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also has the potential of solving the interoperability issues between governance departments which is one of the limitations of existing e-government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hierarchical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FL system is proposed to build the machine learning model to help home appliance manufacturers improve their service quality and optimize functionalities of home appliances.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proposed to leverage the sketch algorithms to build the sketching-based FL, which provides privacy guarantees while maintaining the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protect customers’ privacy and improve the test accuracy, we enforce differential privacy on the extracted features and propose a new normalization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normalization technique which delivers a higher test accuracy than batch normalization, while preserving the privacy of the extracted features of each participant’s data.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network is able to offer the performances provided by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and </a:t>
            </a:r>
            <a:r>
              <a:rPr lang="en-IN" sz="2000" dirty="0" err="1" smtClean="0">
                <a:latin typeface="Times New Roman" pitchFamily="18" charset="0"/>
                <a:cs typeface="Times New Roman" pitchFamily="18" charset="0"/>
              </a:rPr>
              <a:t>DPoS</a:t>
            </a:r>
            <a:r>
              <a:rPr lang="en-IN" sz="2000" dirty="0" smtClean="0">
                <a:latin typeface="Times New Roman" pitchFamily="18" charset="0"/>
                <a:cs typeface="Times New Roman" pitchFamily="18" charset="0"/>
              </a:rPr>
              <a:t> consensus protocol such as scalability, speed, interoperability, and transparency, and it can handle a large number of transactions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Electronic government (e-government) uses information and communication technologies to deliver public services to individuals and organisations effectively, efficiently and transparently.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E-government users enjoy the online services without leaving their comfortable homes, evading long queues in public offices whilst saving time and transportation costs, and at the same time the service providers can deliver services more effectively and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DPoS</a:t>
            </a:r>
            <a:r>
              <a:rPr lang="en-IN" sz="2000" dirty="0" smtClean="0">
                <a:latin typeface="Times New Roman" pitchFamily="18" charset="0"/>
                <a:cs typeface="Times New Roman" pitchFamily="18" charset="0"/>
              </a:rPr>
              <a:t> is adopted here as the consensus algorithm due to its computational efficiency in adding transactions and sealing a block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Securing smart cities using </a:t>
                      </a:r>
                      <a:r>
                        <a:rPr lang="en-US" sz="2000" dirty="0" err="1">
                          <a:latin typeface="Times New Roman"/>
                          <a:ea typeface="Calibri"/>
                          <a:cs typeface="Latha"/>
                        </a:rPr>
                        <a:t>blockchain</a:t>
                      </a:r>
                      <a:r>
                        <a:rPr lang="en-US" sz="2000" dirty="0">
                          <a:latin typeface="Times New Roman"/>
                          <a:ea typeface="Calibri"/>
                          <a:cs typeface="Latha"/>
                        </a:rPr>
                        <a:t> 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Biswas, K., &amp; Muthukkumarasamy, V. (2016).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proposes a security framework that integrates the blockchain technology with smart devices to provide a secure communication platform in a smart city.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Privacy and security aspects of E-government in smart cities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L., Elisa, N., &amp; Eliot, N.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framework integrates technologies to provide mutual trust between individuals, businesses and governments leading to a greater transparency of activity and less operational overheads.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58890"/>
        </p:xfrm>
        <a:graphic>
          <a:graphicData uri="http://schemas.openxmlformats.org/drawingml/2006/table">
            <a:tbl>
              <a:tblPr firstRow="1" bandRow="1">
                <a:tableStyleId>{5C22544A-7EE6-4342-B048-85BDC9FD1C3A}</a:tableStyleId>
              </a:tblPr>
              <a:tblGrid>
                <a:gridCol w="2362200"/>
                <a:gridCol w="16764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Security requirements for e-government services: a methodological approach for developing a common </a:t>
                      </a:r>
                      <a:r>
                        <a:rPr lang="en-US" sz="1900" dirty="0" err="1">
                          <a:latin typeface="Times New Roman"/>
                          <a:ea typeface="Calibri"/>
                          <a:cs typeface="Latha"/>
                        </a:rPr>
                        <a:t>pki</a:t>
                      </a:r>
                      <a:r>
                        <a:rPr lang="en-US" sz="1900" dirty="0">
                          <a:latin typeface="Times New Roman"/>
                          <a:ea typeface="Calibri"/>
                          <a:cs typeface="Latha"/>
                        </a:rPr>
                        <a:t>-based security policy</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err="1">
                          <a:latin typeface="Times New Roman"/>
                          <a:ea typeface="Calibri"/>
                          <a:cs typeface="Latha"/>
                        </a:rPr>
                        <a:t>Lambrinoudakis</a:t>
                      </a:r>
                      <a:r>
                        <a:rPr lang="en-US" sz="1900" dirty="0">
                          <a:latin typeface="Times New Roman"/>
                          <a:ea typeface="Calibri"/>
                          <a:cs typeface="Latha"/>
                        </a:rPr>
                        <a:t>, C., </a:t>
                      </a:r>
                      <a:r>
                        <a:rPr lang="en-US" sz="1900" dirty="0" err="1">
                          <a:latin typeface="Times New Roman"/>
                          <a:ea typeface="Calibri"/>
                          <a:cs typeface="Latha"/>
                        </a:rPr>
                        <a:t>Gritzalis</a:t>
                      </a:r>
                      <a:r>
                        <a:rPr lang="en-US" sz="1900" dirty="0">
                          <a:latin typeface="Times New Roman"/>
                          <a:ea typeface="Calibri"/>
                          <a:cs typeface="Latha"/>
                        </a:rPr>
                        <a:t>, S., </a:t>
                      </a:r>
                      <a:r>
                        <a:rPr lang="en-US" sz="1900" dirty="0" err="1">
                          <a:latin typeface="Times New Roman"/>
                          <a:ea typeface="Calibri"/>
                          <a:cs typeface="Latha"/>
                        </a:rPr>
                        <a:t>Dridi</a:t>
                      </a:r>
                      <a:r>
                        <a:rPr lang="en-US" sz="1900" dirty="0">
                          <a:latin typeface="Times New Roman"/>
                          <a:ea typeface="Calibri"/>
                          <a:cs typeface="Latha"/>
                        </a:rPr>
                        <a:t>, F., &amp; </a:t>
                      </a:r>
                      <a:r>
                        <a:rPr lang="en-US" sz="1900" dirty="0" err="1">
                          <a:latin typeface="Times New Roman"/>
                          <a:ea typeface="Calibri"/>
                          <a:cs typeface="Latha"/>
                        </a:rPr>
                        <a:t>Pernul</a:t>
                      </a:r>
                      <a:r>
                        <a:rPr lang="en-US" sz="1900" dirty="0">
                          <a:latin typeface="Times New Roman"/>
                          <a:ea typeface="Calibri"/>
                          <a:cs typeface="Latha"/>
                        </a:rPr>
                        <a:t>, G. (2003).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This paper demonstrates that the security services offered by Public Key Infrastructure (PKI) can be employed for fulfilling most of the identified security requirements for an integrated e-government platform.</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Impact of cloud computing technology on e-government</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Ali, O., Soar, J., &amp; Yong, J. (2014).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Computing technologies have grown by leaps and bounds, and governments of all nations plan to make optimum use of such advanced technologies across public service organizations.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447800"/>
            <a:ext cx="7086599"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This </a:t>
            </a:r>
            <a:r>
              <a:rPr lang="en-IN" sz="1700" dirty="0" smtClean="0">
                <a:latin typeface="Times New Roman" pitchFamily="18" charset="0"/>
                <a:cs typeface="Times New Roman" pitchFamily="18" charset="0"/>
              </a:rPr>
              <a:t>paper proposed an e-government framework that can enforce security and privacy in the public sectors by employing the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The theoretical and qualitative analysis on security and privacy of the framework shows that, cryptography, immutability and the decentralized management and control offered by the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can provide the required security and privacy in e-government systems. The proposed system also has the potential of solving the interoperability issues between governance departments which is one of the limitations of existing e-government systems. As this work is limited at the framework and theoretical discussion level, the active future work is to implement such framework and then further explore its full potential in a real-world environment. Note that, the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such as </a:t>
            </a:r>
            <a:r>
              <a:rPr lang="en-IN" sz="1700" dirty="0" err="1" smtClean="0">
                <a:latin typeface="Times New Roman" pitchFamily="18" charset="0"/>
                <a:cs typeface="Times New Roman" pitchFamily="18" charset="0"/>
              </a:rPr>
              <a:t>Ethereum</a:t>
            </a:r>
            <a:r>
              <a:rPr lang="en-IN" sz="1700" dirty="0" smtClean="0">
                <a:latin typeface="Times New Roman" pitchFamily="18" charset="0"/>
                <a:cs typeface="Times New Roman" pitchFamily="18" charset="0"/>
              </a:rPr>
              <a:t> is still at its early stages of development and therefore another piece of future work would be the application of the appropriate version of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technology in public sectors to meet and increase the security and privacy of individual’s data.</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1.Biswas, K., &amp; </a:t>
            </a:r>
            <a:r>
              <a:rPr lang="en-IN" sz="1600" dirty="0" err="1" smtClean="0">
                <a:latin typeface="Times New Roman" pitchFamily="18" charset="0"/>
                <a:cs typeface="Times New Roman" pitchFamily="18" charset="0"/>
              </a:rPr>
              <a:t>Muthukkumarasamy</a:t>
            </a:r>
            <a:r>
              <a:rPr lang="en-IN" sz="1600" dirty="0" smtClean="0">
                <a:latin typeface="Times New Roman" pitchFamily="18" charset="0"/>
                <a:cs typeface="Times New Roman" pitchFamily="18" charset="0"/>
              </a:rPr>
              <a:t>, V. (2016). Securing smart cities using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technology. In 2016 IEEE 18th international conference on high performance computing and communications; IEEE 14th international conference on smart city; IEEE 2nd international conference on data science and systems (HPCC/</a:t>
            </a:r>
            <a:r>
              <a:rPr lang="en-IN" sz="1600" dirty="0" err="1" smtClean="0">
                <a:latin typeface="Times New Roman" pitchFamily="18" charset="0"/>
                <a:cs typeface="Times New Roman" pitchFamily="18" charset="0"/>
              </a:rPr>
              <a:t>SmartCity</a:t>
            </a:r>
            <a:r>
              <a:rPr lang="en-IN" sz="1600" dirty="0" smtClean="0">
                <a:latin typeface="Times New Roman" pitchFamily="18" charset="0"/>
                <a:cs typeface="Times New Roman" pitchFamily="18" charset="0"/>
              </a:rPr>
              <a:t>/DSS) (pp. 1392–1393). IEEE.</a:t>
            </a:r>
          </a:p>
          <a:p>
            <a:pPr algn="just">
              <a:lnSpc>
                <a:spcPct val="150000"/>
              </a:lnSpc>
            </a:pPr>
            <a:r>
              <a:rPr lang="en-IN" sz="1600" dirty="0" smtClean="0">
                <a:latin typeface="Times New Roman" pitchFamily="18" charset="0"/>
                <a:cs typeface="Times New Roman" pitchFamily="18" charset="0"/>
              </a:rPr>
              <a:t>2.Yang, L., Elisa, N., &amp; Eliot, N. (2018). Privacy and security aspects of E-government in smart cities. New York: Elsevier </a:t>
            </a:r>
            <a:r>
              <a:rPr lang="en-IN" sz="1600" dirty="0" smtClean="0">
                <a:latin typeface="Times New Roman" pitchFamily="18" charset="0"/>
                <a:cs typeface="Times New Roman" pitchFamily="18" charset="0"/>
              </a:rPr>
              <a:t>Press.</a:t>
            </a:r>
            <a:endParaRPr lang="en-IN" sz="1600" b="1"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3.UN</a:t>
            </a:r>
            <a:r>
              <a:rPr lang="en-IN" sz="1600" dirty="0" smtClean="0">
                <a:latin typeface="Times New Roman" pitchFamily="18" charset="0"/>
                <a:cs typeface="Times New Roman" pitchFamily="18" charset="0"/>
              </a:rPr>
              <a:t>. (2016). E-Government survey 2014. E-Government in support of sustainable development/UN Department of Economic and Social Affairs.</a:t>
            </a:r>
          </a:p>
          <a:p>
            <a:pPr algn="just">
              <a:lnSpc>
                <a:spcPct val="150000"/>
              </a:lnSpc>
            </a:pPr>
            <a:r>
              <a:rPr lang="en-IN" sz="1600" dirty="0" smtClean="0">
                <a:latin typeface="Times New Roman" pitchFamily="18" charset="0"/>
                <a:cs typeface="Times New Roman" pitchFamily="18" charset="0"/>
              </a:rPr>
              <a:t>4.Lambrinoudakis, C., </a:t>
            </a:r>
            <a:r>
              <a:rPr lang="en-IN" sz="1600" dirty="0" err="1" smtClean="0">
                <a:latin typeface="Times New Roman" pitchFamily="18" charset="0"/>
                <a:cs typeface="Times New Roman" pitchFamily="18" charset="0"/>
              </a:rPr>
              <a:t>Gritzalis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Dridi</a:t>
            </a:r>
            <a:r>
              <a:rPr lang="en-IN" sz="1600" dirty="0" smtClean="0">
                <a:latin typeface="Times New Roman" pitchFamily="18" charset="0"/>
                <a:cs typeface="Times New Roman" pitchFamily="18" charset="0"/>
              </a:rPr>
              <a:t>, F., &amp; </a:t>
            </a:r>
            <a:r>
              <a:rPr lang="en-IN" sz="1600" dirty="0" err="1" smtClean="0">
                <a:latin typeface="Times New Roman" pitchFamily="18" charset="0"/>
                <a:cs typeface="Times New Roman" pitchFamily="18" charset="0"/>
              </a:rPr>
              <a:t>Pernul</a:t>
            </a:r>
            <a:r>
              <a:rPr lang="en-IN" sz="1600" dirty="0" smtClean="0">
                <a:latin typeface="Times New Roman" pitchFamily="18" charset="0"/>
                <a:cs typeface="Times New Roman" pitchFamily="18" charset="0"/>
              </a:rPr>
              <a:t>, G. (2003). Security requirements for e-government services: a methodological approach for developing a common </a:t>
            </a:r>
            <a:r>
              <a:rPr lang="en-IN" sz="1600" dirty="0" err="1" smtClean="0">
                <a:latin typeface="Times New Roman" pitchFamily="18" charset="0"/>
                <a:cs typeface="Times New Roman" pitchFamily="18" charset="0"/>
              </a:rPr>
              <a:t>pki</a:t>
            </a:r>
            <a:r>
              <a:rPr lang="en-IN" sz="1600" dirty="0" smtClean="0">
                <a:latin typeface="Times New Roman" pitchFamily="18" charset="0"/>
                <a:cs typeface="Times New Roman" pitchFamily="18" charset="0"/>
              </a:rPr>
              <a:t>-based security policy. Computer Communications, 26(16), 1873–1883</a:t>
            </a:r>
            <a:r>
              <a:rPr lang="en-IN" sz="1600" dirty="0" smtClean="0">
                <a:latin typeface="Times New Roman" pitchFamily="18" charset="0"/>
                <a:cs typeface="Times New Roman" pitchFamily="18" charset="0"/>
              </a:rPr>
              <a:t>.</a:t>
            </a:r>
            <a:endParaRPr lang="en-IN" sz="1600" b="1"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5.Moen, V., </a:t>
            </a:r>
            <a:r>
              <a:rPr lang="en-IN" sz="1600" dirty="0" err="1" smtClean="0">
                <a:latin typeface="Times New Roman" pitchFamily="18" charset="0"/>
                <a:cs typeface="Times New Roman" pitchFamily="18" charset="0"/>
              </a:rPr>
              <a:t>Klingsheim</a:t>
            </a:r>
            <a:r>
              <a:rPr lang="en-IN" sz="1600" dirty="0" smtClean="0">
                <a:latin typeface="Times New Roman" pitchFamily="18" charset="0"/>
                <a:cs typeface="Times New Roman" pitchFamily="18" charset="0"/>
              </a:rPr>
              <a:t>, A. N., </a:t>
            </a:r>
            <a:r>
              <a:rPr lang="en-IN" sz="1600" dirty="0" err="1" smtClean="0">
                <a:latin typeface="Times New Roman" pitchFamily="18" charset="0"/>
                <a:cs typeface="Times New Roman" pitchFamily="18" charset="0"/>
              </a:rPr>
              <a:t>Simonsen</a:t>
            </a:r>
            <a:r>
              <a:rPr lang="en-IN" sz="1600" dirty="0" smtClean="0">
                <a:latin typeface="Times New Roman" pitchFamily="18" charset="0"/>
                <a:cs typeface="Times New Roman" pitchFamily="18" charset="0"/>
              </a:rPr>
              <a:t>, K. I. F., &amp; Hole, K. J. (2007). Vulnerabilities in e-governments. International Journal of Electronic Security and Digital Forensics, 1(1), 89–100.</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6.Pau</a:t>
            </a:r>
            <a:r>
              <a:rPr lang="en-IN" sz="1600" dirty="0" smtClean="0">
                <a:latin typeface="Times New Roman" pitchFamily="18" charset="0"/>
                <a:cs typeface="Times New Roman" pitchFamily="18" charset="0"/>
              </a:rPr>
              <a:t>, L.-F. (2010). Business and social evaluation of denial of service attacks of communications networks in view of scaling economic counter-measures. In 2010 IEEE/IFIP network operations and management symposium workshops (NOMS </a:t>
            </a:r>
            <a:r>
              <a:rPr lang="en-IN" sz="1600" dirty="0" err="1" smtClean="0">
                <a:latin typeface="Times New Roman" pitchFamily="18" charset="0"/>
                <a:cs typeface="Times New Roman" pitchFamily="18" charset="0"/>
              </a:rPr>
              <a:t>Wksps</a:t>
            </a:r>
            <a:r>
              <a:rPr lang="en-IN" sz="1600" dirty="0" smtClean="0">
                <a:latin typeface="Times New Roman" pitchFamily="18" charset="0"/>
                <a:cs typeface="Times New Roman" pitchFamily="18" charset="0"/>
              </a:rPr>
              <a:t>) (pp. 126–133). IEEE.</a:t>
            </a:r>
          </a:p>
          <a:p>
            <a:pPr algn="just">
              <a:lnSpc>
                <a:spcPct val="150000"/>
              </a:lnSpc>
            </a:pPr>
            <a:r>
              <a:rPr lang="en-IN" sz="1600" dirty="0" smtClean="0">
                <a:latin typeface="Times New Roman" pitchFamily="18" charset="0"/>
                <a:cs typeface="Times New Roman" pitchFamily="18" charset="0"/>
              </a:rPr>
              <a:t>7.Cryptomathic. (2015). A key component for e-government security. https://www.cryptomathic.com/news-events/blog/key-for-egovernment-security-central-signing-authentication</a:t>
            </a:r>
            <a:r>
              <a:rPr lang="en-IN" sz="1600" u="sng"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 Accessed 22 May 2018.</a:t>
            </a:r>
          </a:p>
          <a:p>
            <a:pPr algn="just">
              <a:lnSpc>
                <a:spcPct val="150000"/>
              </a:lnSpc>
            </a:pPr>
            <a:r>
              <a:rPr lang="en-IN" sz="1600" dirty="0" smtClean="0">
                <a:latin typeface="Times New Roman" pitchFamily="18" charset="0"/>
                <a:cs typeface="Times New Roman" pitchFamily="18" charset="0"/>
              </a:rPr>
              <a:t>8.IPPMEDIA. (2016). How Tanzania lost Tanzanian shillings 187billions to cyber criminals in 2016. https://www.ippmedia.com/en/business/how-tanzania-lost-187bn-cyber-criminals-2016</a:t>
            </a:r>
            <a:r>
              <a:rPr lang="en-IN" sz="1600" u="sng"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 Accessed 22 May 2018.</a:t>
            </a:r>
          </a:p>
          <a:p>
            <a:pPr algn="just">
              <a:lnSpc>
                <a:spcPct val="150000"/>
              </a:lnSpc>
            </a:pPr>
            <a:r>
              <a:rPr lang="en-IN" sz="1600" dirty="0" smtClean="0">
                <a:latin typeface="Times New Roman" pitchFamily="18" charset="0"/>
                <a:cs typeface="Times New Roman" pitchFamily="18" charset="0"/>
              </a:rPr>
              <a:t>9.Seltsikas, P., &amp; </a:t>
            </a:r>
            <a:r>
              <a:rPr lang="en-IN" sz="1600" dirty="0" err="1" smtClean="0">
                <a:latin typeface="Times New Roman" pitchFamily="18" charset="0"/>
                <a:cs typeface="Times New Roman" pitchFamily="18" charset="0"/>
              </a:rPr>
              <a:t>O’keefe</a:t>
            </a:r>
            <a:r>
              <a:rPr lang="en-IN" sz="1600" dirty="0" smtClean="0">
                <a:latin typeface="Times New Roman" pitchFamily="18" charset="0"/>
                <a:cs typeface="Times New Roman" pitchFamily="18" charset="0"/>
              </a:rPr>
              <a:t>, R. M. (2010). Expectations and outcomes in electronic identity management: The role of trust and public value. European Journal of Information Systems, 19(1), 93–103</a:t>
            </a:r>
            <a:r>
              <a:rPr lang="en-IN" sz="1600" dirty="0" smtClean="0">
                <a:latin typeface="Times New Roman" pitchFamily="18" charset="0"/>
                <a:cs typeface="Times New Roman" pitchFamily="18" charset="0"/>
              </a:rPr>
              <a:t>.</a:t>
            </a:r>
            <a:endParaRPr lang="en-IN" sz="1600" b="1"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10.Ali, O., Soar, J., &amp; Yong, J. (2014). Impact of cloud computing technology on </a:t>
            </a:r>
            <a:r>
              <a:rPr lang="en-IN" sz="1600" dirty="0" smtClean="0">
                <a:latin typeface="Times New Roman" pitchFamily="18" charset="0"/>
                <a:cs typeface="Times New Roman" pitchFamily="18" charset="0"/>
              </a:rPr>
              <a:t>e-government. </a:t>
            </a:r>
            <a:r>
              <a:rPr lang="en-IN" sz="1600" dirty="0" smtClean="0">
                <a:latin typeface="Times New Roman" pitchFamily="18" charset="0"/>
                <a:cs typeface="Times New Roman" pitchFamily="18" charset="0"/>
              </a:rPr>
              <a:t>In International conference on information and software technologies (pp. 272–290). Springer.</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1091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PPSF A Privacy-Preserving and Secure Framework using Blockchain-based Machine-Learning for IoT-driven Smart Cities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2021-08-12T09:20:12Z</dcterms:modified>
</cp:coreProperties>
</file>