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Energy Efficient Data Gathering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 with Heterogeneous Traffic for Remote Area Surveillance Applications A Cross layer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problem of energy-efficient data gathering in an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remote area surveillance application is addressed by designing a suitable MAC layer uplink solution. We follow the 3GPP specified scheduled access scheme for narrowband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consider presence of both delay sensitive and delay tolerant traffic in the network. First, we present a mixed integer non-linear programming (MINLP) based optimization framework to minimize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cumulative transmission energy per uplink frame under the constraints of finite resource blocks, mean queue stability and residual energy levels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cross layer approach has been adopted. Precisely, using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optimization, we propose a dynamic, distributed transmit power allocation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and a centralized node scheduling scheme. Further, assuming Poisson model for traffic generation at delay tolerant traffic generating nodes, we suggest a distributed probabilistic sleep scheduling scheme to improve the average delay experience of delay sensitive traffic while improving the overall energy conservation. Simulation results suggest impressive performance of our proposed solution over the existing uplink solution for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terms of delay experience of delay sensitive traffic, buffer length requirement and nodes’ total energy consumption at high traffic load.</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also provides the opportunity to transform the traditional functioning of several existing industrial systems such as healthcare and manufacturing.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routing performance can be significantly improved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applications, and it is preferable than the existing OFs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existing studies have presented a different version of RPL energy optimization, but the duty cycling aspect has ignored </a:t>
            </a:r>
            <a:r>
              <a:rPr lang="en-IN" sz="2000" dirty="0" smtClean="0">
                <a:latin typeface="Times New Roman" pitchFamily="18" charset="0"/>
                <a:cs typeface="Times New Roman" pitchFamily="18" charset="0"/>
              </a:rPr>
              <a:t>mostly.</a:t>
            </a:r>
          </a:p>
          <a:p>
            <a:pPr algn="just">
              <a:lnSpc>
                <a:spcPct val="150000"/>
              </a:lnSpc>
            </a:pPr>
            <a:r>
              <a:rPr lang="en-IN" sz="2000" dirty="0" smtClean="0">
                <a:latin typeface="Times New Roman" pitchFamily="18" charset="0"/>
                <a:cs typeface="Times New Roman" pitchFamily="18" charset="0"/>
              </a:rPr>
              <a:t>In order to enlarge network lifetime, efficient resource utilization of nodes is an important concern particularly for resource-constrained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node in a graph connects in a way where there exist no cycles. The DAG is destined to one or more root and generally known as destination oriented DAG (DODAG).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cluster heads that are one hop away from BS exhaust their energy resource much quickly and lead to the energy hole issue, which degrades network throughput and increases the latency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sensors have limited resources concerning processing, energy, transmitting, and memory capabilities that can negatively impact agriculture production.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drastic changes in climate negatively impact the agriculture eco-system causing heaving rains, droughts, floods, and abrupt weather </a:t>
            </a:r>
            <a:r>
              <a:rPr lang="en-IN" sz="2000" dirty="0" smtClean="0">
                <a:latin typeface="Times New Roman" pitchFamily="18" charset="0"/>
                <a:cs typeface="Times New Roman" pitchFamily="18" charset="0"/>
              </a:rPr>
              <a:t>conditions.</a:t>
            </a:r>
          </a:p>
          <a:p>
            <a:pPr algn="just">
              <a:lnSpc>
                <a:spcPct val="150000"/>
              </a:lnSpc>
            </a:pPr>
            <a:r>
              <a:rPr lang="en-IN" sz="2000" dirty="0" smtClean="0">
                <a:latin typeface="Times New Roman" pitchFamily="18" charset="0"/>
                <a:cs typeface="Times New Roman" pitchFamily="18" charset="0"/>
              </a:rPr>
              <a:t>These low powered sensor nodes have significant impact on the performance of the network in terms of delivery ratio and energy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extensive simulation results show that the proposed RAROF can effectively extend the lifetime of the network, enhance the energy efficiency, and achieve higher reliability than that of other OFs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routing metric named node vulnerability index (NVI) is proposed, which includes the duty cycle information, link quality, energy profile of a node during the path selection process for network life improvement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work points out that default single-metric-based OFs are vulnerable in situations where congestion occurs due to a sudden increase in traffic volume, resulting in packet loss and delay.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composite metric considers both energy and reliability parameters to select the optimum path.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 various domains, the technology of wireless sensor network (WSN)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has been used in an efficient way to improve network performances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field of WSN has been exploited by many researchers in the domain of agriculture to improve its performance and reduce the farmer’s </a:t>
            </a:r>
            <a:r>
              <a:rPr lang="en-IN" sz="2000" dirty="0" smtClean="0">
                <a:latin typeface="Times New Roman" pitchFamily="18" charset="0"/>
                <a:cs typeface="Times New Roman" pitchFamily="18" charset="0"/>
              </a:rPr>
              <a:t>burden.</a:t>
            </a:r>
          </a:p>
          <a:p>
            <a:pPr algn="just">
              <a:lnSpc>
                <a:spcPct val="150000"/>
              </a:lnSpc>
            </a:pPr>
            <a:r>
              <a:rPr lang="en-IN" sz="2000" dirty="0" smtClean="0">
                <a:latin typeface="Times New Roman" pitchFamily="18" charset="0"/>
                <a:cs typeface="Times New Roman" pitchFamily="18" charset="0"/>
              </a:rPr>
              <a:t>The main aim of the proposed solution is to improve the network performance in terms of cluster formation and cluster head selection based on distance, density, mobility, and energy factors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most of the other existing works, the proposed solution also does not consider the performance of links in data transmission and leads to packets drop and latency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framework with other solutions is measured based on network throughput, packets drop ratio, network latency, energy consumption, and routing overheads.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STWSN: A novel secure distributed transport protocol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Dvir A., Ta V.T., Erlich S., Buttyan 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Several transport protocols for wireless sensor networks (WSNs) have been designed to fulfill efficiency requirements such as energy and reliability.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Fuzzy based enhanced cluster head selection (FBECS) for WSN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Mehra P.S., Doja M.N., Alam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Clustering not only organizes a deployed network into connected hierarchy but also balances the network load thereby dragging out the lifetime of the system.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457450"/>
                <a:gridCol w="2686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Coverage and connectivity in WSNs: A survey, research issues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Tripathi A., Gupta H.P., Dutta T., Mishra R., Shukla K.K., Jit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sensing coverage of the Field of Interest (FoI) is an important function of the sensor nodes in connected WSNs.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energy-aware routing and filtering node (ERF) selection in CCEF to extend network lifetime in WSN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Shahzad M.K., Cho 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security protocols, the general approach for energy efficiency is to reduce the number of attacks while underlying routing protocols are often ignored.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cstate="print"/>
          <a:srcRect/>
          <a:stretch>
            <a:fillRect/>
          </a:stretch>
        </p:blipFill>
        <p:spPr bwMode="auto">
          <a:xfrm>
            <a:off x="1470822" y="1447800"/>
            <a:ext cx="7427905"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technology of wireless sensor networks performs a vital role in the development of the agriculture domain. This paper presents an energy-efficient and secure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WSN framework for smart agriculture application. The main aim of the proposed framework is to appoint the more suitable cluster heads based on multi-criteria decision function. The decision is based on residual energy, distance to BS, and SNR factors. Additionally, the proposed framework is to adopt a single-hop paradigm for data transmission and decreases the chances of bottlenecks among agriculture sensors and BS. Our proposed framework presents an intelligent decision for data routing and decreases the ratio of energy consumption with improved data delivery performance in the agriculture field. Unlike most of the existing solutions, the proposed framework exploits a mechanism that is based on the SNR factor to determine the strength of signals and it achieves more stable network performance between agriculture sensors and BS. Moreover, the proposed framework offers secure data transmission from agriculture sensors towards BS based on secret keys while using the recurrence of the linear </a:t>
            </a:r>
            <a:r>
              <a:rPr lang="en-IN" sz="2000" dirty="0" err="1" smtClean="0">
                <a:latin typeface="Times New Roman" pitchFamily="18" charset="0"/>
                <a:cs typeface="Times New Roman" pitchFamily="18" charset="0"/>
              </a:rPr>
              <a:t>congruential</a:t>
            </a:r>
            <a:r>
              <a:rPr lang="en-IN" sz="2000" dirty="0" smtClean="0">
                <a:latin typeface="Times New Roman" pitchFamily="18" charset="0"/>
                <a:cs typeface="Times New Roman" pitchFamily="18" charset="0"/>
              </a:rPr>
              <a:t> generator. In future work, we aim to analyze the performance of the proposed framework in a mobile-based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and Intelligent Transportation System (ITS).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Dvir</a:t>
            </a:r>
            <a:r>
              <a:rPr lang="en-IN" sz="1600" dirty="0" smtClean="0">
                <a:latin typeface="Times New Roman" pitchFamily="18" charset="0"/>
                <a:cs typeface="Times New Roman" pitchFamily="18" charset="0"/>
              </a:rPr>
              <a:t> A., Ta V.T., </a:t>
            </a:r>
            <a:r>
              <a:rPr lang="en-IN" sz="1600" dirty="0" err="1" smtClean="0">
                <a:latin typeface="Times New Roman" pitchFamily="18" charset="0"/>
                <a:cs typeface="Times New Roman" pitchFamily="18" charset="0"/>
              </a:rPr>
              <a:t>Erlich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Buttyan</a:t>
            </a:r>
            <a:r>
              <a:rPr lang="en-IN" sz="1600" dirty="0" smtClean="0">
                <a:latin typeface="Times New Roman" pitchFamily="18" charset="0"/>
                <a:cs typeface="Times New Roman" pitchFamily="18" charset="0"/>
              </a:rPr>
              <a:t> L. STWSN: A novel secure distributed transport protocol for wireless sensor networks. Int. J.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Syst. 2018;</a:t>
            </a:r>
            <a:r>
              <a:rPr lang="en-IN" sz="1600" b="1" dirty="0" smtClean="0">
                <a:latin typeface="Times New Roman" pitchFamily="18" charset="0"/>
                <a:cs typeface="Times New Roman" pitchFamily="18" charset="0"/>
              </a:rPr>
              <a:t>31</a:t>
            </a:r>
            <a:r>
              <a:rPr lang="en-IN" sz="1600" dirty="0" smtClean="0">
                <a:latin typeface="Times New Roman" pitchFamily="18" charset="0"/>
                <a:cs typeface="Times New Roman" pitchFamily="18" charset="0"/>
              </a:rPr>
              <a:t>:e3827.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10.1002/dac.3827</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Mehra</a:t>
            </a:r>
            <a:r>
              <a:rPr lang="en-IN" sz="1600" dirty="0" smtClean="0">
                <a:latin typeface="Times New Roman" pitchFamily="18" charset="0"/>
                <a:cs typeface="Times New Roman" pitchFamily="18" charset="0"/>
              </a:rPr>
              <a:t> P.S., </a:t>
            </a:r>
            <a:r>
              <a:rPr lang="en-IN" sz="1600" dirty="0" err="1" smtClean="0">
                <a:latin typeface="Times New Roman" pitchFamily="18" charset="0"/>
                <a:cs typeface="Times New Roman" pitchFamily="18" charset="0"/>
              </a:rPr>
              <a:t>Doja</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Alam</a:t>
            </a:r>
            <a:r>
              <a:rPr lang="en-IN" sz="1600" dirty="0" smtClean="0">
                <a:latin typeface="Times New Roman" pitchFamily="18" charset="0"/>
                <a:cs typeface="Times New Roman" pitchFamily="18" charset="0"/>
              </a:rPr>
              <a:t> B. Fuzzy based enhanced cluster head selection (FBECS) for WSN. J. King Saud Univ.-Sci. 2018;</a:t>
            </a:r>
            <a:r>
              <a:rPr lang="en-IN" sz="1600" b="1" dirty="0" smtClean="0">
                <a:latin typeface="Times New Roman" pitchFamily="18" charset="0"/>
                <a:cs typeface="Times New Roman" pitchFamily="18" charset="0"/>
              </a:rPr>
              <a:t>32</a:t>
            </a:r>
            <a:r>
              <a:rPr lang="en-IN" sz="1600" dirty="0" smtClean="0">
                <a:latin typeface="Times New Roman" pitchFamily="18" charset="0"/>
                <a:cs typeface="Times New Roman" pitchFamily="18" charset="0"/>
              </a:rPr>
              <a:t>:390–401.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10.1016/j.jksus.2018.04.031. </a:t>
            </a:r>
          </a:p>
          <a:p>
            <a:pPr algn="just">
              <a:lnSpc>
                <a:spcPct val="15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Tripathi</a:t>
            </a:r>
            <a:r>
              <a:rPr lang="en-IN" sz="1600" dirty="0" smtClean="0">
                <a:latin typeface="Times New Roman" pitchFamily="18" charset="0"/>
                <a:cs typeface="Times New Roman" pitchFamily="18" charset="0"/>
              </a:rPr>
              <a:t> A., Gupta H.P., </a:t>
            </a:r>
            <a:r>
              <a:rPr lang="en-IN" sz="1600" dirty="0" err="1" smtClean="0">
                <a:latin typeface="Times New Roman" pitchFamily="18" charset="0"/>
                <a:cs typeface="Times New Roman" pitchFamily="18" charset="0"/>
              </a:rPr>
              <a:t>Dutta</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Mishra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Shukla</a:t>
            </a:r>
            <a:r>
              <a:rPr lang="en-IN" sz="1600" dirty="0" smtClean="0">
                <a:latin typeface="Times New Roman" pitchFamily="18" charset="0"/>
                <a:cs typeface="Times New Roman" pitchFamily="18" charset="0"/>
              </a:rPr>
              <a:t> K.K., </a:t>
            </a:r>
            <a:r>
              <a:rPr lang="en-IN" sz="1600" dirty="0" err="1" smtClean="0">
                <a:latin typeface="Times New Roman" pitchFamily="18" charset="0"/>
                <a:cs typeface="Times New Roman" pitchFamily="18" charset="0"/>
              </a:rPr>
              <a:t>Jit</a:t>
            </a:r>
            <a:r>
              <a:rPr lang="en-IN" sz="1600" dirty="0" smtClean="0">
                <a:latin typeface="Times New Roman" pitchFamily="18" charset="0"/>
                <a:cs typeface="Times New Roman" pitchFamily="18" charset="0"/>
              </a:rPr>
              <a:t> S. Coverage and connectivity in WSNs: A survey, research issues and challenges. IEEE Access. 2018;</a:t>
            </a:r>
            <a:r>
              <a:rPr lang="en-IN" sz="1600" b="1"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:26971–26992.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10.1109/ACCESS.2018.2833632</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Shahzad</a:t>
            </a:r>
            <a:r>
              <a:rPr lang="en-IN" sz="1600" dirty="0" smtClean="0">
                <a:latin typeface="Times New Roman" pitchFamily="18" charset="0"/>
                <a:cs typeface="Times New Roman" pitchFamily="18" charset="0"/>
              </a:rPr>
              <a:t> M.K., Cho T.H. An energy-aware routing and filtering node (ERF) selection in CCEF to extend network lifetime in WSN. IETE J. Res. 2017;</a:t>
            </a:r>
            <a:r>
              <a:rPr lang="en-IN" sz="1600" b="1" dirty="0" smtClean="0">
                <a:latin typeface="Times New Roman" pitchFamily="18" charset="0"/>
                <a:cs typeface="Times New Roman" pitchFamily="18" charset="0"/>
              </a:rPr>
              <a:t>63</a:t>
            </a:r>
            <a:r>
              <a:rPr lang="en-IN" sz="1600" dirty="0" smtClean="0">
                <a:latin typeface="Times New Roman" pitchFamily="18" charset="0"/>
                <a:cs typeface="Times New Roman" pitchFamily="18" charset="0"/>
              </a:rPr>
              <a:t>:368–380.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10.1080/03772063.2016.1241721. </a:t>
            </a:r>
          </a:p>
          <a:p>
            <a:pPr algn="just">
              <a:lnSpc>
                <a:spcPct val="150000"/>
              </a:lnSpc>
            </a:pPr>
            <a:r>
              <a:rPr lang="en-IN" sz="1600" dirty="0" smtClean="0">
                <a:latin typeface="Times New Roman" pitchFamily="18" charset="0"/>
                <a:cs typeface="Times New Roman" pitchFamily="18" charset="0"/>
              </a:rPr>
              <a:t>5. Zhang D.G.,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K., Zhang T., Wang X. A novel multicast routing method with minimum transmission for WSN of cloud computing service. Soft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2015;</a:t>
            </a:r>
            <a:r>
              <a:rPr lang="en-IN" sz="1600" b="1" dirty="0" smtClean="0">
                <a:latin typeface="Times New Roman" pitchFamily="18" charset="0"/>
                <a:cs typeface="Times New Roman" pitchFamily="18" charset="0"/>
              </a:rPr>
              <a:t>19</a:t>
            </a:r>
            <a:r>
              <a:rPr lang="en-IN" sz="1600" dirty="0" smtClean="0">
                <a:latin typeface="Times New Roman" pitchFamily="18" charset="0"/>
                <a:cs typeface="Times New Roman" pitchFamily="18" charset="0"/>
              </a:rPr>
              <a:t>:1817–1827.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10.1007/s00500-014-1366-x. </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Awan</a:t>
            </a:r>
            <a:r>
              <a:rPr lang="en-IN" sz="1700" dirty="0" smtClean="0">
                <a:latin typeface="Times New Roman" pitchFamily="18" charset="0"/>
                <a:cs typeface="Times New Roman" pitchFamily="18" charset="0"/>
              </a:rPr>
              <a:t> K.A., Din I.U., </a:t>
            </a:r>
            <a:r>
              <a:rPr lang="en-IN" sz="1700" dirty="0" err="1" smtClean="0">
                <a:latin typeface="Times New Roman" pitchFamily="18" charset="0"/>
                <a:cs typeface="Times New Roman" pitchFamily="18" charset="0"/>
              </a:rPr>
              <a:t>Almogren</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Guizani</a:t>
            </a:r>
            <a:r>
              <a:rPr lang="en-IN" sz="1700" dirty="0" smtClean="0">
                <a:latin typeface="Times New Roman" pitchFamily="18" charset="0"/>
                <a:cs typeface="Times New Roman" pitchFamily="18" charset="0"/>
              </a:rPr>
              <a:t> M., Khan S. </a:t>
            </a:r>
            <a:r>
              <a:rPr lang="en-IN" sz="1700" dirty="0" err="1" smtClean="0">
                <a:latin typeface="Times New Roman" pitchFamily="18" charset="0"/>
                <a:cs typeface="Times New Roman" pitchFamily="18" charset="0"/>
              </a:rPr>
              <a:t>StabTrust</a:t>
            </a:r>
            <a:r>
              <a:rPr lang="en-IN" sz="1700" dirty="0" smtClean="0">
                <a:latin typeface="Times New Roman" pitchFamily="18" charset="0"/>
                <a:cs typeface="Times New Roman" pitchFamily="18" charset="0"/>
              </a:rPr>
              <a:t>—A Stable and Centralized Trust-Based Clustering Mechanism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Enabled Vehicular Ad-Hoc Networks. IEEE Access. 2020;</a:t>
            </a:r>
            <a:r>
              <a:rPr lang="en-IN" sz="1700" b="1"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:21159–21177.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10.1109/ACCESS.2020.2968948. </a:t>
            </a:r>
          </a:p>
          <a:p>
            <a:pPr algn="just">
              <a:lnSpc>
                <a:spcPct val="150000"/>
              </a:lnSpc>
            </a:pPr>
            <a:r>
              <a:rPr lang="en-IN" sz="1700" dirty="0" smtClean="0">
                <a:latin typeface="Times New Roman" pitchFamily="18" charset="0"/>
                <a:cs typeface="Times New Roman" pitchFamily="18" charset="0"/>
              </a:rPr>
              <a:t>7. Din I.U., </a:t>
            </a:r>
            <a:r>
              <a:rPr lang="en-IN" sz="1700" dirty="0" err="1" smtClean="0">
                <a:latin typeface="Times New Roman" pitchFamily="18" charset="0"/>
                <a:cs typeface="Times New Roman" pitchFamily="18" charset="0"/>
              </a:rPr>
              <a:t>Guizani</a:t>
            </a:r>
            <a:r>
              <a:rPr lang="en-IN" sz="1700" dirty="0" smtClean="0">
                <a:latin typeface="Times New Roman" pitchFamily="18" charset="0"/>
                <a:cs typeface="Times New Roman" pitchFamily="18" charset="0"/>
              </a:rPr>
              <a:t> M., Kim B.S., Hassan S., Khan M.K. Trust management techniques for the Internet of Things: A survey. IEEE Access. 2018;</a:t>
            </a:r>
            <a:r>
              <a:rPr lang="en-IN" sz="1700" b="1"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:29763–29787.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10.1109/ACCESS.2018.2880838. </a:t>
            </a:r>
          </a:p>
          <a:p>
            <a:pPr algn="just">
              <a:lnSpc>
                <a:spcPct val="150000"/>
              </a:lnSpc>
            </a:pP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Hamzah</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Shurman</a:t>
            </a:r>
            <a:r>
              <a:rPr lang="en-IN" sz="1700" dirty="0" smtClean="0">
                <a:latin typeface="Times New Roman" pitchFamily="18" charset="0"/>
                <a:cs typeface="Times New Roman" pitchFamily="18" charset="0"/>
              </a:rPr>
              <a:t> M., Al-</a:t>
            </a:r>
            <a:r>
              <a:rPr lang="en-IN" sz="1700" dirty="0" err="1" smtClean="0">
                <a:latin typeface="Times New Roman" pitchFamily="18" charset="0"/>
                <a:cs typeface="Times New Roman" pitchFamily="18" charset="0"/>
              </a:rPr>
              <a:t>Jarrah</a:t>
            </a:r>
            <a:r>
              <a:rPr lang="en-IN" sz="1700" dirty="0" smtClean="0">
                <a:latin typeface="Times New Roman" pitchFamily="18" charset="0"/>
                <a:cs typeface="Times New Roman" pitchFamily="18" charset="0"/>
              </a:rPr>
              <a:t> O., </a:t>
            </a:r>
            <a:r>
              <a:rPr lang="en-IN" sz="1700" dirty="0" err="1" smtClean="0">
                <a:latin typeface="Times New Roman" pitchFamily="18" charset="0"/>
                <a:cs typeface="Times New Roman" pitchFamily="18" charset="0"/>
              </a:rPr>
              <a:t>Taqieddin</a:t>
            </a:r>
            <a:r>
              <a:rPr lang="en-IN" sz="1700" dirty="0" smtClean="0">
                <a:latin typeface="Times New Roman" pitchFamily="18" charset="0"/>
                <a:cs typeface="Times New Roman" pitchFamily="18" charset="0"/>
              </a:rPr>
              <a:t> E. Energy-Efficient Fuzzy-Logic-Based Clustering Technique for Hierarchical Routing Protocols in Wireless Sensor Networks. Sensors. 2019;</a:t>
            </a:r>
            <a:r>
              <a:rPr lang="en-IN" sz="1700" b="1" dirty="0" smtClean="0">
                <a:latin typeface="Times New Roman" pitchFamily="18" charset="0"/>
                <a:cs typeface="Times New Roman" pitchFamily="18" charset="0"/>
              </a:rPr>
              <a:t>19</a:t>
            </a:r>
            <a:r>
              <a:rPr lang="en-IN" sz="1700" dirty="0" smtClean="0">
                <a:latin typeface="Times New Roman" pitchFamily="18" charset="0"/>
                <a:cs typeface="Times New Roman" pitchFamily="18" charset="0"/>
              </a:rPr>
              <a:t>:561.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10.3390/s19030561. </a:t>
            </a:r>
          </a:p>
          <a:p>
            <a:pPr algn="just">
              <a:lnSpc>
                <a:spcPct val="150000"/>
              </a:lnSpc>
            </a:pPr>
            <a:r>
              <a:rPr lang="en-IN" sz="1700" dirty="0" smtClean="0">
                <a:latin typeface="Times New Roman" pitchFamily="18" charset="0"/>
                <a:cs typeface="Times New Roman" pitchFamily="18" charset="0"/>
              </a:rPr>
              <a:t>9. Kang S.H. Energy Optimization in Cluster-Based Routing Protocols for Large-Area Wireless Sensor Networks. Symmetry. 2019;</a:t>
            </a:r>
            <a:r>
              <a:rPr lang="en-IN" sz="1700" b="1" dirty="0" smtClean="0">
                <a:latin typeface="Times New Roman" pitchFamily="18" charset="0"/>
                <a:cs typeface="Times New Roman" pitchFamily="18" charset="0"/>
              </a:rPr>
              <a:t>11</a:t>
            </a:r>
            <a:r>
              <a:rPr lang="en-IN" sz="1700" dirty="0" smtClean="0">
                <a:latin typeface="Times New Roman" pitchFamily="18" charset="0"/>
                <a:cs typeface="Times New Roman" pitchFamily="18" charset="0"/>
              </a:rPr>
              <a:t>:37.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10.3390/sym11010037. </a:t>
            </a:r>
          </a:p>
          <a:p>
            <a:pPr algn="just">
              <a:lnSpc>
                <a:spcPct val="150000"/>
              </a:lnSpc>
            </a:pPr>
            <a:r>
              <a:rPr lang="en-IN" sz="1700" dirty="0" smtClean="0">
                <a:latin typeface="Times New Roman" pitchFamily="18" charset="0"/>
                <a:cs typeface="Times New Roman" pitchFamily="18" charset="0"/>
              </a:rPr>
              <a:t>10. </a:t>
            </a:r>
            <a:r>
              <a:rPr lang="en-IN" sz="1700" dirty="0" err="1" smtClean="0">
                <a:latin typeface="Times New Roman" pitchFamily="18" charset="0"/>
                <a:cs typeface="Times New Roman" pitchFamily="18" charset="0"/>
              </a:rPr>
              <a:t>Elshrkawey</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Elsherif</a:t>
            </a:r>
            <a:r>
              <a:rPr lang="en-IN" sz="1700" dirty="0" smtClean="0">
                <a:latin typeface="Times New Roman" pitchFamily="18" charset="0"/>
                <a:cs typeface="Times New Roman" pitchFamily="18" charset="0"/>
              </a:rPr>
              <a:t> S.M., </a:t>
            </a:r>
            <a:r>
              <a:rPr lang="en-IN" sz="1700" dirty="0" err="1" smtClean="0">
                <a:latin typeface="Times New Roman" pitchFamily="18" charset="0"/>
                <a:cs typeface="Times New Roman" pitchFamily="18" charset="0"/>
              </a:rPr>
              <a:t>Wahed</a:t>
            </a:r>
            <a:r>
              <a:rPr lang="en-IN" sz="1700" dirty="0" smtClean="0">
                <a:latin typeface="Times New Roman" pitchFamily="18" charset="0"/>
                <a:cs typeface="Times New Roman" pitchFamily="18" charset="0"/>
              </a:rPr>
              <a:t> M.E. An enhancement approach for reducing the energy consumption in wireless sensor networks. J. King Saud Univ.-</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Inf. Sci. 2018;</a:t>
            </a:r>
            <a:r>
              <a:rPr lang="en-IN" sz="1700" b="1" dirty="0" smtClean="0">
                <a:latin typeface="Times New Roman" pitchFamily="18" charset="0"/>
                <a:cs typeface="Times New Roman" pitchFamily="18" charset="0"/>
              </a:rPr>
              <a:t>30</a:t>
            </a:r>
            <a:r>
              <a:rPr lang="en-IN" sz="1700" dirty="0" smtClean="0">
                <a:latin typeface="Times New Roman" pitchFamily="18" charset="0"/>
                <a:cs typeface="Times New Roman" pitchFamily="18" charset="0"/>
              </a:rPr>
              <a:t>:259–267.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10.1016/j.jksuci.2017.04.002</a:t>
            </a:r>
            <a:r>
              <a:rPr lang="en-IN" sz="1700" dirty="0" smtClean="0">
                <a:latin typeface="Times New Roman" pitchFamily="18" charset="0"/>
                <a:cs typeface="Times New Roman" pitchFamily="18" charset="0"/>
              </a:rPr>
              <a:t>.</a:t>
            </a:r>
            <a:endParaRPr lang="en-IN" sz="1700" dirty="0" smtClean="0">
              <a:latin typeface="Times New Roman" pitchFamily="18" charset="0"/>
              <a:cs typeface="Times New Roman" pitchFamily="18" charset="0"/>
            </a:endParaRP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1145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 Efficient Data Gathering in IoT Networks with Heterogeneous Traffic for Remote Area Surveillance Applications A Cross layer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2021-08-12T12:38:18Z</dcterms:modified>
</cp:coreProperties>
</file>