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8/12/2021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8/12/2021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8/12/2021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err="1" smtClean="0">
                <a:latin typeface="Times New Roman" pitchFamily="18" charset="0"/>
                <a:cs typeface="Times New Roman" pitchFamily="18" charset="0"/>
              </a:rPr>
              <a:t>EdgeLSTM</a:t>
            </a:r>
            <a:r>
              <a:rPr lang="en-IN" b="1" dirty="0" smtClean="0">
                <a:latin typeface="Times New Roman" pitchFamily="18" charset="0"/>
                <a:cs typeface="Times New Roman" pitchFamily="18" charset="0"/>
              </a:rPr>
              <a:t> Towards Deep and Sequential Edge Computing for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Applications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time series data generated by massive sensors in Internet of Things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is extremely dynamic, heterogeneous, large scale and time-dependent. It poses great challenges (e.g. accuracy, reliability, stability) on the real-time analysis and decision making for different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In this paper, we design, implement and evaluate </a:t>
            </a:r>
            <a:r>
              <a:rPr lang="en-IN" sz="2000" dirty="0" err="1" smtClean="0">
                <a:latin typeface="Times New Roman" pitchFamily="18" charset="0"/>
                <a:cs typeface="Times New Roman" pitchFamily="18" charset="0"/>
              </a:rPr>
              <a:t>EdgeLSTM</a:t>
            </a:r>
            <a:r>
              <a:rPr lang="en-IN" sz="2000" dirty="0" smtClean="0">
                <a:latin typeface="Times New Roman" pitchFamily="18" charset="0"/>
                <a:cs typeface="Times New Roman" pitchFamily="18" charset="0"/>
              </a:rPr>
              <a:t>, a unified data-driven system to enhance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computing at the network edge. The </a:t>
            </a:r>
            <a:r>
              <a:rPr lang="en-IN" sz="2000" dirty="0" err="1" smtClean="0">
                <a:latin typeface="Times New Roman" pitchFamily="18" charset="0"/>
                <a:cs typeface="Times New Roman" pitchFamily="18" charset="0"/>
              </a:rPr>
              <a:t>EdgeLSTM</a:t>
            </a:r>
            <a:r>
              <a:rPr lang="en-IN" sz="2000" dirty="0" smtClean="0">
                <a:latin typeface="Times New Roman" pitchFamily="18" charset="0"/>
                <a:cs typeface="Times New Roman" pitchFamily="18" charset="0"/>
              </a:rPr>
              <a:t> leverages the grid long short-term memory (Grid LSTM) to provide an agile solution for both deep and sequential computation, therefore can address important features such as large-scale, variety, time dependency and real time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data.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Our </a:t>
            </a:r>
            <a:r>
              <a:rPr lang="en-IN" sz="2000" dirty="0" smtClean="0">
                <a:latin typeface="Times New Roman" pitchFamily="18" charset="0"/>
                <a:cs typeface="Times New Roman" pitchFamily="18" charset="0"/>
              </a:rPr>
              <a:t>system exploits the advantages of Grid LSTM network and extends it with a multiclass support vector machine by rigorous regularization and optimization approaches, which not only has strong prediction capability of time series data, but also achieves fine-grained multiple classification through the predictive error. We deploy the </a:t>
            </a:r>
            <a:r>
              <a:rPr lang="en-IN" sz="2000" dirty="0" err="1" smtClean="0">
                <a:latin typeface="Times New Roman" pitchFamily="18" charset="0"/>
                <a:cs typeface="Times New Roman" pitchFamily="18" charset="0"/>
              </a:rPr>
              <a:t>EdgeLSTM</a:t>
            </a:r>
            <a:r>
              <a:rPr lang="en-IN" sz="2000" dirty="0" smtClean="0">
                <a:latin typeface="Times New Roman" pitchFamily="18" charset="0"/>
                <a:cs typeface="Times New Roman" pitchFamily="18" charset="0"/>
              </a:rPr>
              <a:t> into four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including data prediction, anomaly detection, network maintenance and mobility management by extensive experiments. Our evaluation results of real-world time series data with different short-term and long-term time dependency from these typical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show that our </a:t>
            </a:r>
            <a:r>
              <a:rPr lang="en-IN" sz="2000" dirty="0" err="1" smtClean="0">
                <a:latin typeface="Times New Roman" pitchFamily="18" charset="0"/>
                <a:cs typeface="Times New Roman" pitchFamily="18" charset="0"/>
              </a:rPr>
              <a:t>EdgeLSTM</a:t>
            </a:r>
            <a:r>
              <a:rPr lang="en-IN" sz="2000" dirty="0" smtClean="0">
                <a:latin typeface="Times New Roman" pitchFamily="18" charset="0"/>
                <a:cs typeface="Times New Roman" pitchFamily="18" charset="0"/>
              </a:rPr>
              <a:t> system can guarantee robust performance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computing.</a:t>
            </a:r>
          </a:p>
          <a:p>
            <a:pPr algn="just">
              <a:lnSpc>
                <a:spcPct val="150000"/>
              </a:lnSpc>
              <a:buNone/>
            </a:pPr>
            <a:endParaRPr lang="en-IN" sz="2000" dirty="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Existing </a:t>
            </a:r>
            <a:r>
              <a:rPr lang="en-IN" sz="2000" dirty="0" smtClean="0">
                <a:latin typeface="Times New Roman" pitchFamily="18" charset="0"/>
                <a:cs typeface="Times New Roman" pitchFamily="18" charset="0"/>
              </a:rPr>
              <a:t>edge nodes have limited processing capability, we also design a novel offloading strategy to optimize the performance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deep learning applications with edge computing.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Most existing deep learning applications (e.g., speech recognition) still need to be cloud-assisted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Edge computing is proposed to move computing ability from centralized cloud servers to edge nodes near the user end. Edge computing provides two major improvements to the existing cloud computing</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the performance evaluation, we test the performance of executing deep learning tasks in FEC architecture for edge computing </a:t>
            </a:r>
            <a:r>
              <a:rPr lang="en-IN" sz="2000" dirty="0" smtClean="0">
                <a:latin typeface="Times New Roman" pitchFamily="18" charset="0"/>
                <a:cs typeface="Times New Roman" pitchFamily="18" charset="0"/>
              </a:rPr>
              <a:t>environment.</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57200"/>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47800" y="533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leveraging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virtualization </a:t>
            </a:r>
            <a:r>
              <a:rPr lang="en-IN" sz="2000" dirty="0" smtClean="0">
                <a:latin typeface="Times New Roman" pitchFamily="18" charset="0"/>
                <a:cs typeface="Times New Roman" pitchFamily="18" charset="0"/>
              </a:rPr>
              <a:t>concept and </a:t>
            </a:r>
            <a:r>
              <a:rPr lang="en-IN" sz="2000" dirty="0" smtClean="0">
                <a:latin typeface="Times New Roman" pitchFamily="18" charset="0"/>
                <a:cs typeface="Times New Roman" pitchFamily="18" charset="0"/>
              </a:rPr>
              <a:t>apply it to AI-powered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devices in order to tackle the aforementioned issues.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Unlike </a:t>
            </a:r>
            <a:r>
              <a:rPr lang="en-IN" sz="2000" dirty="0" smtClean="0">
                <a:latin typeface="Times New Roman" pitchFamily="18" charset="0"/>
                <a:cs typeface="Times New Roman" pitchFamily="18" charset="0"/>
              </a:rPr>
              <a:t>in centralized deployments, distributed AI solutions may suffer from interoperability issues, due to fragmented and mainly application-specific </a:t>
            </a:r>
            <a:r>
              <a:rPr lang="en-IN" sz="2000" dirty="0" smtClean="0">
                <a:latin typeface="Times New Roman" pitchFamily="18" charset="0"/>
                <a:cs typeface="Times New Roman" pitchFamily="18" charset="0"/>
              </a:rPr>
              <a:t>solutions.</a:t>
            </a:r>
          </a:p>
          <a:p>
            <a:pPr algn="just">
              <a:lnSpc>
                <a:spcPct val="150000"/>
              </a:lnSpc>
            </a:pPr>
            <a:r>
              <a:rPr lang="en-IN" sz="2000" dirty="0" smtClean="0">
                <a:latin typeface="Times New Roman" pitchFamily="18" charset="0"/>
                <a:cs typeface="Times New Roman" pitchFamily="18" charset="0"/>
              </a:rPr>
              <a:t>To circumvent this issue, it is crucial to set up mechanisms to identify and discover AI components and build intelligent applications upon them, while efficiently using network and computing resources.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update can be issued for instance by monitoring the accuracy levels achieved in performed inference procedures or upon feedback received by the consumer applications</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Edge computing is proposed to move computing ability from centralized cloud servers to edge nodes near the user end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Proposed model uses the flexible framework to provide optimized assignment of the task to the edge layer and cloud layer which reduces the rigidity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Proposed model combines the deep learning and flexible architecture and produce better performance using multiple agents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Proposed model performs deep learning in FEC architecture using multiple agent for edge computing.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data include structured data, such as temperature, vibration or multimedia information, such as video, images, and sounds.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Relying on the local edge capabilities, instead of moving data to powerful remote data </a:t>
            </a:r>
            <a:r>
              <a:rPr lang="en-IN" sz="2000" dirty="0" err="1" smtClean="0">
                <a:latin typeface="Times New Roman" pitchFamily="18" charset="0"/>
                <a:cs typeface="Times New Roman" pitchFamily="18" charset="0"/>
              </a:rPr>
              <a:t>centers</a:t>
            </a:r>
            <a:r>
              <a:rPr lang="en-IN" sz="2000" dirty="0" smtClean="0">
                <a:latin typeface="Times New Roman" pitchFamily="18" charset="0"/>
                <a:cs typeface="Times New Roman" pitchFamily="18" charset="0"/>
              </a:rPr>
              <a:t>, can boost the system performance by reducing the data traffic load traversing the core network and thus ensuring low-latency access to context-aware cloud-like services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report results measuring the performance achieved when running an object detection inference task</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Mobile Net </a:t>
            </a:r>
            <a:r>
              <a:rPr lang="en-IN" sz="2000" dirty="0" smtClean="0">
                <a:latin typeface="Times New Roman" pitchFamily="18" charset="0"/>
                <a:cs typeface="Times New Roman" pitchFamily="18" charset="0"/>
              </a:rPr>
              <a:t>is designed for efficient inference in various mobile and embedded vision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This approach makes the discovery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services easier, since metadata are used to index the virtual objects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has been used in commercial </a:t>
            </a:r>
            <a:r>
              <a:rPr lang="en-IN" sz="2000" dirty="0" smtClean="0">
                <a:latin typeface="Times New Roman" pitchFamily="18" charset="0"/>
                <a:cs typeface="Times New Roman" pitchFamily="18" charset="0"/>
              </a:rPr>
              <a:t>implementations </a:t>
            </a:r>
            <a:r>
              <a:rPr lang="en-IN" sz="2000" dirty="0" smtClean="0">
                <a:latin typeface="Times New Roman" pitchFamily="18" charset="0"/>
                <a:cs typeface="Times New Roman" pitchFamily="18" charset="0"/>
              </a:rPr>
              <a:t>and within the FIWARE initiative </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209800"/>
                <a:gridCol w="1676400"/>
                <a:gridCol w="3981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Distributing Intelligence to the Edge and Beyond [Research Frontier]</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Ramos, E.; Morabito, R.; Kainulainen, J.P.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paradigm aims to provide final users with more control and accessibility of intelligence services by boosting providers' incentives to develop solutions that could theoretically reach any device.</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Convergence of edge computing and deep learning: A comprehensive survey</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Wang, X.; Han, Y.; Leung, V.C.; Niyato, D.; Yan, X.; Chen, X.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latin typeface="Times New Roman"/>
                          <a:ea typeface="Calibri"/>
                          <a:cs typeface="Latha"/>
                        </a:rPr>
                        <a:t>Ubiquitous sensors and smart devices from factories and communities are generating massive amounts of data, and ever-increasing computing power is driving the core of computation and services from the cloud to the edge of the network.</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857240"/>
        </p:xfrm>
        <a:graphic>
          <a:graphicData uri="http://schemas.openxmlformats.org/drawingml/2006/table">
            <a:tbl>
              <a:tblPr firstRow="1" bandRow="1">
                <a:tableStyleId>{5C22544A-7EE6-4342-B048-85BDC9FD1C3A}</a:tableStyleId>
              </a:tblPr>
              <a:tblGrid>
                <a:gridCol w="2571750"/>
                <a:gridCol w="1543050"/>
                <a:gridCol w="3600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On multi-access edge computing: A survey of the emerging 5G network edge cloud architecture and orchestration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Taleb, T.; Samdanis, K.; Mada, B.; Flinck, H.; Dutta, S.; Sabella, D.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It elaborates MEC orchestration considering both individual services and a network of MEC platforms supporting mobility, bringing light into the different orchestration deployment options.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Edge intelligence: Paving the last mile of artificial intelligence with edge computing</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Zhou, Z.; Chen, X.; Li, E.; Zeng, L.; Luo, K.; Zhang, J.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We then provide an overview of the overarching architectures, frameworks and emerging key technologies for deep learning model towards training/inference at the network edge.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2133600" y="1295400"/>
            <a:ext cx="6096000" cy="4800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0"/>
            <a:ext cx="7498080" cy="4111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533400"/>
            <a:ext cx="7498080" cy="4800600"/>
          </a:xfrm>
        </p:spPr>
        <p:txBody>
          <a:bodyPr>
            <a:noAutofit/>
          </a:bodyPr>
          <a:lstStyle/>
          <a:p>
            <a:pPr algn="just">
              <a:lnSpc>
                <a:spcPct val="170000"/>
              </a:lnSpc>
              <a:buNone/>
            </a:pPr>
            <a:r>
              <a:rPr lang="en-IN" sz="1600" dirty="0" smtClean="0">
                <a:latin typeface="Times New Roman" pitchFamily="18" charset="0"/>
                <a:cs typeface="Times New Roman" pitchFamily="18" charset="0"/>
              </a:rPr>
              <a:t>     In </a:t>
            </a:r>
            <a:r>
              <a:rPr lang="en-IN" sz="1600" dirty="0" smtClean="0">
                <a:latin typeface="Times New Roman" pitchFamily="18" charset="0"/>
                <a:cs typeface="Times New Roman" pitchFamily="18" charset="0"/>
              </a:rPr>
              <a:t>this paper, we have presented a novel solution to enable the vision of AI deployed also at the deep edge in order to support intelligent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applications. The proposal relies on the virtualization concept, we borrowed from the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literature, and we specifically customized to meet the demands of emerging AI-powered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devices. We have designed a VIO, as a virtual counterpart of constrained </a:t>
            </a:r>
            <a:r>
              <a:rPr lang="en-IN" sz="1600" dirty="0" err="1" smtClean="0">
                <a:latin typeface="Times New Roman" pitchFamily="18" charset="0"/>
                <a:cs typeface="Times New Roman" pitchFamily="18" charset="0"/>
              </a:rPr>
              <a:t>IoT</a:t>
            </a:r>
            <a:r>
              <a:rPr lang="en-IN" sz="1600" dirty="0" smtClean="0">
                <a:latin typeface="Times New Roman" pitchFamily="18" charset="0"/>
                <a:cs typeface="Times New Roman" pitchFamily="18" charset="0"/>
              </a:rPr>
              <a:t> devices equipped with AI inference engines. For the semantic description of the cognitive device capabilities at the VIO, we relied on OMA LwM2M, to ensure interoperability and facilitate the discovery of AI capabilities by interested third-party applications requesting them. The conceived VIO also augments devices with storage capabilities, by caching inference results that may serve multiple consumer applications, as well as by pre-training and optimizing the pre-trained models to be injected into the constrained physical device. We develop a </a:t>
            </a:r>
            <a:r>
              <a:rPr lang="en-IN" sz="1600" dirty="0" err="1" smtClean="0">
                <a:latin typeface="Times New Roman" pitchFamily="18" charset="0"/>
                <a:cs typeface="Times New Roman" pitchFamily="18" charset="0"/>
              </a:rPr>
              <a:t>PoC</a:t>
            </a:r>
            <a:r>
              <a:rPr lang="en-IN" sz="1600" dirty="0" smtClean="0">
                <a:latin typeface="Times New Roman" pitchFamily="18" charset="0"/>
                <a:cs typeface="Times New Roman" pitchFamily="18" charset="0"/>
              </a:rPr>
              <a:t> to showcase the viability of the proposal. Results confirm a low pressure in terms of exchanged data on constrained devices, thanks to the usage of </a:t>
            </a:r>
            <a:r>
              <a:rPr lang="en-IN" sz="1600" dirty="0" err="1" smtClean="0">
                <a:latin typeface="Times New Roman" pitchFamily="18" charset="0"/>
                <a:cs typeface="Times New Roman" pitchFamily="18" charset="0"/>
              </a:rPr>
              <a:t>CoAP</a:t>
            </a:r>
            <a:r>
              <a:rPr lang="en-IN" sz="1600" dirty="0" smtClean="0">
                <a:latin typeface="Times New Roman" pitchFamily="18" charset="0"/>
                <a:cs typeface="Times New Roman" pitchFamily="18" charset="0"/>
              </a:rPr>
              <a:t> as a messaging protocol as well as to the caching of inference results at the VIO.</a:t>
            </a:r>
            <a:endParaRPr lang="en-US" sz="16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Ramos, E.; </a:t>
            </a:r>
            <a:r>
              <a:rPr lang="en-IN" sz="1600" dirty="0" err="1" smtClean="0">
                <a:latin typeface="Times New Roman" pitchFamily="18" charset="0"/>
                <a:cs typeface="Times New Roman" pitchFamily="18" charset="0"/>
              </a:rPr>
              <a:t>Morabito</a:t>
            </a:r>
            <a:r>
              <a:rPr lang="en-IN" sz="1600" dirty="0" smtClean="0">
                <a:latin typeface="Times New Roman" pitchFamily="18" charset="0"/>
                <a:cs typeface="Times New Roman" pitchFamily="18" charset="0"/>
              </a:rPr>
              <a:t>, R.; </a:t>
            </a:r>
            <a:r>
              <a:rPr lang="en-IN" sz="1600" dirty="0" err="1" smtClean="0">
                <a:latin typeface="Times New Roman" pitchFamily="18" charset="0"/>
                <a:cs typeface="Times New Roman" pitchFamily="18" charset="0"/>
              </a:rPr>
              <a:t>Kainulainen</a:t>
            </a:r>
            <a:r>
              <a:rPr lang="en-IN" sz="1600" dirty="0" smtClean="0">
                <a:latin typeface="Times New Roman" pitchFamily="18" charset="0"/>
                <a:cs typeface="Times New Roman" pitchFamily="18" charset="0"/>
              </a:rPr>
              <a:t>, J.P. Distributing Intelligence to the Edge and Beyond [Research Frontier</a:t>
            </a:r>
            <a:r>
              <a:rPr lang="en-IN" sz="1600" dirty="0" smtClean="0">
                <a:latin typeface="Times New Roman" pitchFamily="18" charset="0"/>
                <a:cs typeface="Times New Roman" pitchFamily="18" charset="0"/>
              </a:rPr>
              <a:t>] . </a:t>
            </a:r>
            <a:r>
              <a:rPr lang="en-IN" sz="1600" dirty="0" smtClean="0">
                <a:latin typeface="Times New Roman" pitchFamily="18" charset="0"/>
                <a:cs typeface="Times New Roman" pitchFamily="18" charset="0"/>
              </a:rPr>
              <a:t>IEEE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Mag. 2019, 14, 65–92.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2</a:t>
            </a:r>
            <a:r>
              <a:rPr lang="en-IN" sz="1600" dirty="0" smtClean="0">
                <a:latin typeface="Times New Roman" pitchFamily="18" charset="0"/>
                <a:cs typeface="Times New Roman" pitchFamily="18" charset="0"/>
              </a:rPr>
              <a:t>. Wang, X.; Han, Y.; Leung, V.C.; </a:t>
            </a:r>
            <a:r>
              <a:rPr lang="en-IN" sz="1600" dirty="0" err="1" smtClean="0">
                <a:latin typeface="Times New Roman" pitchFamily="18" charset="0"/>
                <a:cs typeface="Times New Roman" pitchFamily="18" charset="0"/>
              </a:rPr>
              <a:t>Niyato</a:t>
            </a:r>
            <a:r>
              <a:rPr lang="en-IN" sz="1600" dirty="0" smtClean="0">
                <a:latin typeface="Times New Roman" pitchFamily="18" charset="0"/>
                <a:cs typeface="Times New Roman" pitchFamily="18" charset="0"/>
              </a:rPr>
              <a:t>, D.; Yan, X.; Chen, X. Convergence of edge computing and deep learning: A comprehensive survey.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Surv</a:t>
            </a:r>
            <a:r>
              <a:rPr lang="en-IN" sz="1600" dirty="0" smtClean="0">
                <a:latin typeface="Times New Roman" pitchFamily="18" charset="0"/>
                <a:cs typeface="Times New Roman" pitchFamily="18" charset="0"/>
              </a:rPr>
              <a:t>. Tutor. 2020, 22, 869–904.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3</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Taleb</a:t>
            </a:r>
            <a:r>
              <a:rPr lang="en-IN" sz="1600" dirty="0" smtClean="0">
                <a:latin typeface="Times New Roman" pitchFamily="18" charset="0"/>
                <a:cs typeface="Times New Roman" pitchFamily="18" charset="0"/>
              </a:rPr>
              <a:t>, T.; </a:t>
            </a:r>
            <a:r>
              <a:rPr lang="en-IN" sz="1600" dirty="0" err="1" smtClean="0">
                <a:latin typeface="Times New Roman" pitchFamily="18" charset="0"/>
                <a:cs typeface="Times New Roman" pitchFamily="18" charset="0"/>
              </a:rPr>
              <a:t>Samdanis</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Mada</a:t>
            </a:r>
            <a:r>
              <a:rPr lang="en-IN" sz="1600" dirty="0" smtClean="0">
                <a:latin typeface="Times New Roman" pitchFamily="18" charset="0"/>
                <a:cs typeface="Times New Roman" pitchFamily="18" charset="0"/>
              </a:rPr>
              <a:t>, B.; </a:t>
            </a:r>
            <a:r>
              <a:rPr lang="en-IN" sz="1600" dirty="0" err="1" smtClean="0">
                <a:latin typeface="Times New Roman" pitchFamily="18" charset="0"/>
                <a:cs typeface="Times New Roman" pitchFamily="18" charset="0"/>
              </a:rPr>
              <a:t>Flinck</a:t>
            </a:r>
            <a:r>
              <a:rPr lang="en-IN" sz="1600" dirty="0" smtClean="0">
                <a:latin typeface="Times New Roman" pitchFamily="18" charset="0"/>
                <a:cs typeface="Times New Roman" pitchFamily="18" charset="0"/>
              </a:rPr>
              <a:t>, H.; </a:t>
            </a:r>
            <a:r>
              <a:rPr lang="en-IN" sz="1600" dirty="0" err="1" smtClean="0">
                <a:latin typeface="Times New Roman" pitchFamily="18" charset="0"/>
                <a:cs typeface="Times New Roman" pitchFamily="18" charset="0"/>
              </a:rPr>
              <a:t>Dutta</a:t>
            </a:r>
            <a:r>
              <a:rPr lang="en-IN" sz="1600" dirty="0" smtClean="0">
                <a:latin typeface="Times New Roman" pitchFamily="18" charset="0"/>
                <a:cs typeface="Times New Roman" pitchFamily="18" charset="0"/>
              </a:rPr>
              <a:t>, S.; </a:t>
            </a:r>
            <a:r>
              <a:rPr lang="en-IN" sz="1600" dirty="0" err="1" smtClean="0">
                <a:latin typeface="Times New Roman" pitchFamily="18" charset="0"/>
                <a:cs typeface="Times New Roman" pitchFamily="18" charset="0"/>
              </a:rPr>
              <a:t>Sabella</a:t>
            </a:r>
            <a:r>
              <a:rPr lang="en-IN" sz="1600" dirty="0" smtClean="0">
                <a:latin typeface="Times New Roman" pitchFamily="18" charset="0"/>
                <a:cs typeface="Times New Roman" pitchFamily="18" charset="0"/>
              </a:rPr>
              <a:t>, D. On multi-access edge computing: A survey of the emerging 5G network edge cloud architecture and orchestration. IEEE </a:t>
            </a:r>
            <a:r>
              <a:rPr lang="en-IN" sz="1600" dirty="0" err="1" smtClean="0">
                <a:latin typeface="Times New Roman" pitchFamily="18" charset="0"/>
                <a:cs typeface="Times New Roman" pitchFamily="18" charset="0"/>
              </a:rPr>
              <a:t>Commun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Surv</a:t>
            </a:r>
            <a:r>
              <a:rPr lang="en-IN" sz="1600" dirty="0" smtClean="0">
                <a:latin typeface="Times New Roman" pitchFamily="18" charset="0"/>
                <a:cs typeface="Times New Roman" pitchFamily="18" charset="0"/>
              </a:rPr>
              <a:t>. Tutor. 2017, 19, 1657–1681.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4</a:t>
            </a:r>
            <a:r>
              <a:rPr lang="en-IN" sz="1600" dirty="0" smtClean="0">
                <a:latin typeface="Times New Roman" pitchFamily="18" charset="0"/>
                <a:cs typeface="Times New Roman" pitchFamily="18" charset="0"/>
              </a:rPr>
              <a:t>. Zhou, Z.; Chen, X.; Li, E.; </a:t>
            </a:r>
            <a:r>
              <a:rPr lang="en-IN" sz="1600" dirty="0" err="1" smtClean="0">
                <a:latin typeface="Times New Roman" pitchFamily="18" charset="0"/>
                <a:cs typeface="Times New Roman" pitchFamily="18" charset="0"/>
              </a:rPr>
              <a:t>Zeng</a:t>
            </a:r>
            <a:r>
              <a:rPr lang="en-IN" sz="1600" dirty="0" smtClean="0">
                <a:latin typeface="Times New Roman" pitchFamily="18" charset="0"/>
                <a:cs typeface="Times New Roman" pitchFamily="18" charset="0"/>
              </a:rPr>
              <a:t>, L.; </a:t>
            </a:r>
            <a:r>
              <a:rPr lang="en-IN" sz="1600" dirty="0" err="1" smtClean="0">
                <a:latin typeface="Times New Roman" pitchFamily="18" charset="0"/>
                <a:cs typeface="Times New Roman" pitchFamily="18" charset="0"/>
              </a:rPr>
              <a:t>Luo</a:t>
            </a:r>
            <a:r>
              <a:rPr lang="en-IN" sz="1600" dirty="0" smtClean="0">
                <a:latin typeface="Times New Roman" pitchFamily="18" charset="0"/>
                <a:cs typeface="Times New Roman" pitchFamily="18" charset="0"/>
              </a:rPr>
              <a:t>, K.; Zhang, J. Edge intelligence: Paving the last mile of artificial intelligence with edge computing. Proc. IEEE 2019, 107, 1738–1762. [</a:t>
            </a:r>
            <a:r>
              <a:rPr lang="en-IN" sz="1600" dirty="0" err="1" smtClean="0">
                <a:latin typeface="Times New Roman" pitchFamily="18" charset="0"/>
                <a:cs typeface="Times New Roman" pitchFamily="18" charset="0"/>
              </a:rPr>
              <a:t>CrossRef</a:t>
            </a:r>
            <a:r>
              <a:rPr lang="en-IN" sz="1600" dirty="0" smtClean="0">
                <a:latin typeface="Times New Roman" pitchFamily="18" charset="0"/>
                <a:cs typeface="Times New Roman" pitchFamily="18" charset="0"/>
              </a:rPr>
              <a:t>]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5</a:t>
            </a:r>
            <a:r>
              <a:rPr lang="en-IN" sz="1600" dirty="0" smtClean="0">
                <a:latin typeface="Times New Roman" pitchFamily="18" charset="0"/>
                <a:cs typeface="Times New Roman" pitchFamily="18" charset="0"/>
              </a:rPr>
              <a:t>. Rausch, T.; </a:t>
            </a:r>
            <a:r>
              <a:rPr lang="en-IN" sz="1600" dirty="0" err="1" smtClean="0">
                <a:latin typeface="Times New Roman" pitchFamily="18" charset="0"/>
                <a:cs typeface="Times New Roman" pitchFamily="18" charset="0"/>
              </a:rPr>
              <a:t>Dustdar</a:t>
            </a:r>
            <a:r>
              <a:rPr lang="en-IN" sz="1600" dirty="0" smtClean="0">
                <a:latin typeface="Times New Roman" pitchFamily="18" charset="0"/>
                <a:cs typeface="Times New Roman" pitchFamily="18" charset="0"/>
              </a:rPr>
              <a:t>, S. Edge intelligence: The convergence of humans, things, and AI. In Proceedings of the 2019 IEEE International Conference on Cloud Engineering (IC2E), Prague, Czech Republic, 24–27 June 2019; pp. 86–96.</a:t>
            </a:r>
            <a:endParaRPr lang="en-US" sz="16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700" dirty="0" smtClean="0">
                <a:latin typeface="Times New Roman" pitchFamily="18" charset="0"/>
                <a:cs typeface="Times New Roman" pitchFamily="18" charset="0"/>
              </a:rPr>
              <a:t>6. Li, H.; Ota, K.; Dong, M. Learning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in edge: Deep learning for the Internet of Things with edge computing. IEEE </a:t>
            </a:r>
            <a:r>
              <a:rPr lang="en-IN" sz="1700" dirty="0" err="1" smtClean="0">
                <a:latin typeface="Times New Roman" pitchFamily="18" charset="0"/>
                <a:cs typeface="Times New Roman" pitchFamily="18" charset="0"/>
              </a:rPr>
              <a:t>Netw</a:t>
            </a:r>
            <a:r>
              <a:rPr lang="en-IN" sz="1700" dirty="0" smtClean="0">
                <a:latin typeface="Times New Roman" pitchFamily="18" charset="0"/>
                <a:cs typeface="Times New Roman" pitchFamily="18" charset="0"/>
              </a:rPr>
              <a:t>. 2018, 32, 96–101.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a:t>
            </a:r>
          </a:p>
          <a:p>
            <a:pPr algn="just">
              <a:lnSpc>
                <a:spcPct val="170000"/>
              </a:lnSpc>
            </a:pPr>
            <a:r>
              <a:rPr lang="en-IN" sz="1700" dirty="0" smtClean="0">
                <a:latin typeface="Times New Roman" pitchFamily="18" charset="0"/>
                <a:cs typeface="Times New Roman" pitchFamily="18" charset="0"/>
              </a:rPr>
              <a:t>7. AI Expansion Pack for STM32CubeMX. Available online: https://www.st.com/en/embedded-software/x-cube-ai.html (accessed on 4 February 2021).</a:t>
            </a:r>
            <a:r>
              <a:rPr lang="en-IN" sz="1700" dirty="0" smtClean="0">
                <a:latin typeface="Times New Roman" pitchFamily="18" charset="0"/>
                <a:cs typeface="Times New Roman" pitchFamily="18" charset="0"/>
              </a:rPr>
              <a:t> </a:t>
            </a:r>
          </a:p>
          <a:p>
            <a:pPr algn="just">
              <a:lnSpc>
                <a:spcPct val="170000"/>
              </a:lnSpc>
            </a:pPr>
            <a:r>
              <a:rPr lang="en-IN" sz="1700" dirty="0" smtClean="0">
                <a:latin typeface="Times New Roman" pitchFamily="18" charset="0"/>
                <a:cs typeface="Times New Roman" pitchFamily="18" charset="0"/>
              </a:rPr>
              <a:t>8</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Qi</a:t>
            </a:r>
            <a:r>
              <a:rPr lang="en-IN" sz="1700" dirty="0" smtClean="0">
                <a:latin typeface="Times New Roman" pitchFamily="18" charset="0"/>
                <a:cs typeface="Times New Roman" pitchFamily="18" charset="0"/>
              </a:rPr>
              <a:t>, X.; Liu, C. Enabling deep learning on </a:t>
            </a:r>
            <a:r>
              <a:rPr lang="en-IN" sz="1700" dirty="0" err="1" smtClean="0">
                <a:latin typeface="Times New Roman" pitchFamily="18" charset="0"/>
                <a:cs typeface="Times New Roman" pitchFamily="18" charset="0"/>
              </a:rPr>
              <a:t>iot</a:t>
            </a:r>
            <a:r>
              <a:rPr lang="en-IN" sz="1700" dirty="0" smtClean="0">
                <a:latin typeface="Times New Roman" pitchFamily="18" charset="0"/>
                <a:cs typeface="Times New Roman" pitchFamily="18" charset="0"/>
              </a:rPr>
              <a:t> edge: Approaches and evaluation. In Proceedings of the 2018 IEEE/ACM Symposium on Edge Computing (SEC), Bellevue, WA, USA, 25–27 October 2018; pp. 367–372.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9</a:t>
            </a:r>
            <a:r>
              <a:rPr lang="en-IN" sz="1700" dirty="0" smtClean="0">
                <a:latin typeface="Times New Roman" pitchFamily="18" charset="0"/>
                <a:cs typeface="Times New Roman" pitchFamily="18" charset="0"/>
              </a:rPr>
              <a:t>. Sanchez-</a:t>
            </a:r>
            <a:r>
              <a:rPr lang="en-IN" sz="1700" dirty="0" err="1" smtClean="0">
                <a:latin typeface="Times New Roman" pitchFamily="18" charset="0"/>
                <a:cs typeface="Times New Roman" pitchFamily="18" charset="0"/>
              </a:rPr>
              <a:t>Iborra</a:t>
            </a:r>
            <a:r>
              <a:rPr lang="en-IN" sz="1700" dirty="0" smtClean="0">
                <a:latin typeface="Times New Roman" pitchFamily="18" charset="0"/>
                <a:cs typeface="Times New Roman" pitchFamily="18" charset="0"/>
              </a:rPr>
              <a:t>, R.; </a:t>
            </a:r>
            <a:r>
              <a:rPr lang="en-IN" sz="1700" dirty="0" err="1" smtClean="0">
                <a:latin typeface="Times New Roman" pitchFamily="18" charset="0"/>
                <a:cs typeface="Times New Roman" pitchFamily="18" charset="0"/>
              </a:rPr>
              <a:t>Skarmeta</a:t>
            </a:r>
            <a:r>
              <a:rPr lang="en-IN" sz="1700" dirty="0" smtClean="0">
                <a:latin typeface="Times New Roman" pitchFamily="18" charset="0"/>
                <a:cs typeface="Times New Roman" pitchFamily="18" charset="0"/>
              </a:rPr>
              <a:t>, A.F. </a:t>
            </a:r>
            <a:r>
              <a:rPr lang="en-IN" sz="1700" dirty="0" err="1" smtClean="0">
                <a:latin typeface="Times New Roman" pitchFamily="18" charset="0"/>
                <a:cs typeface="Times New Roman" pitchFamily="18" charset="0"/>
              </a:rPr>
              <a:t>TinyML</a:t>
            </a:r>
            <a:r>
              <a:rPr lang="en-IN" sz="1700" dirty="0" smtClean="0">
                <a:latin typeface="Times New Roman" pitchFamily="18" charset="0"/>
                <a:cs typeface="Times New Roman" pitchFamily="18" charset="0"/>
              </a:rPr>
              <a:t>-Enabled Frugal Smart Objects: Challenges and Opportunities. IEEE Circuits Syst. Mag. 2020, 20, 4–18. [</a:t>
            </a:r>
            <a:r>
              <a:rPr lang="en-IN" sz="1700" dirty="0" err="1" smtClean="0">
                <a:latin typeface="Times New Roman" pitchFamily="18" charset="0"/>
                <a:cs typeface="Times New Roman" pitchFamily="18" charset="0"/>
              </a:rPr>
              <a:t>CrossRef</a:t>
            </a:r>
            <a:r>
              <a:rPr lang="en-IN" sz="1700" dirty="0" smtClean="0">
                <a:latin typeface="Times New Roman" pitchFamily="18" charset="0"/>
                <a:cs typeface="Times New Roman" pitchFamily="18" charset="0"/>
              </a:rPr>
              <a:t>] </a:t>
            </a:r>
            <a:endParaRPr lang="en-IN" sz="1700" dirty="0" smtClean="0">
              <a:latin typeface="Times New Roman" pitchFamily="18" charset="0"/>
              <a:cs typeface="Times New Roman" pitchFamily="18" charset="0"/>
            </a:endParaRPr>
          </a:p>
          <a:p>
            <a:pPr algn="just">
              <a:lnSpc>
                <a:spcPct val="170000"/>
              </a:lnSpc>
            </a:pPr>
            <a:r>
              <a:rPr lang="en-IN" sz="1700" dirty="0" smtClean="0">
                <a:latin typeface="Times New Roman" pitchFamily="18" charset="0"/>
                <a:cs typeface="Times New Roman" pitchFamily="18" charset="0"/>
              </a:rPr>
              <a:t>10</a:t>
            </a:r>
            <a:r>
              <a:rPr lang="en-IN" sz="1700" dirty="0" smtClean="0">
                <a:latin typeface="Times New Roman" pitchFamily="18" charset="0"/>
                <a:cs typeface="Times New Roman" pitchFamily="18" charset="0"/>
              </a:rPr>
              <a:t>. </a:t>
            </a:r>
            <a:r>
              <a:rPr lang="en-IN" sz="1700" dirty="0" err="1" smtClean="0">
                <a:latin typeface="Times New Roman" pitchFamily="18" charset="0"/>
                <a:cs typeface="Times New Roman" pitchFamily="18" charset="0"/>
              </a:rPr>
              <a:t>Peltonen</a:t>
            </a:r>
            <a:r>
              <a:rPr lang="en-IN" sz="1700" dirty="0" smtClean="0">
                <a:latin typeface="Times New Roman" pitchFamily="18" charset="0"/>
                <a:cs typeface="Times New Roman" pitchFamily="18" charset="0"/>
              </a:rPr>
              <a:t>, E.; </a:t>
            </a:r>
            <a:r>
              <a:rPr lang="en-IN" sz="1700" dirty="0" err="1" smtClean="0">
                <a:latin typeface="Times New Roman" pitchFamily="18" charset="0"/>
                <a:cs typeface="Times New Roman" pitchFamily="18" charset="0"/>
              </a:rPr>
              <a:t>Bennis</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Capobianco</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Debbah</a:t>
            </a:r>
            <a:r>
              <a:rPr lang="en-IN" sz="1700" dirty="0" smtClean="0">
                <a:latin typeface="Times New Roman" pitchFamily="18" charset="0"/>
                <a:cs typeface="Times New Roman" pitchFamily="18" charset="0"/>
              </a:rPr>
              <a:t>, M.; Ding, A.; Gil-</a:t>
            </a:r>
            <a:r>
              <a:rPr lang="en-IN" sz="1700" dirty="0" err="1" smtClean="0">
                <a:latin typeface="Times New Roman" pitchFamily="18" charset="0"/>
                <a:cs typeface="Times New Roman" pitchFamily="18" charset="0"/>
              </a:rPr>
              <a:t>Castiñeira</a:t>
            </a:r>
            <a:r>
              <a:rPr lang="en-IN" sz="1700" dirty="0" smtClean="0">
                <a:latin typeface="Times New Roman" pitchFamily="18" charset="0"/>
                <a:cs typeface="Times New Roman" pitchFamily="18" charset="0"/>
              </a:rPr>
              <a:t>, F.; </a:t>
            </a:r>
            <a:r>
              <a:rPr lang="en-IN" sz="1700" dirty="0" err="1" smtClean="0">
                <a:latin typeface="Times New Roman" pitchFamily="18" charset="0"/>
                <a:cs typeface="Times New Roman" pitchFamily="18" charset="0"/>
              </a:rPr>
              <a:t>Jurmu</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Karvonen</a:t>
            </a:r>
            <a:r>
              <a:rPr lang="en-IN" sz="1700" dirty="0" smtClean="0">
                <a:latin typeface="Times New Roman" pitchFamily="18" charset="0"/>
                <a:cs typeface="Times New Roman" pitchFamily="18" charset="0"/>
              </a:rPr>
              <a:t>, T.; </a:t>
            </a:r>
            <a:r>
              <a:rPr lang="en-IN" sz="1700" dirty="0" err="1" smtClean="0">
                <a:latin typeface="Times New Roman" pitchFamily="18" charset="0"/>
                <a:cs typeface="Times New Roman" pitchFamily="18" charset="0"/>
              </a:rPr>
              <a:t>Kelanti</a:t>
            </a:r>
            <a:r>
              <a:rPr lang="en-IN" sz="1700" dirty="0" smtClean="0">
                <a:latin typeface="Times New Roman" pitchFamily="18" charset="0"/>
                <a:cs typeface="Times New Roman" pitchFamily="18" charset="0"/>
              </a:rPr>
              <a:t>, M.; </a:t>
            </a:r>
            <a:r>
              <a:rPr lang="en-IN" sz="1700" dirty="0" err="1" smtClean="0">
                <a:latin typeface="Times New Roman" pitchFamily="18" charset="0"/>
                <a:cs typeface="Times New Roman" pitchFamily="18" charset="0"/>
              </a:rPr>
              <a:t>Kliks</a:t>
            </a:r>
            <a:r>
              <a:rPr lang="en-IN" sz="1700" dirty="0" smtClean="0">
                <a:latin typeface="Times New Roman" pitchFamily="18" charset="0"/>
                <a:cs typeface="Times New Roman" pitchFamily="18" charset="0"/>
              </a:rPr>
              <a:t>, A.; et al. 6G White Paper on Edge Intelligence. </a:t>
            </a:r>
            <a:r>
              <a:rPr lang="en-IN" sz="1700" dirty="0" err="1" smtClean="0">
                <a:latin typeface="Times New Roman" pitchFamily="18" charset="0"/>
                <a:cs typeface="Times New Roman" pitchFamily="18" charset="0"/>
              </a:rPr>
              <a:t>arXiv</a:t>
            </a:r>
            <a:r>
              <a:rPr lang="en-IN" sz="1700" dirty="0" smtClean="0">
                <a:latin typeface="Times New Roman" pitchFamily="18" charset="0"/>
                <a:cs typeface="Times New Roman" pitchFamily="18" charset="0"/>
              </a:rPr>
              <a:t> 2020, </a:t>
            </a:r>
            <a:r>
              <a:rPr lang="en-IN" sz="1700" dirty="0" smtClean="0">
                <a:latin typeface="Times New Roman" pitchFamily="18" charset="0"/>
                <a:cs typeface="Times New Roman" pitchFamily="18" charset="0"/>
              </a:rPr>
              <a:t>arXiv:2004.14850</a:t>
            </a:r>
            <a:endParaRPr lang="en-IN" sz="17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1253</TotalTime>
  <Words>1608</Words>
  <Application>Microsoft Office PowerPoint</Application>
  <PresentationFormat>On-screen Show (4:3)</PresentationFormat>
  <Paragraphs>71</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EdgeLSTM Towards Deep and Sequential Edge Computing for IoT Applications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2021-08-12T12:02:58Z</dcterms:modified>
</cp:coreProperties>
</file>