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Fast Hierarchical Physical Topology Update Scheme for Edge-Cloud Collaborative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awareness of physical network topology in a large-scale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is critical to enable location-based service provisioning and performance optimization. However, due to the dynamics and complexity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it is usually very difficult to discover and update the physical topology of the large-scale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in real-time. Considering the stringent latency requirements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while the initial processing time for topology discovery can be tolerated, latency due to real-time topology update constitutes an even higher level of challenge. In this paper, a novel fast hierarchical topology update scheme is proposed for the large-scale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enabled by using the edge-cloud collaborative architecture.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Specifically, an event-driven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update algorithm, termed as </a:t>
            </a:r>
            <a:r>
              <a:rPr lang="en-IN" sz="2000" dirty="0" err="1" smtClean="0">
                <a:latin typeface="Times New Roman" pitchFamily="18" charset="0"/>
                <a:cs typeface="Times New Roman" pitchFamily="18" charset="0"/>
              </a:rPr>
              <a:t>TriggerOn</a:t>
            </a:r>
            <a:r>
              <a:rPr lang="en-IN" sz="2000" dirty="0" smtClean="0">
                <a:latin typeface="Times New Roman" pitchFamily="18" charset="0"/>
                <a:cs typeface="Times New Roman" pitchFamily="18" charset="0"/>
              </a:rPr>
              <a:t>, is firstly developed to update the local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table of the end devices when device association or disassociation occurs. Based on the updated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tables, the physical topology update of the subnet is conducted at the coordinated edge device, where a hybrid multidimensional scaling (MDS) based 3D localization algorithm is developed to locate the newly associated devices. Simulation results have indicated that as compared to the benchmark methods, the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discovery latency has been reduced dramatically, and the 3D localization accuracy has been improved. Furthermore, the overall latency incurred by the proposed hierarchical physical topology update scheme is significantly lower than the distributed consensus-based update scheme, especially for the large-scale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subnets.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µDCs are mainly designed to accommodate computing power and telecommunications equipment in unprepared premises, such as offices, warehouses, utility rooms or production facilities in an enterprise intranet. </a:t>
            </a:r>
          </a:p>
          <a:p>
            <a:pPr algn="just">
              <a:lnSpc>
                <a:spcPct val="150000"/>
              </a:lnSpc>
            </a:pPr>
            <a:r>
              <a:rPr lang="en-IN" sz="2000" dirty="0" smtClean="0">
                <a:latin typeface="Times New Roman" pitchFamily="18" charset="0"/>
                <a:cs typeface="Times New Roman" pitchFamily="18" charset="0"/>
              </a:rPr>
              <a:t>Fog computing platform deals with heterogeneous devices and with different type of data. </a:t>
            </a:r>
          </a:p>
          <a:p>
            <a:pPr algn="just">
              <a:lnSpc>
                <a:spcPct val="150000"/>
              </a:lnSpc>
            </a:pPr>
            <a:r>
              <a:rPr lang="en-IN" sz="2000" dirty="0" smtClean="0">
                <a:latin typeface="Times New Roman" pitchFamily="18" charset="0"/>
                <a:cs typeface="Times New Roman" pitchFamily="18" charset="0"/>
              </a:rPr>
              <a:t>MEC cloud platform is located on the cellular base station servers providing a delay between the user’s mobile device and Mobile Core Network no more than 1 ms, making location awareness applications.</a:t>
            </a:r>
          </a:p>
          <a:p>
            <a:pPr algn="just">
              <a:lnSpc>
                <a:spcPct val="150000"/>
              </a:lnSpc>
            </a:pPr>
            <a:r>
              <a:rPr lang="en-IN" sz="2000" dirty="0" smtClean="0">
                <a:latin typeface="Times New Roman" pitchFamily="18" charset="0"/>
                <a:cs typeface="Times New Roman" pitchFamily="18" charset="0"/>
              </a:rPr>
              <a:t>A mobile device represents a thin-client which can move all the computational tasks via wireless connectivity to the cloudlet resources placed on one hop from it.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requires the need of adapting the existing algorithms and investigating new optimization techniques for big data analytics problems.</a:t>
            </a:r>
          </a:p>
          <a:p>
            <a:pPr algn="just">
              <a:lnSpc>
                <a:spcPct val="150000"/>
              </a:lnSpc>
            </a:pPr>
            <a:r>
              <a:rPr lang="en-IN" sz="2000" dirty="0" smtClean="0">
                <a:latin typeface="Times New Roman" pitchFamily="18" charset="0"/>
                <a:cs typeface="Times New Roman" pitchFamily="18" charset="0"/>
              </a:rPr>
              <a:t>The main problems are </a:t>
            </a:r>
            <a:r>
              <a:rPr lang="en-IN" sz="2000" dirty="0" err="1" smtClean="0">
                <a:latin typeface="Times New Roman" pitchFamily="18" charset="0"/>
                <a:cs typeface="Times New Roman" pitchFamily="18" charset="0"/>
              </a:rPr>
              <a:t>vendorspecific</a:t>
            </a:r>
            <a:r>
              <a:rPr lang="en-IN" sz="2000" dirty="0" smtClean="0">
                <a:latin typeface="Times New Roman" pitchFamily="18" charset="0"/>
                <a:cs typeface="Times New Roman" pitchFamily="18" charset="0"/>
              </a:rPr>
              <a:t> interfaces and software associated with hardware, complex and expensive network operation, and the tight coupling of data and control planes.</a:t>
            </a:r>
          </a:p>
          <a:p>
            <a:pPr algn="just">
              <a:lnSpc>
                <a:spcPct val="150000"/>
              </a:lnSpc>
            </a:pPr>
            <a:r>
              <a:rPr lang="en-IN" sz="2000" dirty="0" smtClean="0">
                <a:latin typeface="Times New Roman" pitchFamily="18" charset="0"/>
                <a:cs typeface="Times New Roman" pitchFamily="18" charset="0"/>
              </a:rPr>
              <a:t>One of the promising approaches to tackle the issues of the big data could be to enable synergies among communications, computing and caching components of future wireless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a:t>
            </a:r>
          </a:p>
          <a:p>
            <a:pPr algn="just">
              <a:lnSpc>
                <a:spcPct val="150000"/>
              </a:lnSpc>
            </a:pPr>
            <a:r>
              <a:rPr lang="en-IN" sz="2000" dirty="0" smtClean="0">
                <a:latin typeface="Times New Roman" pitchFamily="18" charset="0"/>
                <a:cs typeface="Times New Roman" pitchFamily="18" charset="0"/>
              </a:rPr>
              <a:t>To address the aforementioned issues, some ad-hoc solutions have been recently proposed by the research community.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Several approaches have been proposed to the organization of ICT infrastructure for applications that are critical to response time: Fog computing, Cloudlets, MEC, MDC.</a:t>
            </a:r>
          </a:p>
          <a:p>
            <a:pPr algn="just">
              <a:lnSpc>
                <a:spcPct val="150000"/>
              </a:lnSpc>
            </a:pPr>
            <a:r>
              <a:rPr lang="en-IN" sz="2000" dirty="0" smtClean="0">
                <a:latin typeface="Times New Roman" pitchFamily="18" charset="0"/>
                <a:cs typeface="Times New Roman" pitchFamily="18" charset="0"/>
              </a:rPr>
              <a:t>Fog computing was proposed by Cisco and represent the approach to ICT organization where small virtualized cloud platform brought as closer as possible to the </a:t>
            </a:r>
            <a:r>
              <a:rPr lang="en-IN" sz="2000" dirty="0" err="1" smtClean="0">
                <a:latin typeface="Times New Roman" pitchFamily="18" charset="0"/>
                <a:cs typeface="Times New Roman" pitchFamily="18" charset="0"/>
              </a:rPr>
              <a:t>enduser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Mobile Edge Computing was proposed within ETSI 5G mobile network specification in 2014 as a cloud computing to provide virtualized network services.</a:t>
            </a:r>
          </a:p>
          <a:p>
            <a:pPr algn="just">
              <a:lnSpc>
                <a:spcPct val="150000"/>
              </a:lnSpc>
            </a:pPr>
            <a:r>
              <a:rPr lang="en-IN" sz="2000" dirty="0" smtClean="0">
                <a:latin typeface="Times New Roman" pitchFamily="18" charset="0"/>
                <a:cs typeface="Times New Roman" pitchFamily="18" charset="0"/>
              </a:rPr>
              <a:t>Even traditions cloud platform and fog platform were purposed to support the same set of services (computing, storing, networking virtualization) there are some differences.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2286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Various performance tradeoffs such as offloading gain versus energy, and cost of cloud resources versus service execution time under the proposed framework are interesting aspects to be investigated in future works.</a:t>
            </a:r>
          </a:p>
          <a:p>
            <a:pPr algn="just">
              <a:lnSpc>
                <a:spcPct val="150000"/>
              </a:lnSpc>
            </a:pPr>
            <a:r>
              <a:rPr lang="en-IN" sz="2000" dirty="0" smtClean="0">
                <a:latin typeface="Times New Roman" pitchFamily="18" charset="0"/>
                <a:cs typeface="Times New Roman" pitchFamily="18" charset="0"/>
              </a:rPr>
              <a:t>In the considered framework, several performance tradeoffs such as caching gain and memory size/cache content size, computing and communication delays can be investigated.</a:t>
            </a:r>
          </a:p>
          <a:p>
            <a:pPr algn="just">
              <a:lnSpc>
                <a:spcPct val="150000"/>
              </a:lnSpc>
            </a:pPr>
            <a:r>
              <a:rPr lang="en-IN" sz="2000" dirty="0" smtClean="0">
                <a:latin typeface="Times New Roman" pitchFamily="18" charset="0"/>
                <a:cs typeface="Times New Roman" pitchFamily="18" charset="0"/>
              </a:rPr>
              <a:t>The proposed framework can exploit the </a:t>
            </a:r>
            <a:r>
              <a:rPr lang="en-IN" sz="2000" dirty="0" err="1" smtClean="0">
                <a:latin typeface="Times New Roman" pitchFamily="18" charset="0"/>
                <a:cs typeface="Times New Roman" pitchFamily="18" charset="0"/>
              </a:rPr>
              <a:t>networkwide</a:t>
            </a:r>
            <a:r>
              <a:rPr lang="en-IN" sz="2000" dirty="0" smtClean="0">
                <a:latin typeface="Times New Roman" pitchFamily="18" charset="0"/>
                <a:cs typeface="Times New Roman" pitchFamily="18" charset="0"/>
              </a:rPr>
              <a:t> knowledge and historical information available at the cloud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to guide edge computing units towards satisfying various performance requirements of heterogeneous wireless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a:t>
            </a:r>
          </a:p>
          <a:p>
            <a:pPr algn="just">
              <a:lnSpc>
                <a:spcPct val="150000"/>
              </a:lnSpc>
            </a:pPr>
            <a:r>
              <a:rPr lang="en-IN" sz="2000" dirty="0" smtClean="0">
                <a:latin typeface="Times New Roman" pitchFamily="18" charset="0"/>
                <a:cs typeface="Times New Roman" pitchFamily="18" charset="0"/>
              </a:rPr>
              <a:t>By properly extracting and effectively utilizing these features, the performance of various wireless networks could be significantly enhanced.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A survey on enabling technologies, protocols,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Al-Fuqaha, M. Guizani, M. Mohammadi, M. Aledhari, and M. Ayyash,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IoT is enabled by the latest developments in RFID, smart sensors, communication technologies, and Internet protocols.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Physical layer aspects of wireless IoT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 Sharma, T. E. Bogale, S. Chatzinotas, X. Wang, and L. B. Le,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has a wide range of application areas ranging from telecommunications to building smart communities, which will improve various aspects of our everyday lives.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Coping with the big data: Convergence of communications, computing and storage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P. Fan,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cope with the impact of big data, it is proposed to integrate the traditionally individual computing, communications and storage systems, which are getting inevitably converged.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three primary colors of mobile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Liu, Z. Chen, and L. Qian,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mobile 3C design paradigm opens up new possibilities as well as key research problems bearing academic and practical significance.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00200" y="1295400"/>
            <a:ext cx="6858000" cy="4724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533400"/>
            <a:ext cx="7498080" cy="4800600"/>
          </a:xfrm>
        </p:spPr>
        <p:txBody>
          <a:bodyPr>
            <a:noAutofit/>
          </a:bodyPr>
          <a:lstStyle/>
          <a:p>
            <a:pPr algn="just">
              <a:buNone/>
            </a:pPr>
            <a:r>
              <a:rPr lang="en-IN" sz="2000" dirty="0" smtClean="0">
                <a:latin typeface="Times New Roman" pitchFamily="18" charset="0"/>
                <a:cs typeface="Times New Roman" pitchFamily="18" charset="0"/>
              </a:rPr>
              <a:t>    Cloud computing and edge computing are considered as two emerging paradigms in handling the massive amount of distributed data generated by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However, these paradigms have their own advantages and disadvantages. Cloud computing provides a centralized pool of storage and computing resources and has a global view of the network but it is not suitable for applications demanding low latency, real-time operation and high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On the other hand, edge computing is suitable for the applications which need real-time treatment, mobility support, and location/context awareness but does not usually have sufficient computing and storage resources. Taking these aspects into consideration, this paper has proposed a novel framework of collaborative edge-cloud processing for enabling live data analytics in wireless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The basic features, key enablers and the challenges of big data analytics in wireless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have been described and the main distinctions between cloud and edge processing have been presented. Furthermore, potential key enablers for the proposed collaborative edge-cloud computing framework have been identified and the associated key challenges have been presented in order to foster future research activities in this domain.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Al-</a:t>
            </a:r>
            <a:r>
              <a:rPr lang="en-IN" sz="1600" dirty="0" err="1" smtClean="0">
                <a:latin typeface="Times New Roman" pitchFamily="18" charset="0"/>
                <a:cs typeface="Times New Roman" pitchFamily="18" charset="0"/>
              </a:rPr>
              <a:t>Fuqaha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Guizani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Mohammadi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Aledhari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Ayyash</a:t>
            </a:r>
            <a:r>
              <a:rPr lang="en-IN" sz="1600" dirty="0" smtClean="0">
                <a:latin typeface="Times New Roman" pitchFamily="18" charset="0"/>
                <a:cs typeface="Times New Roman" pitchFamily="18" charset="0"/>
              </a:rPr>
              <a:t>, “Internet of Things: A survey on enabling technologies, protocols, and applications,” IEEE Communications Surveys Tutorials, vol. 17, no. 4, pp. 2347–2376, </a:t>
            </a:r>
            <a:r>
              <a:rPr lang="en-IN" sz="1600" dirty="0" err="1" smtClean="0">
                <a:latin typeface="Times New Roman" pitchFamily="18" charset="0"/>
                <a:cs typeface="Times New Roman" pitchFamily="18" charset="0"/>
              </a:rPr>
              <a:t>Fourthquarter</a:t>
            </a:r>
            <a:r>
              <a:rPr lang="en-IN" sz="1600" dirty="0" smtClean="0">
                <a:latin typeface="Times New Roman" pitchFamily="18" charset="0"/>
                <a:cs typeface="Times New Roman" pitchFamily="18" charset="0"/>
              </a:rPr>
              <a:t> 2015. </a:t>
            </a:r>
          </a:p>
          <a:p>
            <a:pPr algn="just">
              <a:lnSpc>
                <a:spcPct val="160000"/>
              </a:lnSpc>
            </a:pPr>
            <a:r>
              <a:rPr lang="en-IN" sz="1600" dirty="0" smtClean="0">
                <a:latin typeface="Times New Roman" pitchFamily="18" charset="0"/>
                <a:cs typeface="Times New Roman" pitchFamily="18" charset="0"/>
              </a:rPr>
              <a:t>[2] S. K. Sharma, T. E. </a:t>
            </a:r>
            <a:r>
              <a:rPr lang="en-IN" sz="1600" dirty="0" err="1" smtClean="0">
                <a:latin typeface="Times New Roman" pitchFamily="18" charset="0"/>
                <a:cs typeface="Times New Roman" pitchFamily="18" charset="0"/>
              </a:rPr>
              <a:t>Bogale</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Chatzinotas</a:t>
            </a:r>
            <a:r>
              <a:rPr lang="en-IN" sz="1600" dirty="0" smtClean="0">
                <a:latin typeface="Times New Roman" pitchFamily="18" charset="0"/>
                <a:cs typeface="Times New Roman" pitchFamily="18" charset="0"/>
              </a:rPr>
              <a:t>, X. Wang, and L. B. Le, “Physical layer aspects of wireless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Proc.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on Wireless Communication Systems (ISWCS), Sept. 2016, pp. 304–308. </a:t>
            </a:r>
          </a:p>
          <a:p>
            <a:pPr algn="just">
              <a:lnSpc>
                <a:spcPct val="160000"/>
              </a:lnSpc>
            </a:pPr>
            <a:r>
              <a:rPr lang="en-IN" sz="1600" dirty="0" smtClean="0">
                <a:latin typeface="Times New Roman" pitchFamily="18" charset="0"/>
                <a:cs typeface="Times New Roman" pitchFamily="18" charset="0"/>
              </a:rPr>
              <a:t>[3] P. Fan, “Coping with the big data: Convergence of communications, computing and storage,” China Communications, vol. 13, no. 9, pp. 203–207, Sept. 2016. </a:t>
            </a:r>
          </a:p>
          <a:p>
            <a:pPr algn="just">
              <a:lnSpc>
                <a:spcPct val="160000"/>
              </a:lnSpc>
            </a:pPr>
            <a:r>
              <a:rPr lang="en-IN" sz="1600" dirty="0" smtClean="0">
                <a:latin typeface="Times New Roman" pitchFamily="18" charset="0"/>
                <a:cs typeface="Times New Roman" pitchFamily="18" charset="0"/>
              </a:rPr>
              <a:t>[4] H. Liu, Z. Chen, and L. </a:t>
            </a:r>
            <a:r>
              <a:rPr lang="en-IN" sz="1600" dirty="0" err="1" smtClean="0">
                <a:latin typeface="Times New Roman" pitchFamily="18" charset="0"/>
                <a:cs typeface="Times New Roman" pitchFamily="18" charset="0"/>
              </a:rPr>
              <a:t>Qian</a:t>
            </a:r>
            <a:r>
              <a:rPr lang="en-IN" sz="1600" dirty="0" smtClean="0">
                <a:latin typeface="Times New Roman" pitchFamily="18" charset="0"/>
                <a:cs typeface="Times New Roman" pitchFamily="18" charset="0"/>
              </a:rPr>
              <a:t>, “The three primary </a:t>
            </a:r>
            <a:r>
              <a:rPr lang="en-IN" sz="1600" dirty="0" err="1" smtClean="0">
                <a:latin typeface="Times New Roman" pitchFamily="18" charset="0"/>
                <a:cs typeface="Times New Roman" pitchFamily="18" charset="0"/>
              </a:rPr>
              <a:t>colors</a:t>
            </a:r>
            <a:r>
              <a:rPr lang="en-IN" sz="1600" dirty="0" smtClean="0">
                <a:latin typeface="Times New Roman" pitchFamily="18" charset="0"/>
                <a:cs typeface="Times New Roman" pitchFamily="18" charset="0"/>
              </a:rPr>
              <a:t> of mobile systems,” IEEE Communications Magazine, vol. 54, no. 9, pp. 15–21, Sept. 2016. </a:t>
            </a:r>
          </a:p>
          <a:p>
            <a:pPr algn="just">
              <a:lnSpc>
                <a:spcPct val="160000"/>
              </a:lnSpc>
            </a:pPr>
            <a:r>
              <a:rPr lang="en-IN" sz="1600" dirty="0" smtClean="0">
                <a:latin typeface="Times New Roman" pitchFamily="18" charset="0"/>
                <a:cs typeface="Times New Roman" pitchFamily="18" charset="0"/>
              </a:rPr>
              <a:t>[5] S. Andreev, O. </a:t>
            </a:r>
            <a:r>
              <a:rPr lang="en-IN" sz="1600" dirty="0" err="1" smtClean="0">
                <a:latin typeface="Times New Roman" pitchFamily="18" charset="0"/>
                <a:cs typeface="Times New Roman" pitchFamily="18" charset="0"/>
              </a:rPr>
              <a:t>Galinina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Pyattaev</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Hosek</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Masek</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Yanikomeroglu</a:t>
            </a:r>
            <a:r>
              <a:rPr lang="en-IN" sz="1600" dirty="0" smtClean="0">
                <a:latin typeface="Times New Roman" pitchFamily="18" charset="0"/>
                <a:cs typeface="Times New Roman" pitchFamily="18" charset="0"/>
              </a:rPr>
              <a:t>, and Y. </a:t>
            </a:r>
            <a:r>
              <a:rPr lang="en-IN" sz="1600" dirty="0" err="1" smtClean="0">
                <a:latin typeface="Times New Roman" pitchFamily="18" charset="0"/>
                <a:cs typeface="Times New Roman" pitchFamily="18" charset="0"/>
              </a:rPr>
              <a:t>Koucheryavy</a:t>
            </a:r>
            <a:r>
              <a:rPr lang="en-IN" sz="1600" dirty="0" smtClean="0">
                <a:latin typeface="Times New Roman" pitchFamily="18" charset="0"/>
                <a:cs typeface="Times New Roman" pitchFamily="18" charset="0"/>
              </a:rPr>
              <a:t>, “Exploring synergy between communications, caching, and computing in 5G-grade deployments,” IEEE Communications Magazine, vol. 54, no. 8, pp. 60–69, August 2016.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Tang and T. Q. S. </a:t>
            </a:r>
            <a:r>
              <a:rPr lang="en-IN" sz="1600" dirty="0" err="1" smtClean="0">
                <a:latin typeface="Times New Roman" pitchFamily="18" charset="0"/>
                <a:cs typeface="Times New Roman" pitchFamily="18" charset="0"/>
              </a:rPr>
              <a:t>Quek</a:t>
            </a:r>
            <a:r>
              <a:rPr lang="en-IN" sz="1600" dirty="0" smtClean="0">
                <a:latin typeface="Times New Roman" pitchFamily="18" charset="0"/>
                <a:cs typeface="Times New Roman" pitchFamily="18" charset="0"/>
              </a:rPr>
              <a:t>, “The role of cloud computing in </a:t>
            </a:r>
            <a:r>
              <a:rPr lang="en-IN" sz="1600" dirty="0" err="1" smtClean="0">
                <a:latin typeface="Times New Roman" pitchFamily="18" charset="0"/>
                <a:cs typeface="Times New Roman" pitchFamily="18" charset="0"/>
              </a:rPr>
              <a:t>contentcentric</a:t>
            </a:r>
            <a:r>
              <a:rPr lang="en-IN" sz="1600" dirty="0" smtClean="0">
                <a:latin typeface="Times New Roman" pitchFamily="18" charset="0"/>
                <a:cs typeface="Times New Roman" pitchFamily="18" charset="0"/>
              </a:rPr>
              <a:t> mobile networking,” IEEE Communications Magazine, vol. 54, no. 8, pp. 52–59, Aug. 2016. </a:t>
            </a:r>
          </a:p>
          <a:p>
            <a:pPr algn="just">
              <a:lnSpc>
                <a:spcPct val="170000"/>
              </a:lnSpc>
            </a:pPr>
            <a:r>
              <a:rPr lang="en-IN" sz="1600" dirty="0" smtClean="0">
                <a:latin typeface="Times New Roman" pitchFamily="18" charset="0"/>
                <a:cs typeface="Times New Roman" pitchFamily="18" charset="0"/>
              </a:rPr>
              <a:t>[7] P. Corcoran and S. K. </a:t>
            </a:r>
            <a:r>
              <a:rPr lang="en-IN" sz="1600" dirty="0" err="1" smtClean="0">
                <a:latin typeface="Times New Roman" pitchFamily="18" charset="0"/>
                <a:cs typeface="Times New Roman" pitchFamily="18" charset="0"/>
              </a:rPr>
              <a:t>Datta</a:t>
            </a:r>
            <a:r>
              <a:rPr lang="en-IN" sz="1600" dirty="0" smtClean="0">
                <a:latin typeface="Times New Roman" pitchFamily="18" charset="0"/>
                <a:cs typeface="Times New Roman" pitchFamily="18" charset="0"/>
              </a:rPr>
              <a:t>, “Mobile-edge computing and the Internet of Things for consumers: Extending cloud computing and services to the edge of the network,” IEEE Consumer Electronics Magazine, vol. 5, no. 4, pp. 73–74, Oct. 2016. </a:t>
            </a:r>
          </a:p>
          <a:p>
            <a:pPr algn="just">
              <a:lnSpc>
                <a:spcPct val="170000"/>
              </a:lnSpc>
            </a:pPr>
            <a:r>
              <a:rPr lang="en-IN" sz="1600" dirty="0" smtClean="0">
                <a:latin typeface="Times New Roman" pitchFamily="18" charset="0"/>
                <a:cs typeface="Times New Roman" pitchFamily="18" charset="0"/>
              </a:rPr>
              <a:t>[8] X. </a:t>
            </a:r>
            <a:r>
              <a:rPr lang="en-IN" sz="1600" dirty="0" err="1" smtClean="0">
                <a:latin typeface="Times New Roman" pitchFamily="18" charset="0"/>
                <a:cs typeface="Times New Roman" pitchFamily="18" charset="0"/>
              </a:rPr>
              <a:t>Masip</a:t>
            </a:r>
            <a:r>
              <a:rPr lang="en-IN" sz="1600" dirty="0" smtClean="0">
                <a:latin typeface="Times New Roman" pitchFamily="18" charset="0"/>
                <a:cs typeface="Times New Roman" pitchFamily="18" charset="0"/>
              </a:rPr>
              <a:t>-Bruin, E. </a:t>
            </a:r>
            <a:r>
              <a:rPr lang="en-IN" sz="1600" dirty="0" err="1" smtClean="0">
                <a:latin typeface="Times New Roman" pitchFamily="18" charset="0"/>
                <a:cs typeface="Times New Roman" pitchFamily="18" charset="0"/>
              </a:rPr>
              <a:t>Marn-Tordera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Tashakor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Jukan</a:t>
            </a:r>
            <a:r>
              <a:rPr lang="en-IN" sz="1600" dirty="0" smtClean="0">
                <a:latin typeface="Times New Roman" pitchFamily="18" charset="0"/>
                <a:cs typeface="Times New Roman" pitchFamily="18" charset="0"/>
              </a:rPr>
              <a:t>, and G. J.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“Foggy clouds and cloudy fogs: a real need for coordinated management of fog-to-cloud computing systems,” IEEE Wireless Communications, vol. 23, no. 5, pp. 120–128, Oct. 2016. </a:t>
            </a:r>
          </a:p>
          <a:p>
            <a:pPr algn="just">
              <a:lnSpc>
                <a:spcPct val="170000"/>
              </a:lnSpc>
            </a:pPr>
            <a:r>
              <a:rPr lang="en-IN" sz="1600" dirty="0" smtClean="0">
                <a:latin typeface="Times New Roman" pitchFamily="18" charset="0"/>
                <a:cs typeface="Times New Roman" pitchFamily="18" charset="0"/>
              </a:rPr>
              <a:t>[9] C. </a:t>
            </a:r>
            <a:r>
              <a:rPr lang="en-IN" sz="1600" dirty="0" err="1" smtClean="0">
                <a:latin typeface="Times New Roman" pitchFamily="18" charset="0"/>
                <a:cs typeface="Times New Roman" pitchFamily="18" charset="0"/>
              </a:rPr>
              <a:t>Vallati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Virdis</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Mingozzi</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Stea</a:t>
            </a:r>
            <a:r>
              <a:rPr lang="en-IN" sz="1600" dirty="0" smtClean="0">
                <a:latin typeface="Times New Roman" pitchFamily="18" charset="0"/>
                <a:cs typeface="Times New Roman" pitchFamily="18" charset="0"/>
              </a:rPr>
              <a:t>, “Mobile-edge computing come home connecting things in future smart homes using LTE device-to-device communications,” IEEE Consumer Electronics Magazine, vol. 5, no. 4, pp. 77–83, 2016. </a:t>
            </a:r>
          </a:p>
          <a:p>
            <a:pPr algn="just">
              <a:lnSpc>
                <a:spcPct val="170000"/>
              </a:lnSpc>
            </a:pPr>
            <a:r>
              <a:rPr lang="en-IN" sz="1600" dirty="0" smtClean="0">
                <a:latin typeface="Times New Roman" pitchFamily="18" charset="0"/>
                <a:cs typeface="Times New Roman" pitchFamily="18" charset="0"/>
              </a:rPr>
              <a:t>[10]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“The emergence of edge computing,” Computer, vol. 50, no. 1, pp. 30–39, Jan.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1660</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Fast Hierarchical Physical Topology Update Scheme for Edge-Cloud Collaborative IoT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2021-08-12T11:29:38Z</dcterms:modified>
</cp:coreProperties>
</file>