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Consortium </a:t>
            </a: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-based Access Control Framework with Dynamic </a:t>
            </a:r>
            <a:r>
              <a:rPr lang="en-IN" b="1" dirty="0" err="1" smtClean="0">
                <a:latin typeface="Times New Roman" pitchFamily="18" charset="0"/>
                <a:cs typeface="Times New Roman" pitchFamily="18" charset="0"/>
              </a:rPr>
              <a:t>Orderer</a:t>
            </a:r>
            <a:r>
              <a:rPr lang="en-IN" b="1" dirty="0" smtClean="0">
                <a:latin typeface="Times New Roman" pitchFamily="18" charset="0"/>
                <a:cs typeface="Times New Roman" pitchFamily="18" charset="0"/>
              </a:rPr>
              <a:t> Node Selection for 5G-enabled Industrial </a:t>
            </a:r>
            <a:r>
              <a:rPr lang="en-IN" b="1" dirty="0" err="1" smtClean="0">
                <a:latin typeface="Times New Roman" pitchFamily="18" charset="0"/>
                <a:cs typeface="Times New Roman" pitchFamily="18" charset="0"/>
              </a:rPr>
              <a:t>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5G-enabled </a:t>
            </a:r>
            <a:r>
              <a:rPr lang="en-IN" sz="2000" dirty="0" smtClean="0">
                <a:latin typeface="Times New Roman" pitchFamily="18" charset="0"/>
                <a:cs typeface="Times New Roman" pitchFamily="18" charset="0"/>
              </a:rPr>
              <a:t>Industrial Internet of Things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deployment will bring more severe security and privacy challenges, which puts forward higher requirements for access control.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access control method has become a promising security technology, but it still faces high latency in consensus process and weak adaptability to dynamic changes in network environment. This paper proposes a novel access control framework for 5G-enabled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based on consortium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We design three types of </a:t>
            </a:r>
            <a:r>
              <a:rPr lang="en-IN" sz="2000" dirty="0" err="1" smtClean="0">
                <a:latin typeface="Times New Roman" pitchFamily="18" charset="0"/>
                <a:cs typeface="Times New Roman" pitchFamily="18" charset="0"/>
              </a:rPr>
              <a:t>chaincodes</a:t>
            </a:r>
            <a:r>
              <a:rPr lang="en-IN" sz="2000" dirty="0" smtClean="0">
                <a:latin typeface="Times New Roman" pitchFamily="18" charset="0"/>
                <a:cs typeface="Times New Roman" pitchFamily="18" charset="0"/>
              </a:rPr>
              <a:t> for the framework named Policy Management </a:t>
            </a:r>
            <a:r>
              <a:rPr lang="en-IN" sz="2000" dirty="0" err="1" smtClean="0">
                <a:latin typeface="Times New Roman" pitchFamily="18" charset="0"/>
                <a:cs typeface="Times New Roman" pitchFamily="18" charset="0"/>
              </a:rPr>
              <a:t>Chaincode</a:t>
            </a:r>
            <a:r>
              <a:rPr lang="en-IN" sz="2000" dirty="0" smtClean="0">
                <a:latin typeface="Times New Roman" pitchFamily="18" charset="0"/>
                <a:cs typeface="Times New Roman" pitchFamily="18" charset="0"/>
              </a:rPr>
              <a:t> (PMC), Access Control </a:t>
            </a:r>
            <a:r>
              <a:rPr lang="en-IN" sz="2000" dirty="0" err="1" smtClean="0">
                <a:latin typeface="Times New Roman" pitchFamily="18" charset="0"/>
                <a:cs typeface="Times New Roman" pitchFamily="18" charset="0"/>
              </a:rPr>
              <a:t>Chaincode</a:t>
            </a:r>
            <a:r>
              <a:rPr lang="en-IN" sz="2000" dirty="0" smtClean="0">
                <a:latin typeface="Times New Roman" pitchFamily="18" charset="0"/>
                <a:cs typeface="Times New Roman" pitchFamily="18" charset="0"/>
              </a:rPr>
              <a:t> (ACC) and Credit Evaluation </a:t>
            </a:r>
            <a:r>
              <a:rPr lang="en-IN" sz="2000" dirty="0" err="1" smtClean="0">
                <a:latin typeface="Times New Roman" pitchFamily="18" charset="0"/>
                <a:cs typeface="Times New Roman" pitchFamily="18" charset="0"/>
              </a:rPr>
              <a:t>Chaincode</a:t>
            </a:r>
            <a:r>
              <a:rPr lang="en-IN" sz="2000" dirty="0" smtClean="0">
                <a:latin typeface="Times New Roman" pitchFamily="18" charset="0"/>
                <a:cs typeface="Times New Roman" pitchFamily="18" charset="0"/>
              </a:rPr>
              <a:t> (CEC). The PMC and ACC are deployed on the same data channel to implement the management of access control policies and the authorization of access.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CEC deployed on another channel is used to add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records collected from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devices and calculate the credit value of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domain. Specifically, we design a two-step credit-based Raft consensus mechanism, which can select the </a:t>
            </a:r>
            <a:r>
              <a:rPr lang="en-IN" sz="2000" dirty="0" err="1" smtClean="0">
                <a:latin typeface="Times New Roman" pitchFamily="18" charset="0"/>
                <a:cs typeface="Times New Roman" pitchFamily="18" charset="0"/>
              </a:rPr>
              <a:t>orderer</a:t>
            </a:r>
            <a:r>
              <a:rPr lang="en-IN" sz="2000" dirty="0" smtClean="0">
                <a:latin typeface="Times New Roman" pitchFamily="18" charset="0"/>
                <a:cs typeface="Times New Roman" pitchFamily="18" charset="0"/>
              </a:rPr>
              <a:t> nodes dynamically to achieve fast and reliable consensus based on historical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records stored in the ledger. Furthermore, we implement the proposed framework on a real-world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and compare it with the framework based on Practical Byzantine Fault Tolerance (PBFT) consensus. The experiment results show that our proposed framework can maintain lower consensus cost time with 100ms level and achieves 4 to 5 times throughput with lower hardware resource consumption and communication consumption. Besides, our design also improves the security and robustness of the access control process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existing industrial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implementations, however, are still relying on a centralized architecture, which is vulnerable to the single point of failure attack and requires a massive amount of computation at the central entity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has a significant impact on the existing industry models in many fields, including manufacturing, power system, transportation, agriculture, supply chain, and the food industry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believed that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will have a profound impact on existing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infrastructures.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also provide a practical integration architecture to integrate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into existing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platforms, as a </a:t>
            </a:r>
            <a:r>
              <a:rPr lang="en-IN" sz="2000" dirty="0" err="1" smtClean="0">
                <a:latin typeface="Times New Roman" pitchFamily="18" charset="0"/>
                <a:cs typeface="Times New Roman" pitchFamily="18" charset="0"/>
              </a:rPr>
              <a:t>blockchainenabled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platform.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necessary to solve the transaction problem of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in the case of high throughput on the basis of the existing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technologies, and provide the possibility for the implementation of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in the smart grid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current smart grid equipment management has basic coding standardization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inherits the advantages of centralization and alleviate the problem of </a:t>
            </a:r>
            <a:r>
              <a:rPr lang="en-IN" sz="2000" dirty="0" smtClean="0">
                <a:latin typeface="Times New Roman" pitchFamily="18" charset="0"/>
                <a:cs typeface="Times New Roman" pitchFamily="18" charset="0"/>
              </a:rPr>
              <a:t>monopoly.</a:t>
            </a:r>
          </a:p>
          <a:p>
            <a:pPr algn="just">
              <a:lnSpc>
                <a:spcPct val="150000"/>
              </a:lnSpc>
            </a:pPr>
            <a:r>
              <a:rPr lang="en-IN" sz="2000" dirty="0" smtClean="0">
                <a:latin typeface="Times New Roman" pitchFamily="18" charset="0"/>
                <a:cs typeface="Times New Roman" pitchFamily="18" charset="0"/>
              </a:rPr>
              <a:t>When the traditional single node architecture evolves into distributed system, the </a:t>
            </a:r>
            <a:r>
              <a:rPr lang="en-IN" sz="2000" dirty="0" err="1" smtClean="0">
                <a:latin typeface="Times New Roman" pitchFamily="18" charset="0"/>
                <a:cs typeface="Times New Roman" pitchFamily="18" charset="0"/>
              </a:rPr>
              <a:t>frst</a:t>
            </a:r>
            <a:r>
              <a:rPr lang="en-IN" sz="2000" dirty="0" smtClean="0">
                <a:latin typeface="Times New Roman" pitchFamily="18" charset="0"/>
                <a:cs typeface="Times New Roman" pitchFamily="18" charset="0"/>
              </a:rPr>
              <a:t> problem is to ensure the consistency.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Consistency is the most basic and important problem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system.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Some research works have been proposed to deal with storage issues, such as </a:t>
            </a:r>
            <a:r>
              <a:rPr lang="en-IN" sz="2000" dirty="0" err="1" smtClean="0">
                <a:latin typeface="Times New Roman" pitchFamily="18" charset="0"/>
                <a:cs typeface="Times New Roman" pitchFamily="18" charset="0"/>
              </a:rPr>
              <a:t>BigChainDB</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Inter-Planetary File System (IPFS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their proposed platform, smart contracts are used to run the pricing mechanism as well as control energy trading transactions and </a:t>
            </a:r>
            <a:r>
              <a:rPr lang="en-IN" sz="2000" dirty="0" err="1" smtClean="0">
                <a:latin typeface="Times New Roman" pitchFamily="18" charset="0"/>
                <a:cs typeface="Times New Roman" pitchFamily="18" charset="0"/>
              </a:rPr>
              <a:t>crowdsources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also proposed an intelligent </a:t>
            </a:r>
            <a:r>
              <a:rPr lang="en-IN" sz="2000" dirty="0" err="1" smtClean="0">
                <a:latin typeface="Times New Roman" pitchFamily="18" charset="0"/>
                <a:cs typeface="Times New Roman" pitchFamily="18" charset="0"/>
              </a:rPr>
              <a:t>energyaware</a:t>
            </a:r>
            <a:r>
              <a:rPr lang="en-IN" sz="2000" dirty="0" smtClean="0">
                <a:latin typeface="Times New Roman" pitchFamily="18" charset="0"/>
                <a:cs typeface="Times New Roman" pitchFamily="18" charset="0"/>
              </a:rPr>
              <a:t> resource management system within cloud 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using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appearance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technologies brings great opportunities for ensuring secured P2P energy trading; moreover, some recent studies proposed to use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to handle the challenges in the EMS.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 </a:t>
            </a:r>
            <a:r>
              <a:rPr lang="en-IN" sz="2000" dirty="0" err="1" smtClean="0">
                <a:latin typeface="Times New Roman" pitchFamily="18" charset="0"/>
                <a:cs typeface="Times New Roman" pitchFamily="18" charset="0"/>
              </a:rPr>
              <a:t>identifer</a:t>
            </a:r>
            <a:r>
              <a:rPr lang="en-IN" sz="2000" dirty="0" smtClean="0">
                <a:latin typeface="Times New Roman" pitchFamily="18" charset="0"/>
                <a:cs typeface="Times New Roman" pitchFamily="18" charset="0"/>
              </a:rPr>
              <a:t> can uniquely identify a single entity or a type of entity and is used to identify the device in the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current popular consensus mechanisms are generally only suitable for a single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application, and the performance of the consensus mechanisms are related to the </a:t>
            </a:r>
            <a:r>
              <a:rPr lang="en-IN" sz="2000" dirty="0" err="1" smtClean="0">
                <a:latin typeface="Times New Roman" pitchFamily="18" charset="0"/>
                <a:cs typeface="Times New Roman" pitchFamily="18" charset="0"/>
              </a:rPr>
              <a:t>specifc</a:t>
            </a:r>
            <a:r>
              <a:rPr lang="en-IN" sz="2000" dirty="0" smtClean="0">
                <a:latin typeface="Times New Roman" pitchFamily="18" charset="0"/>
                <a:cs typeface="Times New Roman" pitchFamily="18" charset="0"/>
              </a:rPr>
              <a:t> requirements of </a:t>
            </a:r>
            <a:r>
              <a:rPr lang="en-IN" sz="2000" dirty="0" smtClean="0">
                <a:latin typeface="Times New Roman" pitchFamily="18" charset="0"/>
                <a:cs typeface="Times New Roman" pitchFamily="18" charset="0"/>
              </a:rPr>
              <a:t>different </a:t>
            </a:r>
            <a:r>
              <a:rPr lang="en-IN" sz="2000" dirty="0" smtClean="0">
                <a:latin typeface="Times New Roman" pitchFamily="18" charset="0"/>
                <a:cs typeface="Times New Roman" pitchFamily="18" charset="0"/>
              </a:rPr>
              <a:t>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the distributed system can achieve "consistency", it can present a perfect and scalable "virtual node", which has better performance and stability than physical nodes.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to </a:t>
            </a:r>
            <a:r>
              <a:rPr lang="en-IN" sz="2000" dirty="0" err="1" smtClean="0">
                <a:latin typeface="Times New Roman" pitchFamily="18" charset="0"/>
                <a:cs typeface="Times New Roman" pitchFamily="18" charset="0"/>
              </a:rPr>
              <a:t>blockchain’s</a:t>
            </a:r>
            <a:r>
              <a:rPr lang="en-IN" sz="2000" dirty="0" smtClean="0">
                <a:latin typeface="Times New Roman" pitchFamily="18" charset="0"/>
                <a:cs typeface="Times New Roman" pitchFamily="18" charset="0"/>
              </a:rPr>
              <a:t> distributed storage and credibility, it is used to identify and register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in smart grid, ensuring the reliability and accuracy of smart grid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management</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Consortium </a:t>
                      </a:r>
                      <a:r>
                        <a:rPr lang="en-US" sz="2000" dirty="0" err="1">
                          <a:latin typeface="Times New Roman"/>
                          <a:ea typeface="Calibri"/>
                          <a:cs typeface="Latha"/>
                        </a:rPr>
                        <a:t>blockchain</a:t>
                      </a:r>
                      <a:r>
                        <a:rPr lang="en-US" sz="2000" dirty="0">
                          <a:latin typeface="Times New Roman"/>
                          <a:ea typeface="Calibri"/>
                          <a:cs typeface="Latha"/>
                        </a:rPr>
                        <a:t> based data aggregation and regulation mechanism for smart grid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Fan, X.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the process of regulation, the control centre, grid operator, and equipment supplier receive fixed-height blocks from the blockchain, and obtain plaintext from the decryption.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group signature and authentication scheme for blockchain-based mobile-edge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Zhang, J. Lee,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propose a group signature scheme designed for validating blocks of </a:t>
                      </a:r>
                      <a:r>
                        <a:rPr lang="en-US" sz="2000" dirty="0" err="1">
                          <a:solidFill>
                            <a:srgbClr val="333333"/>
                          </a:solidFill>
                          <a:latin typeface="Times New Roman"/>
                          <a:ea typeface="Calibri"/>
                          <a:cs typeface="Latha"/>
                        </a:rPr>
                        <a:t>blockchain</a:t>
                      </a:r>
                      <a:r>
                        <a:rPr lang="en-US" sz="2000" dirty="0">
                          <a:solidFill>
                            <a:srgbClr val="333333"/>
                          </a:solidFill>
                          <a:latin typeface="Times New Roman"/>
                          <a:ea typeface="Calibri"/>
                          <a:cs typeface="Latha"/>
                        </a:rPr>
                        <a:t> to address such issues.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iterative two-layer optimization charging and discharging trading scheme for electric vehicle using consortium </a:t>
                      </a:r>
                      <a:r>
                        <a:rPr lang="en-US" sz="2000" dirty="0" err="1">
                          <a:latin typeface="Times New Roman"/>
                          <a:ea typeface="Calibri"/>
                          <a:cs typeface="Latha"/>
                        </a:rPr>
                        <a:t>blockchain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Li, B. Hu,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order to solve the mixed-integer programming (MIP) problem that exists in this model, an improved heuristic algorithm, the adaptive inertia weight krill herd (KH) algorithm is proposed.</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Joint resource allocation and incentive design for blockchain-based mobile edge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Sun, J. Liu, Y. Yue and P. Wang,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Mobile edge computing (MEC), as a promising technology, provides proximate and prompt computing service for mobile users on various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00200" y="1371600"/>
            <a:ext cx="6821389"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5334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Smart </a:t>
            </a:r>
            <a:r>
              <a:rPr lang="en-IN" sz="1700" dirty="0" smtClean="0">
                <a:latin typeface="Times New Roman" pitchFamily="18" charset="0"/>
                <a:cs typeface="Times New Roman" pitchFamily="18" charset="0"/>
              </a:rPr>
              <a:t>grid is the most promising vertical industry application of 5G. </a:t>
            </a:r>
            <a:r>
              <a:rPr lang="en-IN" sz="1700" dirty="0" err="1" smtClean="0">
                <a:latin typeface="Times New Roman" pitchFamily="18" charset="0"/>
                <a:cs typeface="Times New Roman" pitchFamily="18" charset="0"/>
              </a:rPr>
              <a:t>Tis</a:t>
            </a:r>
            <a:r>
              <a:rPr lang="en-IN" sz="1700" dirty="0" smtClean="0">
                <a:latin typeface="Times New Roman" pitchFamily="18" charset="0"/>
                <a:cs typeface="Times New Roman" pitchFamily="18" charset="0"/>
              </a:rPr>
              <a:t> paper integrated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technology into 5G MEC-based smart grid to solve the coding and </a:t>
            </a:r>
            <a:r>
              <a:rPr lang="en-IN" sz="1700" dirty="0" err="1" smtClean="0">
                <a:latin typeface="Times New Roman" pitchFamily="18" charset="0"/>
                <a:cs typeface="Times New Roman" pitchFamily="18" charset="0"/>
              </a:rPr>
              <a:t>identifcation</a:t>
            </a:r>
            <a:r>
              <a:rPr lang="en-IN" sz="1700" dirty="0" smtClean="0">
                <a:latin typeface="Times New Roman" pitchFamily="18" charset="0"/>
                <a:cs typeface="Times New Roman" pitchFamily="18" charset="0"/>
              </a:rPr>
              <a:t> problems of massive smart grid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devices. In the life cycle management of smart grid equipment, </a:t>
            </a:r>
            <a:r>
              <a:rPr lang="en-IN" sz="1700" dirty="0" err="1" smtClean="0">
                <a:latin typeface="Times New Roman" pitchFamily="18" charset="0"/>
                <a:cs typeface="Times New Roman" pitchFamily="18" charset="0"/>
              </a:rPr>
              <a:t>unifed</a:t>
            </a:r>
            <a:r>
              <a:rPr lang="en-IN" sz="1700" dirty="0" smtClean="0">
                <a:latin typeface="Times New Roman" pitchFamily="18" charset="0"/>
                <a:cs typeface="Times New Roman" pitchFamily="18" charset="0"/>
              </a:rPr>
              <a:t> smart grid equipment coding or </a:t>
            </a:r>
            <a:r>
              <a:rPr lang="en-IN" sz="1700" dirty="0" err="1" smtClean="0">
                <a:latin typeface="Times New Roman" pitchFamily="18" charset="0"/>
                <a:cs typeface="Times New Roman" pitchFamily="18" charset="0"/>
              </a:rPr>
              <a:t>identifcation</a:t>
            </a:r>
            <a:r>
              <a:rPr lang="en-IN" sz="1700" dirty="0" smtClean="0">
                <a:latin typeface="Times New Roman" pitchFamily="18" charset="0"/>
                <a:cs typeface="Times New Roman" pitchFamily="18" charset="0"/>
              </a:rPr>
              <a:t> can serve as the index of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explorer for data searching and extracting. Because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has the characteristics of decentralization, distribution, credibility, and traceability, this paper proposed a hybrid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mechanism for the </a:t>
            </a:r>
            <a:r>
              <a:rPr lang="en-IN" sz="1700" dirty="0" err="1" smtClean="0">
                <a:latin typeface="Times New Roman" pitchFamily="18" charset="0"/>
                <a:cs typeface="Times New Roman" pitchFamily="18" charset="0"/>
              </a:rPr>
              <a:t>identifcation</a:t>
            </a:r>
            <a:r>
              <a:rPr lang="en-IN" sz="1700" dirty="0" smtClean="0">
                <a:latin typeface="Times New Roman" pitchFamily="18" charset="0"/>
                <a:cs typeface="Times New Roman" pitchFamily="18" charset="0"/>
              </a:rPr>
              <a:t> and registration of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devices in smart grid. </a:t>
            </a:r>
            <a:r>
              <a:rPr lang="en-IN" sz="1700" dirty="0" err="1" smtClean="0">
                <a:latin typeface="Times New Roman" pitchFamily="18" charset="0"/>
                <a:cs typeface="Times New Roman" pitchFamily="18" charset="0"/>
              </a:rPr>
              <a:t>Tis</a:t>
            </a:r>
            <a:r>
              <a:rPr lang="en-IN" sz="1700" dirty="0" smtClean="0">
                <a:latin typeface="Times New Roman" pitchFamily="18" charset="0"/>
                <a:cs typeface="Times New Roman" pitchFamily="18" charset="0"/>
              </a:rPr>
              <a:t> hybrid mechanism is deployed on the MEC server, which acts as both a gateway for the public chain and a gateway for the private chain. Furthermore, as the basic technology in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we studied a number of consensus algorithms, and discussed their suitability for the hybrid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Finally, the performances of these consensus algorithms are analyzed and compared.</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Fan, X. Zhang, Consortium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based data aggregation and regulation mechanism for smart grid. IEEE Access 7, 35929–35940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S. Zhang, J. Lee, A group signature and authentication scheme for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-based mobile-edge computing. IEEE Internet Things J. 7(5), 4557–4565 (May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Y. Li, B.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An iterative two-layer optimization charging and discharging trading scheme for electric vehicle using consortium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IEEE Trans Smart Grid 11(3), 2627–2637 (May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W. Sun, J. Liu, Y. </a:t>
            </a:r>
            <a:r>
              <a:rPr lang="en-IN" sz="1600" dirty="0" err="1" smtClean="0">
                <a:latin typeface="Times New Roman" pitchFamily="18" charset="0"/>
                <a:cs typeface="Times New Roman" pitchFamily="18" charset="0"/>
              </a:rPr>
              <a:t>Yue</a:t>
            </a:r>
            <a:r>
              <a:rPr lang="en-IN" sz="1600" dirty="0" smtClean="0">
                <a:latin typeface="Times New Roman" pitchFamily="18" charset="0"/>
                <a:cs typeface="Times New Roman" pitchFamily="18" charset="0"/>
              </a:rPr>
              <a:t> and P. Wang, Joint resource allocation and incentive design for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-based mobile edge computing, in IEEE Transactions on Wireless Communications, https://doi.org/10.1109/TWC.2020.2999721.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F. Richard Yu, Q. Pei, X. Chu, J. Du and L. Zhu, Cooperative Computation </a:t>
            </a:r>
            <a:r>
              <a:rPr lang="en-IN" sz="1600" dirty="0" err="1" smtClean="0">
                <a:latin typeface="Times New Roman" pitchFamily="18" charset="0"/>
                <a:cs typeface="Times New Roman" pitchFamily="18" charset="0"/>
              </a:rPr>
              <a:t>Ofoading</a:t>
            </a:r>
            <a:r>
              <a:rPr lang="en-IN" sz="1600" dirty="0" smtClean="0">
                <a:latin typeface="Times New Roman" pitchFamily="18" charset="0"/>
                <a:cs typeface="Times New Roman" pitchFamily="18" charset="0"/>
              </a:rPr>
              <a:t> and Resource Allocation for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-Enabled Mobile-Edge Computing: A Deep Reinforcement Learning Approach, in IEEE Internet of Things Journal, vol. 7, no. 7, pp. 6214–6228, July 2020.</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Y. Liu, F.R. Yu, X. Li, H. </a:t>
            </a:r>
            <a:r>
              <a:rPr lang="en-IN" sz="1800" dirty="0" err="1" smtClean="0">
                <a:latin typeface="Times New Roman" pitchFamily="18" charset="0"/>
                <a:cs typeface="Times New Roman" pitchFamily="18" charset="0"/>
              </a:rPr>
              <a:t>Ji</a:t>
            </a:r>
            <a:r>
              <a:rPr lang="en-IN" sz="1800" dirty="0" smtClean="0">
                <a:latin typeface="Times New Roman" pitchFamily="18" charset="0"/>
                <a:cs typeface="Times New Roman" pitchFamily="18" charset="0"/>
              </a:rPr>
              <a:t>, V.C.M. Leung, Decentralized resource allocation for video </a:t>
            </a:r>
            <a:r>
              <a:rPr lang="en-IN" sz="1800" dirty="0" err="1" smtClean="0">
                <a:latin typeface="Times New Roman" pitchFamily="18" charset="0"/>
                <a:cs typeface="Times New Roman" pitchFamily="18" charset="0"/>
              </a:rPr>
              <a:t>transcoding</a:t>
            </a:r>
            <a:r>
              <a:rPr lang="en-IN" sz="1800" dirty="0" smtClean="0">
                <a:latin typeface="Times New Roman" pitchFamily="18" charset="0"/>
                <a:cs typeface="Times New Roman" pitchFamily="18" charset="0"/>
              </a:rPr>
              <a:t> and delivery in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-based system with mobile edge computing. IEEE Trans. </a:t>
            </a:r>
            <a:r>
              <a:rPr lang="en-IN" sz="1800" dirty="0" err="1" smtClean="0">
                <a:latin typeface="Times New Roman" pitchFamily="18" charset="0"/>
                <a:cs typeface="Times New Roman" pitchFamily="18" charset="0"/>
              </a:rPr>
              <a:t>Veh</a:t>
            </a:r>
            <a:r>
              <a:rPr lang="en-IN" sz="1800" dirty="0" smtClean="0">
                <a:latin typeface="Times New Roman" pitchFamily="18" charset="0"/>
                <a:cs typeface="Times New Roman" pitchFamily="18" charset="0"/>
              </a:rPr>
              <a:t>. Technol. 68(11), 11169–11185 (Nov. 2019)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F. </a:t>
            </a:r>
            <a:r>
              <a:rPr lang="en-IN" sz="1800" dirty="0" err="1" smtClean="0">
                <a:latin typeface="Times New Roman" pitchFamily="18" charset="0"/>
                <a:cs typeface="Times New Roman" pitchFamily="18" charset="0"/>
              </a:rPr>
              <a:t>Guo</a:t>
            </a:r>
            <a:r>
              <a:rPr lang="en-IN" sz="1800" dirty="0" smtClean="0">
                <a:latin typeface="Times New Roman" pitchFamily="18" charset="0"/>
                <a:cs typeface="Times New Roman" pitchFamily="18" charset="0"/>
              </a:rPr>
              <a:t>, F.R. Yu, H. Zhang, H. </a:t>
            </a:r>
            <a:r>
              <a:rPr lang="en-IN" sz="1800" dirty="0" err="1" smtClean="0">
                <a:latin typeface="Times New Roman" pitchFamily="18" charset="0"/>
                <a:cs typeface="Times New Roman" pitchFamily="18" charset="0"/>
              </a:rPr>
              <a:t>Ji</a:t>
            </a:r>
            <a:r>
              <a:rPr lang="en-IN" sz="1800" dirty="0" smtClean="0">
                <a:latin typeface="Times New Roman" pitchFamily="18" charset="0"/>
                <a:cs typeface="Times New Roman" pitchFamily="18" charset="0"/>
              </a:rPr>
              <a:t>, M. Liu, V.C.M. Leung, Adaptive Resource Allocation in Future Wireless Networks With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and Mobile Edge Computing. IEEE Trans. Wireless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19(3), 1689–1703 (2020</a:t>
            </a:r>
            <a:r>
              <a:rPr lang="en-IN" sz="1800" dirty="0" smtClean="0">
                <a:latin typeface="Times New Roman" pitchFamily="18" charset="0"/>
                <a:cs typeface="Times New Roman" pitchFamily="18" charset="0"/>
              </a:rPr>
              <a:t>) </a:t>
            </a:r>
          </a:p>
          <a:p>
            <a:pPr algn="just">
              <a:lnSpc>
                <a:spcPct val="170000"/>
              </a:lnSpc>
            </a:pPr>
            <a:r>
              <a:rPr lang="en-IN" sz="1800" dirty="0" smtClean="0">
                <a:latin typeface="Times New Roman" pitchFamily="18" charset="0"/>
                <a:cs typeface="Times New Roman" pitchFamily="18" charset="0"/>
              </a:rPr>
              <a:t>8. J. Wu, N. Tran, Application of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technology in sustain- able energy systems: An overview. Sustainability 10(9), 3067 (2018)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Y. Cao, Energy internet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technology, in The Energy Internet. Elsevier, 2019, pp. 45–64.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A. S. </a:t>
            </a:r>
            <a:r>
              <a:rPr lang="en-IN" sz="1800" dirty="0" err="1" smtClean="0">
                <a:latin typeface="Times New Roman" pitchFamily="18" charset="0"/>
                <a:cs typeface="Times New Roman" pitchFamily="18" charset="0"/>
              </a:rPr>
              <a:t>Musleh</a:t>
            </a:r>
            <a:r>
              <a:rPr lang="en-IN" sz="1800" dirty="0" smtClean="0">
                <a:latin typeface="Times New Roman" pitchFamily="18" charset="0"/>
                <a:cs typeface="Times New Roman" pitchFamily="18" charset="0"/>
              </a:rPr>
              <a:t>, G. Yao, and S. </a:t>
            </a:r>
            <a:r>
              <a:rPr lang="en-IN" sz="1800" dirty="0" err="1" smtClean="0">
                <a:latin typeface="Times New Roman" pitchFamily="18" charset="0"/>
                <a:cs typeface="Times New Roman" pitchFamily="18" charset="0"/>
              </a:rPr>
              <a:t>Muyeen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applications in smart grid–review and frameworks, IEEE Access, vol. 7, pp. 86 746– 86 757, 2019.</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1519</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Consortium Blockchain-based Access Control Framework with Dynamic Orderer Node Selection for 5G-enabled Industrial IoT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2021-08-12T08:09:42Z</dcterms:modified>
</cp:coreProperties>
</file>