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676" autoAdjust="0"/>
    <p:restoredTop sz="94660"/>
  </p:normalViewPr>
  <p:slideViewPr>
    <p:cSldViewPr>
      <p:cViewPr varScale="1">
        <p:scale>
          <a:sx n="68" d="100"/>
          <a:sy n="68" d="100"/>
        </p:scale>
        <p:origin x="-147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Online-offline Interactive Urban Crowd Flow Prediction toward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-based Smart City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257800"/>
          </a:xfrm>
        </p:spPr>
        <p:txBody>
          <a:bodyPr>
            <a:noAutofit/>
          </a:bodyPr>
          <a:lstStyle/>
          <a:p>
            <a:pPr algn="just">
              <a:buNone/>
            </a:pPr>
            <a:r>
              <a:rPr lang="en-IN" sz="2000" dirty="0" smtClean="0">
                <a:latin typeface="Times New Roman" pitchFamily="18" charset="0"/>
                <a:cs typeface="Times New Roman" pitchFamily="18" charset="0"/>
              </a:rPr>
              <a:t>    Urban </a:t>
            </a:r>
            <a:r>
              <a:rPr lang="en-IN" sz="2000" dirty="0" smtClean="0">
                <a:latin typeface="Times New Roman" pitchFamily="18" charset="0"/>
                <a:cs typeface="Times New Roman" pitchFamily="18" charset="0"/>
              </a:rPr>
              <a:t>crowd flow prediction is very challenging for public management and planning in smart city applications. Existing work mostly focuses on spatial and temporal dependence based flow prediction that are not well suited for predictions of instantaneous flow change usually due to social emergency incidents and accidents. In this paper, we propose an Online to Offline Interaction based Dilated Casual Convolutional Neural Network framework (O2O-DCNN) for crowd flow prediction. Both online attention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offline crowd shift factors are considered, in case to capture the dependence between them and make more accurate predictions especially for instantaneous flow variations. The online and offline features are processed by dilated casual convolutions and then put into CBOW model based full connected network to make interactions. The performance evaluations are based on realistic User Detail Record (UDR) dataset of a southern city in China provided by China Unicom. O2O-DCNN is compared with the other related baselines in terms of MASE and MAE. The results show that our framework is with much better accuracy, especially for instantaneous flow variation scenario</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would be made self-sustainable by developing services on top of the existing smart city </a:t>
            </a:r>
            <a:r>
              <a:rPr lang="en-IN" sz="2000" dirty="0" smtClean="0">
                <a:latin typeface="Times New Roman" pitchFamily="18" charset="0"/>
                <a:cs typeface="Times New Roman" pitchFamily="18" charset="0"/>
              </a:rPr>
              <a:t>infrastructure.</a:t>
            </a:r>
          </a:p>
          <a:p>
            <a:pPr algn="just">
              <a:lnSpc>
                <a:spcPct val="150000"/>
              </a:lnSpc>
            </a:pPr>
            <a:r>
              <a:rPr lang="en-IN" sz="2000" dirty="0" smtClean="0">
                <a:latin typeface="Times New Roman" pitchFamily="18" charset="0"/>
                <a:cs typeface="Times New Roman" pitchFamily="18" charset="0"/>
              </a:rPr>
              <a:t>The efficient management of large amount of data gathered by wireless sensor networks (WSNs) is a major challenge due to restricted capabilities of sensor nodes in terms of memory, energy, computation and scalability.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Sensor cloud </a:t>
            </a:r>
            <a:r>
              <a:rPr lang="en-IN" sz="2000" dirty="0" smtClean="0">
                <a:latin typeface="Times New Roman" pitchFamily="18" charset="0"/>
                <a:cs typeface="Times New Roman" pitchFamily="18" charset="0"/>
              </a:rPr>
              <a:t>can </a:t>
            </a:r>
            <a:r>
              <a:rPr lang="en-IN" sz="2000" dirty="0" smtClean="0">
                <a:latin typeface="Times New Roman" pitchFamily="18" charset="0"/>
                <a:cs typeface="Times New Roman" pitchFamily="18" charset="0"/>
              </a:rPr>
              <a:t>provide a promising solution to the above mentioned problem by combining a powerful and scalable massive storage infrastructure with the sensor networks for real-time processing and storing the WSN data as well as their analyzes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used to interconnect the end devices to the main communication infrastructure of the city.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issue regarding to system scalability can be the high concentration of people in the areas where the system is deployed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“Participatory Sensing” app provided a mean for the citizens to send information about the city status, including cultural events or problems (e.g. broken bin, dirtiness,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Attending to the Area Under the Curve (AUC) parameter, we can see that all the classifiers have a very good performance for this classification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Radio Frequency systems provide highly accurate results in the short range and their use does not introduce any major privacy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decision mechanisms are applied offline, the size of the analyzed dataset is not a major issue.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researchers have pointed out the major obstacles on the way of smart city market and henceforth have proposed a procedure to bootstrap the smart city business based on the concept of big data exploitation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in </a:t>
            </a:r>
            <a:r>
              <a:rPr lang="en-IN" sz="2000" dirty="0" smtClean="0">
                <a:latin typeface="Times New Roman" pitchFamily="18" charset="0"/>
                <a:cs typeface="Times New Roman" pitchFamily="18" charset="0"/>
              </a:rPr>
              <a:t>defines </a:t>
            </a:r>
            <a:r>
              <a:rPr lang="en-IN" sz="2000" dirty="0" smtClean="0">
                <a:latin typeface="Times New Roman" pitchFamily="18" charset="0"/>
                <a:cs typeface="Times New Roman" pitchFamily="18" charset="0"/>
              </a:rPr>
              <a:t>three stages to facilitate sustainable smart city </a:t>
            </a:r>
            <a:r>
              <a:rPr lang="en-IN" sz="2000" dirty="0" smtClean="0">
                <a:latin typeface="Times New Roman" pitchFamily="18" charset="0"/>
                <a:cs typeface="Times New Roman" pitchFamily="18" charset="0"/>
              </a:rPr>
              <a:t>development.</a:t>
            </a:r>
          </a:p>
          <a:p>
            <a:pPr algn="just">
              <a:lnSpc>
                <a:spcPct val="150000"/>
              </a:lnSpc>
            </a:pPr>
            <a:r>
              <a:rPr lang="en-IN" sz="2000" dirty="0" smtClean="0">
                <a:latin typeface="Times New Roman" pitchFamily="18" charset="0"/>
                <a:cs typeface="Times New Roman" pitchFamily="18" charset="0"/>
              </a:rPr>
              <a:t>Several new start-ups that provide innovative services and deliver new applications and solutions for different smart city areas have been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Some control servers are deployed within the proposed city network infrastructure to store the huge collection of data in its internal database.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poorer performance of the LRC at the airport is mainly due to the location of the deployed devices that causes higher correlations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three mechanisms analysed have shown a good performance in deciding whether the targets were inside or outside the building.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highlight that they were chosen because of their lightweight computational footprint and fast convergence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intend to include other classification techniques, including more </a:t>
            </a:r>
            <a:r>
              <a:rPr lang="en-IN" sz="2000" dirty="0" smtClean="0">
                <a:latin typeface="Times New Roman" pitchFamily="18" charset="0"/>
                <a:cs typeface="Times New Roman" pitchFamily="18" charset="0"/>
              </a:rPr>
              <a:t>computational demanding </a:t>
            </a:r>
            <a:r>
              <a:rPr lang="en-IN" sz="2000" dirty="0" smtClean="0">
                <a:latin typeface="Times New Roman" pitchFamily="18" charset="0"/>
                <a:cs typeface="Times New Roman" pitchFamily="18" charset="0"/>
              </a:rPr>
              <a:t>algorithms, to evaluate which provides the best performance for positioning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have studied the product-moment correlation coefficient from the measurements.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Enabling cognitive smart cities using big data and machine learning: Approaches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Mohammadi and A. Al-Fuqaha,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framework utilizes a mix of labeled and unlabeled data to converge toward better control policies instead of wasting the unlabeled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Crowd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Hassanein, N. Zorba, S. Han, S. S. Kanhere, and M. Shukair,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attitudes found within crowds and the various psychological aspects of the individual, as well as the overall psychological dimensions of the crowd, are discussed in the context of public safety.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recent advances in </a:t>
                      </a:r>
                      <a:r>
                        <a:rPr lang="en-US" sz="2000" dirty="0" err="1">
                          <a:latin typeface="Times New Roman"/>
                          <a:ea typeface="Calibri"/>
                          <a:cs typeface="Latha"/>
                        </a:rPr>
                        <a:t>cnn</a:t>
                      </a:r>
                      <a:r>
                        <a:rPr lang="en-US" sz="2000" dirty="0">
                          <a:latin typeface="Times New Roman"/>
                          <a:ea typeface="Calibri"/>
                          <a:cs typeface="Latha"/>
                        </a:rPr>
                        <a:t>-based single image crowd counting and density estimation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A. Sindagi and V. M. Patel,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success of crowd counting methods in the recent years can be largely attributed to deep learning and publications of challenging datasets.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Privacy preserving crowd monitoring: Counting people without people models or tracking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 Chan, Z.-S. J. Liang, and N. Vasconcelos,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 privacy-preserving system for estimating </a:t>
                      </a:r>
                      <a:r>
                        <a:rPr lang="en-US" sz="2000" dirty="0" err="1">
                          <a:solidFill>
                            <a:srgbClr val="333333"/>
                          </a:solidFill>
                          <a:latin typeface="Times New Roman"/>
                          <a:ea typeface="Calibri"/>
                          <a:cs typeface="Latha"/>
                        </a:rPr>
                        <a:t>thesize</a:t>
                      </a:r>
                      <a:r>
                        <a:rPr lang="en-US" sz="2000" dirty="0">
                          <a:solidFill>
                            <a:srgbClr val="333333"/>
                          </a:solidFill>
                          <a:latin typeface="Times New Roman"/>
                          <a:ea typeface="Calibri"/>
                          <a:cs typeface="Latha"/>
                        </a:rPr>
                        <a:t> of </a:t>
                      </a:r>
                      <a:r>
                        <a:rPr lang="en-US" sz="2000" dirty="0" err="1">
                          <a:solidFill>
                            <a:srgbClr val="333333"/>
                          </a:solidFill>
                          <a:latin typeface="Times New Roman"/>
                          <a:ea typeface="Calibri"/>
                          <a:cs typeface="Latha"/>
                        </a:rPr>
                        <a:t>inhomogeneouscrowds</a:t>
                      </a:r>
                      <a:r>
                        <a:rPr lang="en-US" sz="2000" dirty="0">
                          <a:solidFill>
                            <a:srgbClr val="333333"/>
                          </a:solidFill>
                          <a:latin typeface="Times New Roman"/>
                          <a:ea typeface="Calibri"/>
                          <a:cs typeface="Latha"/>
                        </a:rPr>
                        <a:t>, composed of pedestrians that travel in different directions, without using explicit ob- </a:t>
                      </a:r>
                      <a:r>
                        <a:rPr lang="en-US" sz="2000" dirty="0" err="1">
                          <a:solidFill>
                            <a:srgbClr val="333333"/>
                          </a:solidFill>
                          <a:latin typeface="Times New Roman"/>
                          <a:ea typeface="Calibri"/>
                          <a:cs typeface="Latha"/>
                        </a:rPr>
                        <a:t>ject</a:t>
                      </a:r>
                      <a:r>
                        <a:rPr lang="en-US" sz="2000" dirty="0">
                          <a:solidFill>
                            <a:srgbClr val="333333"/>
                          </a:solidFill>
                          <a:latin typeface="Times New Roman"/>
                          <a:ea typeface="Calibri"/>
                          <a:cs typeface="Latha"/>
                        </a:rPr>
                        <a:t> segmentation or tracking.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371600" y="1371600"/>
            <a:ext cx="73152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Crowd </a:t>
            </a:r>
            <a:r>
              <a:rPr lang="en-IN" dirty="0" smtClean="0">
                <a:latin typeface="Times New Roman" pitchFamily="18" charset="0"/>
                <a:cs typeface="Times New Roman" pitchFamily="18" charset="0"/>
              </a:rPr>
              <a:t>control in urban areas is becoming a major objective for smart cities. This paper have introduced a baseline </a:t>
            </a:r>
            <a:r>
              <a:rPr lang="en-IN" dirty="0" err="1" smtClean="0">
                <a:latin typeface="Times New Roman" pitchFamily="18" charset="0"/>
                <a:cs typeface="Times New Roman" pitchFamily="18" charset="0"/>
              </a:rPr>
              <a:t>AIaided</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-based architecture for crowd management systems taking advantage of Wi-Fi frames analysis. The presented architecture has a strong focus on privacy, addressing the restrictive European Union privacy regulation, which considers MAC addresses as personal datum for such types of deployments. Moreover, its design is ready to make the most of the fog-computing paradigm for enabling low latency decision making and for reducing its vulnerability to network bottlenecks.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J. G. Andrews, S. </a:t>
            </a:r>
            <a:r>
              <a:rPr lang="en-IN" sz="1700" dirty="0" err="1" smtClean="0">
                <a:latin typeface="Times New Roman" pitchFamily="18" charset="0"/>
                <a:cs typeface="Times New Roman" pitchFamily="18" charset="0"/>
              </a:rPr>
              <a:t>Buzzi</a:t>
            </a:r>
            <a:r>
              <a:rPr lang="en-IN" sz="1700" dirty="0" smtClean="0">
                <a:latin typeface="Times New Roman" pitchFamily="18" charset="0"/>
                <a:cs typeface="Times New Roman" pitchFamily="18" charset="0"/>
              </a:rPr>
              <a:t>, W. </a:t>
            </a:r>
            <a:r>
              <a:rPr lang="en-IN" sz="1700" dirty="0" err="1" smtClean="0">
                <a:latin typeface="Times New Roman" pitchFamily="18" charset="0"/>
                <a:cs typeface="Times New Roman" pitchFamily="18" charset="0"/>
              </a:rPr>
              <a:t>Choi</a:t>
            </a:r>
            <a:r>
              <a:rPr lang="en-IN" sz="1700" dirty="0" smtClean="0">
                <a:latin typeface="Times New Roman" pitchFamily="18" charset="0"/>
                <a:cs typeface="Times New Roman" pitchFamily="18" charset="0"/>
              </a:rPr>
              <a:t>, S. V. </a:t>
            </a:r>
            <a:r>
              <a:rPr lang="en-IN" sz="1700" dirty="0" err="1" smtClean="0">
                <a:latin typeface="Times New Roman" pitchFamily="18" charset="0"/>
                <a:cs typeface="Times New Roman" pitchFamily="18" charset="0"/>
              </a:rPr>
              <a:t>Hanly</a:t>
            </a:r>
            <a:r>
              <a:rPr lang="en-IN" sz="1700" dirty="0" smtClean="0">
                <a:latin typeface="Times New Roman" pitchFamily="18" charset="0"/>
                <a:cs typeface="Times New Roman" pitchFamily="18" charset="0"/>
              </a:rPr>
              <a:t>, A. Lozano, A. C. Soong, and J. C. Zhang, “What will 5g be?” IEEE Journal on selected areas in communications, vol. 32, no. 6, pp. 1065–1082,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V. Cisco, “Cisco visual networking index: Forecast and trends, 2017– 2022,” White Paper, 2018.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M. </a:t>
            </a:r>
            <a:r>
              <a:rPr lang="en-IN" sz="1700" dirty="0" err="1" smtClean="0">
                <a:latin typeface="Times New Roman" pitchFamily="18" charset="0"/>
                <a:cs typeface="Times New Roman" pitchFamily="18" charset="0"/>
              </a:rPr>
              <a:t>Mohammadi</a:t>
            </a:r>
            <a:r>
              <a:rPr lang="en-IN" sz="1700" dirty="0" smtClean="0">
                <a:latin typeface="Times New Roman" pitchFamily="18" charset="0"/>
                <a:cs typeface="Times New Roman" pitchFamily="18" charset="0"/>
              </a:rPr>
              <a:t> and A. Al-</a:t>
            </a:r>
            <a:r>
              <a:rPr lang="en-IN" sz="1700" dirty="0" err="1" smtClean="0">
                <a:latin typeface="Times New Roman" pitchFamily="18" charset="0"/>
                <a:cs typeface="Times New Roman" pitchFamily="18" charset="0"/>
              </a:rPr>
              <a:t>Fuqaha</a:t>
            </a:r>
            <a:r>
              <a:rPr lang="en-IN" sz="1700" dirty="0" smtClean="0">
                <a:latin typeface="Times New Roman" pitchFamily="18" charset="0"/>
                <a:cs typeface="Times New Roman" pitchFamily="18" charset="0"/>
              </a:rPr>
              <a:t>, “Enabling cognitive smart cities using big data and machine learning: Approaches and challenges,” IEEE Communications Magazine, vol. 56, no. 2, pp. 94–101, 2018.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H. </a:t>
            </a:r>
            <a:r>
              <a:rPr lang="en-IN" sz="1700" dirty="0" err="1" smtClean="0">
                <a:latin typeface="Times New Roman" pitchFamily="18" charset="0"/>
                <a:cs typeface="Times New Roman" pitchFamily="18" charset="0"/>
              </a:rPr>
              <a:t>Hassanein</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Zorba</a:t>
            </a:r>
            <a:r>
              <a:rPr lang="en-IN" sz="1700" dirty="0" smtClean="0">
                <a:latin typeface="Times New Roman" pitchFamily="18" charset="0"/>
                <a:cs typeface="Times New Roman" pitchFamily="18" charset="0"/>
              </a:rPr>
              <a:t>, S. Han, S. S. </a:t>
            </a:r>
            <a:r>
              <a:rPr lang="en-IN" sz="1700" dirty="0" err="1" smtClean="0">
                <a:latin typeface="Times New Roman" pitchFamily="18" charset="0"/>
                <a:cs typeface="Times New Roman" pitchFamily="18" charset="0"/>
              </a:rPr>
              <a:t>Kanhere</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Shukair</a:t>
            </a:r>
            <a:r>
              <a:rPr lang="en-IN" sz="1700" dirty="0" smtClean="0">
                <a:latin typeface="Times New Roman" pitchFamily="18" charset="0"/>
                <a:cs typeface="Times New Roman" pitchFamily="18" charset="0"/>
              </a:rPr>
              <a:t>, “Crowd management,” IEEE Communications Magazine, vol. 57, no. 4, pp. 18–19, April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U. DESA, “World urbanization prospects: The 2018 revision, key facts,” New York: NY. Available online at: https://population. un. org/</a:t>
            </a:r>
            <a:r>
              <a:rPr lang="en-IN" sz="1700" dirty="0" err="1" smtClean="0">
                <a:latin typeface="Times New Roman" pitchFamily="18" charset="0"/>
                <a:cs typeface="Times New Roman" pitchFamily="18" charset="0"/>
              </a:rPr>
              <a:t>wup</a:t>
            </a:r>
            <a:r>
              <a:rPr lang="en-IN" sz="1700" dirty="0" smtClean="0">
                <a:latin typeface="Times New Roman" pitchFamily="18" charset="0"/>
                <a:cs typeface="Times New Roman" pitchFamily="18" charset="0"/>
              </a:rPr>
              <a:t>/Publications/(Accessed December 20, 2018), 2018.</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V. A. </a:t>
            </a:r>
            <a:r>
              <a:rPr lang="en-IN" sz="1700" dirty="0" err="1" smtClean="0">
                <a:latin typeface="Times New Roman" pitchFamily="18" charset="0"/>
                <a:cs typeface="Times New Roman" pitchFamily="18" charset="0"/>
              </a:rPr>
              <a:t>Sindagi</a:t>
            </a:r>
            <a:r>
              <a:rPr lang="en-IN" sz="1700" dirty="0" smtClean="0">
                <a:latin typeface="Times New Roman" pitchFamily="18" charset="0"/>
                <a:cs typeface="Times New Roman" pitchFamily="18" charset="0"/>
              </a:rPr>
              <a:t> and V. M. Patel, “A survey of recent advances in </a:t>
            </a:r>
            <a:r>
              <a:rPr lang="en-IN" sz="1700" dirty="0" err="1" smtClean="0">
                <a:latin typeface="Times New Roman" pitchFamily="18" charset="0"/>
                <a:cs typeface="Times New Roman" pitchFamily="18" charset="0"/>
              </a:rPr>
              <a:t>cnn</a:t>
            </a:r>
            <a:r>
              <a:rPr lang="en-IN" sz="1700" dirty="0" smtClean="0">
                <a:latin typeface="Times New Roman" pitchFamily="18" charset="0"/>
                <a:cs typeface="Times New Roman" pitchFamily="18" charset="0"/>
              </a:rPr>
              <a:t>-based single image crowd counting and density estimation,” Pattern Recognition Letters, vol. 107, pp. 3–16,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 B. Chan, Z.-S. J. Liang, and N. </a:t>
            </a:r>
            <a:r>
              <a:rPr lang="en-IN" sz="1700" dirty="0" err="1" smtClean="0">
                <a:latin typeface="Times New Roman" pitchFamily="18" charset="0"/>
                <a:cs typeface="Times New Roman" pitchFamily="18" charset="0"/>
              </a:rPr>
              <a:t>Vasconcelos</a:t>
            </a:r>
            <a:r>
              <a:rPr lang="en-IN" sz="1700" dirty="0" smtClean="0">
                <a:latin typeface="Times New Roman" pitchFamily="18" charset="0"/>
                <a:cs typeface="Times New Roman" pitchFamily="18" charset="0"/>
              </a:rPr>
              <a:t>, “Privacy preserving crowd monitoring: Counting people without people models or tracking,” in 2008 IEEE Conference on Computer Vision and Pattern Recognition. IEEE, 2008, pp. 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F. </a:t>
            </a:r>
            <a:r>
              <a:rPr lang="en-IN" sz="1700" dirty="0" err="1" smtClean="0">
                <a:latin typeface="Times New Roman" pitchFamily="18" charset="0"/>
                <a:cs typeface="Times New Roman" pitchFamily="18" charset="0"/>
              </a:rPr>
              <a:t>Adib</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Katabi</a:t>
            </a:r>
            <a:r>
              <a:rPr lang="en-IN" sz="1700" dirty="0" smtClean="0">
                <a:latin typeface="Times New Roman" pitchFamily="18" charset="0"/>
                <a:cs typeface="Times New Roman" pitchFamily="18" charset="0"/>
              </a:rPr>
              <a:t>, See through walls with </a:t>
            </a:r>
            <a:r>
              <a:rPr lang="en-IN" sz="1700" dirty="0" err="1" smtClean="0">
                <a:latin typeface="Times New Roman" pitchFamily="18" charset="0"/>
                <a:cs typeface="Times New Roman" pitchFamily="18" charset="0"/>
              </a:rPr>
              <a:t>WiFi</a:t>
            </a:r>
            <a:r>
              <a:rPr lang="en-IN" sz="1700" dirty="0" smtClean="0">
                <a:latin typeface="Times New Roman" pitchFamily="18" charset="0"/>
                <a:cs typeface="Times New Roman" pitchFamily="18" charset="0"/>
              </a:rPr>
              <a:t>! ACM, 2013, vol. 43, no. 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T. </a:t>
            </a:r>
            <a:r>
              <a:rPr lang="en-IN" sz="1700" dirty="0" err="1" smtClean="0">
                <a:latin typeface="Times New Roman" pitchFamily="18" charset="0"/>
                <a:cs typeface="Times New Roman" pitchFamily="18" charset="0"/>
              </a:rPr>
              <a:t>Franke</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Lukowicz</a:t>
            </a:r>
            <a:r>
              <a:rPr lang="en-IN" sz="1700" dirty="0" smtClean="0">
                <a:latin typeface="Times New Roman" pitchFamily="18" charset="0"/>
                <a:cs typeface="Times New Roman" pitchFamily="18" charset="0"/>
              </a:rPr>
              <a:t>, and U. </a:t>
            </a:r>
            <a:r>
              <a:rPr lang="en-IN" sz="1700" dirty="0" err="1" smtClean="0">
                <a:latin typeface="Times New Roman" pitchFamily="18" charset="0"/>
                <a:cs typeface="Times New Roman" pitchFamily="18" charset="0"/>
              </a:rPr>
              <a:t>Blanke</a:t>
            </a:r>
            <a:r>
              <a:rPr lang="en-IN" sz="1700" dirty="0" smtClean="0">
                <a:latin typeface="Times New Roman" pitchFamily="18" charset="0"/>
                <a:cs typeface="Times New Roman" pitchFamily="18" charset="0"/>
              </a:rPr>
              <a:t>, “Smart crowds in smart cities: real life, city scale deployments of a </a:t>
            </a:r>
            <a:r>
              <a:rPr lang="en-IN" sz="1700" dirty="0" err="1" smtClean="0">
                <a:latin typeface="Times New Roman" pitchFamily="18" charset="0"/>
                <a:cs typeface="Times New Roman" pitchFamily="18" charset="0"/>
              </a:rPr>
              <a:t>smartphone</a:t>
            </a:r>
            <a:r>
              <a:rPr lang="en-IN" sz="1700" dirty="0" smtClean="0">
                <a:latin typeface="Times New Roman" pitchFamily="18" charset="0"/>
                <a:cs typeface="Times New Roman" pitchFamily="18" charset="0"/>
              </a:rPr>
              <a:t> based participatory crowd management platform,” Journal of Internet Services and Applications, vol. 6, no. 1, p. 27,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W. Kang and Y. Han, “</a:t>
            </a:r>
            <a:r>
              <a:rPr lang="en-IN" sz="1700" dirty="0" err="1" smtClean="0">
                <a:latin typeface="Times New Roman" pitchFamily="18" charset="0"/>
                <a:cs typeface="Times New Roman" pitchFamily="18" charset="0"/>
              </a:rPr>
              <a:t>Smartpdr</a:t>
            </a:r>
            <a:r>
              <a:rPr lang="en-IN" sz="1700" dirty="0" smtClean="0">
                <a:latin typeface="Times New Roman" pitchFamily="18" charset="0"/>
                <a:cs typeface="Times New Roman" pitchFamily="18" charset="0"/>
              </a:rPr>
              <a:t>: Smartphone-based pedestrian dead reckoning for indoor localization,” IEEE Sensors journal, vol. 15, no. 5, pp. 2906–2916, 2015.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1451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Online-offline Interactive Urban Crowd Flow Prediction toward IoT-based Smart City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2021-08-11T12:54:28Z</dcterms:modified>
</cp:coreProperties>
</file>