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8/11/2021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8/11/2021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8/11/2021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8/11/2021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8/11/2021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8/11/2021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FLEAM A Federated Learning Empowered Architecture to Mitigate </a:t>
            </a:r>
            <a:r>
              <a:rPr lang="en-IN" b="1" dirty="0" err="1" smtClean="0">
                <a:latin typeface="Times New Roman" pitchFamily="18" charset="0"/>
                <a:cs typeface="Times New Roman" pitchFamily="18" charset="0"/>
              </a:rPr>
              <a:t>DDoS</a:t>
            </a:r>
            <a:r>
              <a:rPr lang="en-IN" b="1" dirty="0" smtClean="0">
                <a:latin typeface="Times New Roman" pitchFamily="18" charset="0"/>
                <a:cs typeface="Times New Roman" pitchFamily="18" charset="0"/>
              </a:rPr>
              <a:t> in Industrial </a:t>
            </a:r>
            <a:r>
              <a:rPr lang="en-IN" b="1" dirty="0" err="1" smtClean="0">
                <a:latin typeface="Times New Roman" pitchFamily="18" charset="0"/>
                <a:cs typeface="Times New Roman" pitchFamily="18" charset="0"/>
              </a:rPr>
              <a:t>IoT</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Due </a:t>
            </a:r>
            <a:r>
              <a:rPr lang="en-IN" sz="2000" dirty="0" smtClean="0">
                <a:latin typeface="Times New Roman" pitchFamily="18" charset="0"/>
                <a:cs typeface="Times New Roman" pitchFamily="18" charset="0"/>
              </a:rPr>
              <a:t>to resource constraints and working surroundings, many </a:t>
            </a:r>
            <a:r>
              <a:rPr lang="en-IN" sz="2000" dirty="0" err="1" smtClean="0">
                <a:latin typeface="Times New Roman" pitchFamily="18" charset="0"/>
                <a:cs typeface="Times New Roman" pitchFamily="18" charset="0"/>
              </a:rPr>
              <a:t>IIoT</a:t>
            </a:r>
            <a:r>
              <a:rPr lang="en-IN" sz="2000" dirty="0" smtClean="0">
                <a:latin typeface="Times New Roman" pitchFamily="18" charset="0"/>
                <a:cs typeface="Times New Roman" pitchFamily="18" charset="0"/>
              </a:rPr>
              <a:t> nodes are easily hacked and turn into zombies from which to launch attacks. It is challenging to detect such networked zombies. We combine federated learning (FL) and fog/edge computing to combat malicious codes. Our protocol trains a global optimized model based on distributed datasets of collaborators while removing the data and communication constraints. The FL-based detection protocol maximizes the value of distributed data samples, resulting in an accurate model timely. On top of the protocol, we place mitigation intelligence in a distributed and collaborative manner. Our approach improves accuracy, eliminates mitigation time, and enlarges attackers' expense. Comprehensive evaluations showcase that the attacking cost incurred is 2.5 times higher, the mitigation delay is about 72% lower, and the accuracy is 47% greater on average than classic solutions. Besides, the protocol evaluation shows the detection accuracy is approximately 98% in the FL</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We also highlight traceability and assurance of trustworthiness based on evidence. Trustworthiness applies to both new and existing systems.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trustworthy system status defines the health of an existing system from normal to ruined as the result of specific levels of loss of functionality.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a:t>
            </a:r>
            <a:r>
              <a:rPr lang="en-IN" sz="2000" dirty="0" smtClean="0">
                <a:latin typeface="Times New Roman" pitchFamily="18" charset="0"/>
                <a:cs typeface="Times New Roman" pitchFamily="18" charset="0"/>
              </a:rPr>
              <a:t>ost </a:t>
            </a:r>
            <a:r>
              <a:rPr lang="en-IN" sz="2000" dirty="0" smtClean="0">
                <a:latin typeface="Times New Roman" pitchFamily="18" charset="0"/>
                <a:cs typeface="Times New Roman" pitchFamily="18" charset="0"/>
              </a:rPr>
              <a:t>of these trustworthiness methods have existed for many years in industrial systems.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novelty is assignment to one or more of the trustworthiness characteristics and the name and such these methods can be used to implement trustworthiness in a system practically. </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09600"/>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609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This approach can be problematic when the likelihood of an occurrence is hard to estimate, such as with software, new activities (such as the first flight to the moon or use of a new technology), or for events that occur infrequently making for a lack of historical data</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recent technological advancement, such as federated learning (FL) and fog, may have the prospects to solve the </a:t>
            </a:r>
            <a:r>
              <a:rPr lang="en-IN" sz="2000" dirty="0" smtClean="0">
                <a:latin typeface="Times New Roman" pitchFamily="18" charset="0"/>
                <a:cs typeface="Times New Roman" pitchFamily="18" charset="0"/>
              </a:rPr>
              <a:t>problem.</a:t>
            </a:r>
          </a:p>
          <a:p>
            <a:pPr algn="just">
              <a:lnSpc>
                <a:spcPct val="150000"/>
              </a:lnSpc>
            </a:pPr>
            <a:r>
              <a:rPr lang="en-IN" sz="2000" dirty="0" smtClean="0">
                <a:latin typeface="Times New Roman" pitchFamily="18" charset="0"/>
                <a:cs typeface="Times New Roman" pitchFamily="18" charset="0"/>
              </a:rPr>
              <a:t>When the full factory is the system of interest, it includes all the issues for the cameras and many more, such as a potential chemical explosion that could cause loss of life.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provides a measure that is straightforward to interpret and enables the user to address the root cause of issues that diminish trust. </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7620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295400" y="8382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Industrial Internet Reference Architecture (IIRA) 3 designated five key system characteristics to support a system’s business purpose and to ensure that functions perform adequately without compromise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main purpose of resilience is to prevent or reduce serious impact of a disruption to the system by damage or loss of operation.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a:t>
            </a:r>
            <a:r>
              <a:rPr lang="en-IN" sz="2000" dirty="0" smtClean="0">
                <a:latin typeface="Times New Roman" pitchFamily="18" charset="0"/>
                <a:cs typeface="Times New Roman" pitchFamily="18" charset="0"/>
              </a:rPr>
              <a:t>he </a:t>
            </a:r>
            <a:r>
              <a:rPr lang="en-IN" sz="2000" dirty="0" smtClean="0">
                <a:latin typeface="Times New Roman" pitchFamily="18" charset="0"/>
                <a:cs typeface="Times New Roman" pitchFamily="18" charset="0"/>
              </a:rPr>
              <a:t>operational user </a:t>
            </a:r>
            <a:r>
              <a:rPr lang="en-IN" sz="2000" dirty="0" smtClean="0">
                <a:latin typeface="Times New Roman" pitchFamily="18" charset="0"/>
                <a:cs typeface="Times New Roman" pitchFamily="18" charset="0"/>
              </a:rPr>
              <a:t>is responsible </a:t>
            </a:r>
            <a:r>
              <a:rPr lang="en-IN" sz="2000" dirty="0" smtClean="0">
                <a:latin typeface="Times New Roman" pitchFamily="18" charset="0"/>
                <a:cs typeface="Times New Roman" pitchFamily="18" charset="0"/>
              </a:rPr>
              <a:t>for ensuring the system delivers its business purpose while meeting operational requirements and maintaining stated levels of trustworthiness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a:t>
            </a:r>
            <a:r>
              <a:rPr lang="en-IN" sz="2000" dirty="0" smtClean="0">
                <a:latin typeface="Times New Roman" pitchFamily="18" charset="0"/>
                <a:cs typeface="Times New Roman" pitchFamily="18" charset="0"/>
              </a:rPr>
              <a:t>tool and a trustworthiness resilience method (the main purpose is to protect the system not the environment or humans; carbon dioxide 2 is indeed dangerous for humans).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As FLEAM makes it possible to weed out malicious data from the source, it has supreme performance in handling </a:t>
            </a:r>
            <a:r>
              <a:rPr lang="en-IN" sz="2000" dirty="0" err="1" smtClean="0">
                <a:latin typeface="Times New Roman" pitchFamily="18" charset="0"/>
                <a:cs typeface="Times New Roman" pitchFamily="18" charset="0"/>
              </a:rPr>
              <a:t>DDoS</a:t>
            </a:r>
            <a:r>
              <a:rPr lang="en-IN" sz="2000" dirty="0" smtClean="0">
                <a:latin typeface="Times New Roman" pitchFamily="18" charset="0"/>
                <a:cs typeface="Times New Roman" pitchFamily="18" charset="0"/>
              </a:rPr>
              <a:t> attacks.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brings a variety of operational intelligence to improve productivity and efficiency while reducing costs and risks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ML relies on growing volumes of data processed (i.e., training data) in an algorithm to improve the efficiency and accuracy of detection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compare FLEAM with the classic protection model for </a:t>
            </a:r>
            <a:r>
              <a:rPr lang="en-IN" sz="2000" dirty="0" err="1" smtClean="0">
                <a:latin typeface="Times New Roman" pitchFamily="18" charset="0"/>
                <a:cs typeface="Times New Roman" pitchFamily="18" charset="0"/>
              </a:rPr>
              <a:t>DDoS</a:t>
            </a:r>
            <a:r>
              <a:rPr lang="en-IN" sz="2000" dirty="0" smtClean="0">
                <a:latin typeface="Times New Roman" pitchFamily="18" charset="0"/>
                <a:cs typeface="Times New Roman" pitchFamily="18" charset="0"/>
              </a:rPr>
              <a:t> mitigation, showcasing the effectiveness and efficiency.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authors pointed out that an efficient </a:t>
            </a:r>
            <a:r>
              <a:rPr lang="en-IN" sz="2000" dirty="0" err="1" smtClean="0">
                <a:latin typeface="Times New Roman" pitchFamily="18" charset="0"/>
                <a:cs typeface="Times New Roman" pitchFamily="18" charset="0"/>
              </a:rPr>
              <a:t>DDoS</a:t>
            </a:r>
            <a:r>
              <a:rPr lang="en-IN" sz="2000" dirty="0" smtClean="0">
                <a:latin typeface="Times New Roman" pitchFamily="18" charset="0"/>
                <a:cs typeface="Times New Roman" pitchFamily="18" charset="0"/>
              </a:rPr>
              <a:t> traffic pattern should generate the most malicious load, minimize its visibility, effectively disorder the target system within a specific budget</a:t>
            </a:r>
            <a:r>
              <a:rPr lang="en-IN" sz="2000" dirty="0" smtClean="0">
                <a:latin typeface="Times New Roman" pitchFamily="18" charset="0"/>
                <a:cs typeface="Times New Roman" pitchFamily="18" charset="0"/>
              </a:rPr>
              <a: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1949450"/>
                <a:gridCol w="3295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Deep learning-based </a:t>
                      </a:r>
                      <a:r>
                        <a:rPr lang="en-US" sz="2000" dirty="0" err="1">
                          <a:latin typeface="Times New Roman"/>
                          <a:ea typeface="Calibri"/>
                          <a:cs typeface="Latha"/>
                        </a:rPr>
                        <a:t>ddosattack</a:t>
                      </a:r>
                      <a:r>
                        <a:rPr lang="en-US" sz="2000" dirty="0">
                          <a:latin typeface="Times New Roman"/>
                          <a:ea typeface="Calibri"/>
                          <a:cs typeface="Latha"/>
                        </a:rPr>
                        <a:t> detection for cyber-physical system over 5g network</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 Hussain, Q. Du, B. Sun, and Z. Han,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With the advent of 5G, cyber-physical systems (CPSs) employed in the vertical industries and critical infrastructures will depend on the cellular network more than ever; making their attack surface wider.</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machine learning based cyber attack detection model for wireless sensor networks in microgrids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K. Abdollah, W. Su, and T. Jin,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This paper proposes an accurate secured framework to detect and stop data integrity attacks in wireless sensors networks in </a:t>
                      </a:r>
                      <a:r>
                        <a:rPr lang="en-US" sz="2000" dirty="0" err="1">
                          <a:solidFill>
                            <a:srgbClr val="333333"/>
                          </a:solidFill>
                          <a:latin typeface="Times New Roman"/>
                          <a:ea typeface="Calibri"/>
                          <a:cs typeface="Latha"/>
                        </a:rPr>
                        <a:t>microgrids</a:t>
                      </a:r>
                      <a:r>
                        <a:rPr lang="en-US" sz="2000" dirty="0">
                          <a:solidFill>
                            <a:srgbClr val="333333"/>
                          </a:solidFill>
                          <a:latin typeface="Times New Roman"/>
                          <a:ea typeface="Calibri"/>
                          <a:cs typeface="Latha"/>
                        </a:rPr>
                        <a:t>.</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143000" y="0"/>
          <a:ext cx="7715250" cy="6771640"/>
        </p:xfrm>
        <a:graphic>
          <a:graphicData uri="http://schemas.openxmlformats.org/drawingml/2006/table">
            <a:tbl>
              <a:tblPr firstRow="1" bandRow="1">
                <a:tableStyleId>{5C22544A-7EE6-4342-B048-85BDC9FD1C3A}</a:tableStyleId>
              </a:tblPr>
              <a:tblGrid>
                <a:gridCol w="2438400"/>
                <a:gridCol w="1524000"/>
                <a:gridCol w="3752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439160">
                <a:tc>
                  <a:txBody>
                    <a:bodyPr/>
                    <a:lstStyle/>
                    <a:p>
                      <a:pPr algn="just">
                        <a:lnSpc>
                          <a:spcPct val="150000"/>
                        </a:lnSpc>
                        <a:spcAft>
                          <a:spcPts val="500"/>
                        </a:spcAft>
                        <a:tabLst>
                          <a:tab pos="457200" algn="l"/>
                        </a:tabLst>
                      </a:pPr>
                      <a:r>
                        <a:rPr lang="en-US" sz="2000" dirty="0">
                          <a:latin typeface="Times New Roman"/>
                          <a:ea typeface="Calibri"/>
                          <a:cs typeface="Latha"/>
                        </a:rPr>
                        <a:t>Artificial intelligence for detection, estimation, and compensation of malicious attacks in nonlinear cyber-physical systems and industrial </a:t>
                      </a:r>
                      <a:r>
                        <a:rPr lang="en-US" sz="2000" dirty="0" err="1">
                          <a:latin typeface="Times New Roman"/>
                          <a:ea typeface="Calibri"/>
                          <a:cs typeface="Latha"/>
                        </a:rPr>
                        <a:t>iot</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F. </a:t>
                      </a:r>
                      <a:r>
                        <a:rPr lang="en-US" sz="2000" dirty="0" err="1">
                          <a:latin typeface="Times New Roman"/>
                          <a:ea typeface="Calibri"/>
                          <a:cs typeface="Latha"/>
                        </a:rPr>
                        <a:t>Farivar</a:t>
                      </a:r>
                      <a:r>
                        <a:rPr lang="en-US" sz="2000" dirty="0">
                          <a:latin typeface="Times New Roman"/>
                          <a:ea typeface="Calibri"/>
                          <a:cs typeface="Latha"/>
                        </a:rPr>
                        <a:t>, M. S. </a:t>
                      </a:r>
                      <a:r>
                        <a:rPr lang="en-US" sz="2000" dirty="0" err="1">
                          <a:latin typeface="Times New Roman"/>
                          <a:ea typeface="Calibri"/>
                          <a:cs typeface="Latha"/>
                        </a:rPr>
                        <a:t>Haghighi</a:t>
                      </a:r>
                      <a:r>
                        <a:rPr lang="en-US" sz="2000" dirty="0">
                          <a:latin typeface="Times New Roman"/>
                          <a:ea typeface="Calibri"/>
                          <a:cs typeface="Latha"/>
                        </a:rPr>
                        <a:t>, A. </a:t>
                      </a:r>
                      <a:r>
                        <a:rPr lang="en-US" sz="2000" dirty="0" err="1">
                          <a:latin typeface="Times New Roman"/>
                          <a:ea typeface="Calibri"/>
                          <a:cs typeface="Latha"/>
                        </a:rPr>
                        <a:t>Jolfaei</a:t>
                      </a:r>
                      <a:r>
                        <a:rPr lang="en-US" sz="2000" dirty="0">
                          <a:latin typeface="Times New Roman"/>
                          <a:ea typeface="Calibri"/>
                          <a:cs typeface="Latha"/>
                        </a:rPr>
                        <a:t>, and M. </a:t>
                      </a:r>
                      <a:r>
                        <a:rPr lang="en-US" sz="2000" dirty="0" err="1">
                          <a:latin typeface="Times New Roman"/>
                          <a:ea typeface="Calibri"/>
                          <a:cs typeface="Latha"/>
                        </a:rPr>
                        <a:t>Alazab</a:t>
                      </a:r>
                      <a:r>
                        <a:rPr lang="en-US" sz="2000" dirty="0">
                          <a:latin typeface="Times New Roman"/>
                          <a:ea typeface="Calibri"/>
                          <a:cs typeface="Latha"/>
                        </a:rPr>
                        <a:t>, </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 In this study, a class of n-order nonlin-ear systems is considered as a model of CPS while it is in presence of cyber attacks only in the forward channel.</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Ehopes: Data-centered fog platform for smart living</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 Li, J. Jin, D. Yuan, M. Palaniswami, and K. Moessner,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 In particular, the local processing capability of Fog computing significantly scales down the data volume towards the Cloud, and it in turn has great impacts on the entire Internet.</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4.jpg"/>
          <p:cNvPicPr>
            <a:picLocks noGrp="1" noChangeAspect="1" noChangeArrowheads="1"/>
          </p:cNvPicPr>
          <p:nvPr>
            <p:ph idx="1"/>
          </p:nvPr>
        </p:nvPicPr>
        <p:blipFill>
          <a:blip r:embed="rId2"/>
          <a:srcRect/>
          <a:stretch>
            <a:fillRect/>
          </a:stretch>
        </p:blipFill>
        <p:spPr bwMode="auto">
          <a:xfrm>
            <a:off x="1905000" y="1371600"/>
            <a:ext cx="6324600" cy="48006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349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381000"/>
            <a:ext cx="7498080" cy="4800600"/>
          </a:xfrm>
        </p:spPr>
        <p:txBody>
          <a:bodyPr>
            <a:noAutofit/>
          </a:bodyPr>
          <a:lstStyle/>
          <a:p>
            <a:pPr algn="just">
              <a:buNone/>
            </a:pPr>
            <a:r>
              <a:rPr lang="en-IN" sz="2000" dirty="0" smtClean="0">
                <a:latin typeface="Times New Roman" pitchFamily="18" charset="0"/>
                <a:cs typeface="Times New Roman" pitchFamily="18" charset="0"/>
              </a:rPr>
              <a:t>    The </a:t>
            </a:r>
            <a:r>
              <a:rPr lang="en-IN" sz="2000" dirty="0" err="1" smtClean="0">
                <a:latin typeface="Times New Roman" pitchFamily="18" charset="0"/>
                <a:cs typeface="Times New Roman" pitchFamily="18" charset="0"/>
              </a:rPr>
              <a:t>DDoS</a:t>
            </a:r>
            <a:r>
              <a:rPr lang="en-IN" sz="2000" dirty="0" smtClean="0">
                <a:latin typeface="Times New Roman" pitchFamily="18" charset="0"/>
                <a:cs typeface="Times New Roman" pitchFamily="18" charset="0"/>
              </a:rPr>
              <a:t> game never ends as the Internet lives. In this case, we have investigated the approach to discourage </a:t>
            </a:r>
            <a:r>
              <a:rPr lang="en-IN" sz="2000" dirty="0" err="1" smtClean="0">
                <a:latin typeface="Times New Roman" pitchFamily="18" charset="0"/>
                <a:cs typeface="Times New Roman" pitchFamily="18" charset="0"/>
              </a:rPr>
              <a:t>DDoS</a:t>
            </a:r>
            <a:r>
              <a:rPr lang="en-IN" sz="2000" dirty="0" smtClean="0">
                <a:latin typeface="Times New Roman" pitchFamily="18" charset="0"/>
                <a:cs typeface="Times New Roman" pitchFamily="18" charset="0"/>
              </a:rPr>
              <a:t> attacks by increasing their attacking cost. Accordingly, we have developed federated learning empowered and </a:t>
            </a:r>
            <a:r>
              <a:rPr lang="en-IN" sz="2000" dirty="0" err="1" smtClean="0">
                <a:latin typeface="Times New Roman" pitchFamily="18" charset="0"/>
                <a:cs typeface="Times New Roman" pitchFamily="18" charset="0"/>
              </a:rPr>
              <a:t>attackercentric</a:t>
            </a:r>
            <a:r>
              <a:rPr lang="en-IN" sz="2000" dirty="0" smtClean="0">
                <a:latin typeface="Times New Roman" pitchFamily="18" charset="0"/>
                <a:cs typeface="Times New Roman" pitchFamily="18" charset="0"/>
              </a:rPr>
              <a:t> architecture (FLEAM) composed of monitoring, detection, analysis, and filtering module. The analysis module performs local training coupled with the global training to generate collaborative detection intelligence and actionable insights at the proximity of attackers. FLEAM embraces recent technological advancements such as federated learning, fog, and cloud in handling a large volume of </a:t>
            </a:r>
            <a:r>
              <a:rPr lang="en-IN" sz="2000" dirty="0" err="1" smtClean="0">
                <a:latin typeface="Times New Roman" pitchFamily="18" charset="0"/>
                <a:cs typeface="Times New Roman" pitchFamily="18" charset="0"/>
              </a:rPr>
              <a:t>DDoS</a:t>
            </a:r>
            <a:r>
              <a:rPr lang="en-IN" sz="2000" dirty="0" smtClean="0">
                <a:latin typeface="Times New Roman" pitchFamily="18" charset="0"/>
                <a:cs typeface="Times New Roman" pitchFamily="18" charset="0"/>
              </a:rPr>
              <a:t> attacks. To validate FLEAM, we have explored resource allocation, attack, mitigation, and cost evaluation systemically. The quantitative assessment showcases that FLEAM excels in handling </a:t>
            </a:r>
            <a:r>
              <a:rPr lang="en-IN" sz="2000" dirty="0" err="1" smtClean="0">
                <a:latin typeface="Times New Roman" pitchFamily="18" charset="0"/>
                <a:cs typeface="Times New Roman" pitchFamily="18" charset="0"/>
              </a:rPr>
              <a:t>DDoS</a:t>
            </a:r>
            <a:r>
              <a:rPr lang="en-IN" sz="2000" dirty="0" smtClean="0">
                <a:latin typeface="Times New Roman" pitchFamily="18" charset="0"/>
                <a:cs typeface="Times New Roman" pitchFamily="18" charset="0"/>
              </a:rPr>
              <a:t> threats from distributed </a:t>
            </a:r>
            <a:r>
              <a:rPr lang="en-IN" sz="2000" dirty="0" err="1" smtClean="0">
                <a:latin typeface="Times New Roman" pitchFamily="18" charset="0"/>
                <a:cs typeface="Times New Roman" pitchFamily="18" charset="0"/>
              </a:rPr>
              <a:t>botnets</a:t>
            </a:r>
            <a:r>
              <a:rPr lang="en-IN" sz="2000" dirty="0" smtClean="0">
                <a:latin typeface="Times New Roman" pitchFamily="18" charset="0"/>
                <a:cs typeface="Times New Roman" pitchFamily="18" charset="0"/>
              </a:rPr>
              <a:t>. We have further conducted an experimental evaluation to verify our claims. The result demonstrates that FLEAM outshines the classic victim-centric architecture, securing an </a:t>
            </a:r>
            <a:r>
              <a:rPr lang="en-IN" sz="2000" dirty="0" err="1" smtClean="0">
                <a:latin typeface="Times New Roman" pitchFamily="18" charset="0"/>
                <a:cs typeface="Times New Roman" pitchFamily="18" charset="0"/>
              </a:rPr>
              <a:t>IIoT</a:t>
            </a:r>
            <a:r>
              <a:rPr lang="en-IN" sz="2000" dirty="0" smtClean="0">
                <a:latin typeface="Times New Roman" pitchFamily="18" charset="0"/>
                <a:cs typeface="Times New Roman" pitchFamily="18" charset="0"/>
              </a:rPr>
              <a:t> system in all aspects. Although we concentrated on </a:t>
            </a:r>
            <a:r>
              <a:rPr lang="en-IN" sz="2000" dirty="0" err="1" smtClean="0">
                <a:latin typeface="Times New Roman" pitchFamily="18" charset="0"/>
                <a:cs typeface="Times New Roman" pitchFamily="18" charset="0"/>
              </a:rPr>
              <a:t>DDoS</a:t>
            </a:r>
            <a:r>
              <a:rPr lang="en-IN" sz="2000" dirty="0" smtClean="0">
                <a:latin typeface="Times New Roman" pitchFamily="18" charset="0"/>
                <a:cs typeface="Times New Roman" pitchFamily="18" charset="0"/>
              </a:rPr>
              <a:t> attacks in this paper, FLEAM is generic, applicable to all profit-driven, </a:t>
            </a:r>
            <a:r>
              <a:rPr lang="en-IN" sz="2000" dirty="0" err="1" smtClean="0">
                <a:latin typeface="Times New Roman" pitchFamily="18" charset="0"/>
                <a:cs typeface="Times New Roman" pitchFamily="18" charset="0"/>
              </a:rPr>
              <a:t>costsensitive</a:t>
            </a:r>
            <a:r>
              <a:rPr lang="en-IN" sz="2000" dirty="0" smtClean="0">
                <a:latin typeface="Times New Roman" pitchFamily="18" charset="0"/>
                <a:cs typeface="Times New Roman" pitchFamily="18" charset="0"/>
              </a:rPr>
              <a:t> attacks. In the future, we are going to investigate the concrete implementation of the proposed architecture.</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096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B. </a:t>
            </a:r>
            <a:r>
              <a:rPr lang="en-IN" sz="1600" dirty="0" err="1" smtClean="0">
                <a:latin typeface="Times New Roman" pitchFamily="18" charset="0"/>
                <a:cs typeface="Times New Roman" pitchFamily="18" charset="0"/>
              </a:rPr>
              <a:t>Hussain</a:t>
            </a:r>
            <a:r>
              <a:rPr lang="en-IN" sz="1600" dirty="0" smtClean="0">
                <a:latin typeface="Times New Roman" pitchFamily="18" charset="0"/>
                <a:cs typeface="Times New Roman" pitchFamily="18" charset="0"/>
              </a:rPr>
              <a:t>, Q. Du, B. Sun, and Z. Han, “Deep learning-based </a:t>
            </a:r>
            <a:r>
              <a:rPr lang="en-IN" sz="1600" dirty="0" err="1" smtClean="0">
                <a:latin typeface="Times New Roman" pitchFamily="18" charset="0"/>
                <a:cs typeface="Times New Roman" pitchFamily="18" charset="0"/>
              </a:rPr>
              <a:t>ddosattack</a:t>
            </a:r>
            <a:r>
              <a:rPr lang="en-IN" sz="1600" dirty="0" smtClean="0">
                <a:latin typeface="Times New Roman" pitchFamily="18" charset="0"/>
                <a:cs typeface="Times New Roman" pitchFamily="18" charset="0"/>
              </a:rPr>
              <a:t> detection for cyber-physical system over 5g network,” IEEE Transactions on Industrial Informatics, pp. 1–1, 2020.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K. </a:t>
            </a:r>
            <a:r>
              <a:rPr lang="en-IN" sz="1600" dirty="0" err="1" smtClean="0">
                <a:latin typeface="Times New Roman" pitchFamily="18" charset="0"/>
                <a:cs typeface="Times New Roman" pitchFamily="18" charset="0"/>
              </a:rPr>
              <a:t>Abdollah</a:t>
            </a:r>
            <a:r>
              <a:rPr lang="en-IN" sz="1600" dirty="0" smtClean="0">
                <a:latin typeface="Times New Roman" pitchFamily="18" charset="0"/>
                <a:cs typeface="Times New Roman" pitchFamily="18" charset="0"/>
              </a:rPr>
              <a:t>, W. Su, and T. Jin, “A machine learning based cyber attack detection model for wireless sensor networks in </a:t>
            </a:r>
            <a:r>
              <a:rPr lang="en-IN" sz="1600" dirty="0" err="1" smtClean="0">
                <a:latin typeface="Times New Roman" pitchFamily="18" charset="0"/>
                <a:cs typeface="Times New Roman" pitchFamily="18" charset="0"/>
              </a:rPr>
              <a:t>microgrids</a:t>
            </a:r>
            <a:r>
              <a:rPr lang="en-IN" sz="1600" dirty="0" smtClean="0">
                <a:latin typeface="Times New Roman" pitchFamily="18" charset="0"/>
                <a:cs typeface="Times New Roman" pitchFamily="18" charset="0"/>
              </a:rPr>
              <a:t>,” IEEE Transactions on Industrial Informatics, pp. 1–1, 2020.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a:t>
            </a:r>
            <a:r>
              <a:rPr lang="en-IN" sz="1600" dirty="0" smtClean="0">
                <a:latin typeface="Times New Roman" pitchFamily="18" charset="0"/>
                <a:cs typeface="Times New Roman" pitchFamily="18" charset="0"/>
              </a:rPr>
              <a:t>F. </a:t>
            </a:r>
            <a:r>
              <a:rPr lang="en-IN" sz="1600" dirty="0" err="1" smtClean="0">
                <a:latin typeface="Times New Roman" pitchFamily="18" charset="0"/>
                <a:cs typeface="Times New Roman" pitchFamily="18" charset="0"/>
              </a:rPr>
              <a:t>Farivar</a:t>
            </a:r>
            <a:r>
              <a:rPr lang="en-IN" sz="1600" dirty="0" smtClean="0">
                <a:latin typeface="Times New Roman" pitchFamily="18" charset="0"/>
                <a:cs typeface="Times New Roman" pitchFamily="18" charset="0"/>
              </a:rPr>
              <a:t>, M. S. </a:t>
            </a:r>
            <a:r>
              <a:rPr lang="en-IN" sz="1600" dirty="0" err="1" smtClean="0">
                <a:latin typeface="Times New Roman" pitchFamily="18" charset="0"/>
                <a:cs typeface="Times New Roman" pitchFamily="18" charset="0"/>
              </a:rPr>
              <a:t>Haghighi</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Jolfaei</a:t>
            </a:r>
            <a:r>
              <a:rPr lang="en-IN" sz="1600" dirty="0" smtClean="0">
                <a:latin typeface="Times New Roman" pitchFamily="18" charset="0"/>
                <a:cs typeface="Times New Roman" pitchFamily="18" charset="0"/>
              </a:rPr>
              <a:t>, and M. </a:t>
            </a:r>
            <a:r>
              <a:rPr lang="en-IN" sz="1600" dirty="0" err="1" smtClean="0">
                <a:latin typeface="Times New Roman" pitchFamily="18" charset="0"/>
                <a:cs typeface="Times New Roman" pitchFamily="18" charset="0"/>
              </a:rPr>
              <a:t>Alazab</a:t>
            </a:r>
            <a:r>
              <a:rPr lang="en-IN" sz="1600" dirty="0" smtClean="0">
                <a:latin typeface="Times New Roman" pitchFamily="18" charset="0"/>
                <a:cs typeface="Times New Roman" pitchFamily="18" charset="0"/>
              </a:rPr>
              <a:t>, “Artificial intelligence for detection, estimation, and compensation of malicious attacks in nonlinear cyber-physical systems and industrial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a:t>
            </a:r>
            <a:r>
              <a:rPr lang="en-IN" sz="1600" dirty="0" smtClean="0">
                <a:latin typeface="Times New Roman" pitchFamily="18" charset="0"/>
                <a:cs typeface="Times New Roman" pitchFamily="18" charset="0"/>
              </a:rPr>
              <a:t>IEEE Transactions on Industrial Informatics, vol. 16, no. 4, pp. 2716–2725, 2020.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J. Li, J. Jin, D. Yuan, M. </a:t>
            </a:r>
            <a:r>
              <a:rPr lang="en-IN" sz="1600" dirty="0" err="1" smtClean="0">
                <a:latin typeface="Times New Roman" pitchFamily="18" charset="0"/>
                <a:cs typeface="Times New Roman" pitchFamily="18" charset="0"/>
              </a:rPr>
              <a:t>Palaniswami</a:t>
            </a:r>
            <a:r>
              <a:rPr lang="en-IN" sz="1600" dirty="0" smtClean="0">
                <a:latin typeface="Times New Roman" pitchFamily="18" charset="0"/>
                <a:cs typeface="Times New Roman" pitchFamily="18" charset="0"/>
              </a:rPr>
              <a:t>, and K. </a:t>
            </a:r>
            <a:r>
              <a:rPr lang="en-IN" sz="1600" dirty="0" err="1" smtClean="0">
                <a:latin typeface="Times New Roman" pitchFamily="18" charset="0"/>
                <a:cs typeface="Times New Roman" pitchFamily="18" charset="0"/>
              </a:rPr>
              <a:t>Moessner</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Ehopes</a:t>
            </a:r>
            <a:r>
              <a:rPr lang="en-IN" sz="1600" dirty="0" smtClean="0">
                <a:latin typeface="Times New Roman" pitchFamily="18" charset="0"/>
                <a:cs typeface="Times New Roman" pitchFamily="18" charset="0"/>
              </a:rPr>
              <a:t>: Data-</a:t>
            </a:r>
            <a:r>
              <a:rPr lang="en-IN" sz="1600" dirty="0" err="1" smtClean="0">
                <a:latin typeface="Times New Roman" pitchFamily="18" charset="0"/>
                <a:cs typeface="Times New Roman" pitchFamily="18" charset="0"/>
              </a:rPr>
              <a:t>centered</a:t>
            </a:r>
            <a:r>
              <a:rPr lang="en-IN" sz="1600" dirty="0" smtClean="0">
                <a:latin typeface="Times New Roman" pitchFamily="18" charset="0"/>
                <a:cs typeface="Times New Roman" pitchFamily="18" charset="0"/>
              </a:rPr>
              <a:t> fog platform for smart living,” in 2015 International Telecommunication Networks and Applications Conference (ITNAC), 2015, pp. 308–313.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L. </a:t>
            </a:r>
            <a:r>
              <a:rPr lang="en-IN" sz="1600" dirty="0" err="1" smtClean="0">
                <a:latin typeface="Times New Roman" pitchFamily="18" charset="0"/>
                <a:cs typeface="Times New Roman" pitchFamily="18" charset="0"/>
              </a:rPr>
              <a:t>Lyu</a:t>
            </a:r>
            <a:r>
              <a:rPr lang="en-IN" sz="1600" dirty="0" smtClean="0">
                <a:latin typeface="Times New Roman" pitchFamily="18" charset="0"/>
                <a:cs typeface="Times New Roman" pitchFamily="18" charset="0"/>
              </a:rPr>
              <a:t>, H. Yu, and Q. Yang, “Threats to federated learning: A survey,” </a:t>
            </a:r>
            <a:r>
              <a:rPr lang="en-IN" sz="1600" dirty="0" err="1" smtClean="0">
                <a:latin typeface="Times New Roman" pitchFamily="18" charset="0"/>
                <a:cs typeface="Times New Roman" pitchFamily="18" charset="0"/>
              </a:rPr>
              <a:t>arXiv</a:t>
            </a:r>
            <a:r>
              <a:rPr lang="en-IN" sz="1600" dirty="0" smtClean="0">
                <a:latin typeface="Times New Roman" pitchFamily="18" charset="0"/>
                <a:cs typeface="Times New Roman" pitchFamily="18" charset="0"/>
              </a:rPr>
              <a:t> preprint arXiv:2003.02133, 2020.</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Y. Zhou, G. Cheng, S. Jiang, Y. Zhao, and Z. Chen, “Cost-effective moving target </a:t>
            </a:r>
            <a:r>
              <a:rPr lang="en-IN" sz="1600" dirty="0" err="1" smtClean="0">
                <a:latin typeface="Times New Roman" pitchFamily="18" charset="0"/>
                <a:cs typeface="Times New Roman" pitchFamily="18" charset="0"/>
              </a:rPr>
              <a:t>defense</a:t>
            </a:r>
            <a:r>
              <a:rPr lang="en-IN" sz="1600" dirty="0" smtClean="0">
                <a:latin typeface="Times New Roman" pitchFamily="18" charset="0"/>
                <a:cs typeface="Times New Roman" pitchFamily="18" charset="0"/>
              </a:rPr>
              <a:t> against </a:t>
            </a:r>
            <a:r>
              <a:rPr lang="en-IN" sz="1600" dirty="0" err="1" smtClean="0">
                <a:latin typeface="Times New Roman" pitchFamily="18" charset="0"/>
                <a:cs typeface="Times New Roman" pitchFamily="18" charset="0"/>
              </a:rPr>
              <a:t>ddos</a:t>
            </a:r>
            <a:r>
              <a:rPr lang="en-IN" sz="1600" dirty="0" smtClean="0">
                <a:latin typeface="Times New Roman" pitchFamily="18" charset="0"/>
                <a:cs typeface="Times New Roman" pitchFamily="18" charset="0"/>
              </a:rPr>
              <a:t> attacks using trilateral game and multi-objective </a:t>
            </a:r>
            <a:r>
              <a:rPr lang="en-IN" sz="1600" dirty="0" err="1" smtClean="0">
                <a:latin typeface="Times New Roman" pitchFamily="18" charset="0"/>
                <a:cs typeface="Times New Roman" pitchFamily="18" charset="0"/>
              </a:rPr>
              <a:t>markov</a:t>
            </a:r>
            <a:r>
              <a:rPr lang="en-IN" sz="1600" dirty="0" smtClean="0">
                <a:latin typeface="Times New Roman" pitchFamily="18" charset="0"/>
                <a:cs typeface="Times New Roman" pitchFamily="18" charset="0"/>
              </a:rPr>
              <a:t> decision processes,” Computers &amp; Security, vol. 97, p. 101976, 2020.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N. </a:t>
            </a:r>
            <a:r>
              <a:rPr lang="en-IN" sz="1600" dirty="0" err="1" smtClean="0">
                <a:latin typeface="Times New Roman" pitchFamily="18" charset="0"/>
                <a:cs typeface="Times New Roman" pitchFamily="18" charset="0"/>
              </a:rPr>
              <a:t>Hoque</a:t>
            </a:r>
            <a:r>
              <a:rPr lang="en-IN" sz="1600" dirty="0" smtClean="0">
                <a:latin typeface="Times New Roman" pitchFamily="18" charset="0"/>
                <a:cs typeface="Times New Roman" pitchFamily="18" charset="0"/>
              </a:rPr>
              <a:t>, D. K. Bhattacharyya, and J. K. </a:t>
            </a:r>
            <a:r>
              <a:rPr lang="en-IN" sz="1600" dirty="0" err="1" smtClean="0">
                <a:latin typeface="Times New Roman" pitchFamily="18" charset="0"/>
                <a:cs typeface="Times New Roman" pitchFamily="18" charset="0"/>
              </a:rPr>
              <a:t>Kalita</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Botnet</a:t>
            </a:r>
            <a:r>
              <a:rPr lang="en-IN" sz="1600" dirty="0" smtClean="0">
                <a:latin typeface="Times New Roman" pitchFamily="18" charset="0"/>
                <a:cs typeface="Times New Roman" pitchFamily="18" charset="0"/>
              </a:rPr>
              <a:t> in </a:t>
            </a:r>
            <a:r>
              <a:rPr lang="en-IN" sz="1600" dirty="0" err="1" smtClean="0">
                <a:latin typeface="Times New Roman" pitchFamily="18" charset="0"/>
                <a:cs typeface="Times New Roman" pitchFamily="18" charset="0"/>
              </a:rPr>
              <a:t>ddos</a:t>
            </a:r>
            <a:r>
              <a:rPr lang="en-IN" sz="1600" dirty="0" smtClean="0">
                <a:latin typeface="Times New Roman" pitchFamily="18" charset="0"/>
                <a:cs typeface="Times New Roman" pitchFamily="18" charset="0"/>
              </a:rPr>
              <a:t> attacks: Trends and challenges,” IEEE Communications Surveys Tutorials, vol. 17, no. 4, pp. 2242–2270, 2015.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O. </a:t>
            </a:r>
            <a:r>
              <a:rPr lang="en-IN" sz="1600" dirty="0" err="1" smtClean="0">
                <a:latin typeface="Times New Roman" pitchFamily="18" charset="0"/>
                <a:cs typeface="Times New Roman" pitchFamily="18" charset="0"/>
              </a:rPr>
              <a:t>Osanaiye</a:t>
            </a:r>
            <a:r>
              <a:rPr lang="en-IN" sz="1600" dirty="0" smtClean="0">
                <a:latin typeface="Times New Roman" pitchFamily="18" charset="0"/>
                <a:cs typeface="Times New Roman" pitchFamily="18" charset="0"/>
              </a:rPr>
              <a:t>, K. </a:t>
            </a:r>
            <a:r>
              <a:rPr lang="en-IN" sz="1600" dirty="0" err="1" smtClean="0">
                <a:latin typeface="Times New Roman" pitchFamily="18" charset="0"/>
                <a:cs typeface="Times New Roman" pitchFamily="18" charset="0"/>
              </a:rPr>
              <a:t>Choo</a:t>
            </a:r>
            <a:r>
              <a:rPr lang="en-IN" sz="1600" dirty="0" smtClean="0">
                <a:latin typeface="Times New Roman" pitchFamily="18" charset="0"/>
                <a:cs typeface="Times New Roman" pitchFamily="18" charset="0"/>
              </a:rPr>
              <a:t>, and M. </a:t>
            </a:r>
            <a:r>
              <a:rPr lang="en-IN" sz="1600" dirty="0" err="1" smtClean="0">
                <a:latin typeface="Times New Roman" pitchFamily="18" charset="0"/>
                <a:cs typeface="Times New Roman" pitchFamily="18" charset="0"/>
              </a:rPr>
              <a:t>Dlodlo</a:t>
            </a:r>
            <a:r>
              <a:rPr lang="en-IN" sz="1600" dirty="0" smtClean="0">
                <a:latin typeface="Times New Roman" pitchFamily="18" charset="0"/>
                <a:cs typeface="Times New Roman" pitchFamily="18" charset="0"/>
              </a:rPr>
              <a:t>, “Distributed denial of service (</a:t>
            </a:r>
            <a:r>
              <a:rPr lang="en-IN" sz="1600" dirty="0" err="1" smtClean="0">
                <a:latin typeface="Times New Roman" pitchFamily="18" charset="0"/>
                <a:cs typeface="Times New Roman" pitchFamily="18" charset="0"/>
              </a:rPr>
              <a:t>ddos</a:t>
            </a:r>
            <a:r>
              <a:rPr lang="en-IN" sz="1600" dirty="0" smtClean="0">
                <a:latin typeface="Times New Roman" pitchFamily="18" charset="0"/>
                <a:cs typeface="Times New Roman" pitchFamily="18" charset="0"/>
              </a:rPr>
              <a:t>) resilience in cloud: Review and conceptual cloud </a:t>
            </a:r>
            <a:r>
              <a:rPr lang="en-IN" sz="1600" dirty="0" err="1" smtClean="0">
                <a:latin typeface="Times New Roman" pitchFamily="18" charset="0"/>
                <a:cs typeface="Times New Roman" pitchFamily="18" charset="0"/>
              </a:rPr>
              <a:t>ddos</a:t>
            </a:r>
            <a:r>
              <a:rPr lang="en-IN" sz="1600" dirty="0" smtClean="0">
                <a:latin typeface="Times New Roman" pitchFamily="18" charset="0"/>
                <a:cs typeface="Times New Roman" pitchFamily="18" charset="0"/>
              </a:rPr>
              <a:t> mitigation framework,” Journal of Network and Computer Applications, vol. 67, pp. 147–165, 2016.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M. </a:t>
            </a:r>
            <a:r>
              <a:rPr lang="en-IN" sz="1600" dirty="0" err="1" smtClean="0">
                <a:latin typeface="Times New Roman" pitchFamily="18" charset="0"/>
                <a:cs typeface="Times New Roman" pitchFamily="18" charset="0"/>
              </a:rPr>
              <a:t>Ficco</a:t>
            </a:r>
            <a:r>
              <a:rPr lang="en-IN" sz="1600" dirty="0" smtClean="0">
                <a:latin typeface="Times New Roman" pitchFamily="18" charset="0"/>
                <a:cs typeface="Times New Roman" pitchFamily="18" charset="0"/>
              </a:rPr>
              <a:t> and M. </a:t>
            </a:r>
            <a:r>
              <a:rPr lang="en-IN" sz="1600" dirty="0" err="1" smtClean="0">
                <a:latin typeface="Times New Roman" pitchFamily="18" charset="0"/>
                <a:cs typeface="Times New Roman" pitchFamily="18" charset="0"/>
              </a:rPr>
              <a:t>Rak</a:t>
            </a:r>
            <a:r>
              <a:rPr lang="en-IN" sz="1600" dirty="0" smtClean="0">
                <a:latin typeface="Times New Roman" pitchFamily="18" charset="0"/>
                <a:cs typeface="Times New Roman" pitchFamily="18" charset="0"/>
              </a:rPr>
              <a:t>, “Stealthy denial of service strategy in cloud computing,” IEEE Transactions on Cloud Computing, vol. 3, no. 1, pp. 80–94, 2015.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M. Du and K. Wang, “An </a:t>
            </a:r>
            <a:r>
              <a:rPr lang="en-IN" sz="1600" dirty="0" err="1" smtClean="0">
                <a:latin typeface="Times New Roman" pitchFamily="18" charset="0"/>
                <a:cs typeface="Times New Roman" pitchFamily="18" charset="0"/>
              </a:rPr>
              <a:t>sdn</a:t>
            </a:r>
            <a:r>
              <a:rPr lang="en-IN" sz="1600" dirty="0" smtClean="0">
                <a:latin typeface="Times New Roman" pitchFamily="18" charset="0"/>
                <a:cs typeface="Times New Roman" pitchFamily="18" charset="0"/>
              </a:rPr>
              <a:t>-enabled pseudo-</a:t>
            </a:r>
            <a:r>
              <a:rPr lang="en-IN" sz="1600" dirty="0" err="1" smtClean="0">
                <a:latin typeface="Times New Roman" pitchFamily="18" charset="0"/>
                <a:cs typeface="Times New Roman" pitchFamily="18" charset="0"/>
              </a:rPr>
              <a:t>honeypot</a:t>
            </a:r>
            <a:r>
              <a:rPr lang="en-IN" sz="1600" dirty="0" smtClean="0">
                <a:latin typeface="Times New Roman" pitchFamily="18" charset="0"/>
                <a:cs typeface="Times New Roman" pitchFamily="18" charset="0"/>
              </a:rPr>
              <a:t> strategy for distributed denial of service attacks in industrial internet of things,” IEEE Transactions on Industrial Informatics, vol. 16, no. 1, pp. 648–657, 2020. </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1252</TotalTime>
  <Words>1542</Words>
  <Application>Microsoft Office PowerPoint</Application>
  <PresentationFormat>On-screen Show (4:3)</PresentationFormat>
  <Paragraphs>69</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FLEAM A Federated Learning Empowered Architecture to Mitigate DDoS in Industrial IoT</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563</cp:revision>
  <dcterms:created xsi:type="dcterms:W3CDTF">2006-08-16T00:00:00Z</dcterms:created>
  <dcterms:modified xsi:type="dcterms:W3CDTF">2021-08-11T14:10:08Z</dcterms:modified>
</cp:coreProperties>
</file>