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err="1" smtClean="0">
                <a:latin typeface="Times New Roman" pitchFamily="18" charset="0"/>
                <a:cs typeface="Times New Roman" pitchFamily="18" charset="0"/>
              </a:rPr>
              <a:t>DNNOff</a:t>
            </a:r>
            <a:r>
              <a:rPr lang="en-IN" b="1" dirty="0" smtClean="0">
                <a:latin typeface="Times New Roman" pitchFamily="18" charset="0"/>
                <a:cs typeface="Times New Roman" pitchFamily="18" charset="0"/>
              </a:rPr>
              <a:t> Offloading DNN-based Intelligent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Applications in Mobile Edge Computing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Deep </a:t>
            </a:r>
            <a:r>
              <a:rPr lang="en-IN" sz="2000" dirty="0" smtClean="0">
                <a:latin typeface="Times New Roman" pitchFamily="18" charset="0"/>
                <a:cs typeface="Times New Roman" pitchFamily="18" charset="0"/>
              </a:rPr>
              <a:t>neural network (DNN) has become increasingly popular in industrial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scenarios. Due to high demands on computational capability, it is hard for DNN-based applications to directly run on intelligent end devices with limited resources. Computation offloading technology offers a feasible solution by offloading some computation-intensive tasks to the cloud or edges. Supporting such capability is not easy due to two aspects: (1) Adaptability: offloading should be dynamically occur among computation nodes. (2) Effectiveness: it needs to be determined which parts are worth offloading. This paper proposed a novel approach, called </a:t>
            </a:r>
            <a:r>
              <a:rPr lang="en-IN" sz="2000" dirty="0" err="1" smtClean="0">
                <a:latin typeface="Times New Roman" pitchFamily="18" charset="0"/>
                <a:cs typeface="Times New Roman" pitchFamily="18" charset="0"/>
              </a:rPr>
              <a:t>DNNOff</a:t>
            </a:r>
            <a:r>
              <a:rPr lang="en-IN" sz="2000" dirty="0" smtClean="0">
                <a:latin typeface="Times New Roman" pitchFamily="18" charset="0"/>
                <a:cs typeface="Times New Roman" pitchFamily="18" charset="0"/>
              </a:rPr>
              <a:t>. For a given DNN-based application, </a:t>
            </a:r>
            <a:r>
              <a:rPr lang="en-IN" sz="2000" dirty="0" err="1" smtClean="0">
                <a:latin typeface="Times New Roman" pitchFamily="18" charset="0"/>
                <a:cs typeface="Times New Roman" pitchFamily="18" charset="0"/>
              </a:rPr>
              <a:t>DNNOff</a:t>
            </a:r>
            <a:r>
              <a:rPr lang="en-IN" sz="2000" dirty="0" smtClean="0">
                <a:latin typeface="Times New Roman" pitchFamily="18" charset="0"/>
                <a:cs typeface="Times New Roman" pitchFamily="18" charset="0"/>
              </a:rPr>
              <a:t> first rewrites the source code to implement a special program structure supporting on-demand offloading, and at runtime, automatically determines the offloading scheme. We evaluated </a:t>
            </a:r>
            <a:r>
              <a:rPr lang="en-IN" sz="2000" dirty="0" err="1" smtClean="0">
                <a:latin typeface="Times New Roman" pitchFamily="18" charset="0"/>
                <a:cs typeface="Times New Roman" pitchFamily="18" charset="0"/>
              </a:rPr>
              <a:t>DNNOff</a:t>
            </a:r>
            <a:r>
              <a:rPr lang="en-IN" sz="2000" dirty="0" smtClean="0">
                <a:latin typeface="Times New Roman" pitchFamily="18" charset="0"/>
                <a:cs typeface="Times New Roman" pitchFamily="18" charset="0"/>
              </a:rPr>
              <a:t> on a real-world intelligent application, with three DNN models. Our results show that, compared with other approaches, </a:t>
            </a:r>
            <a:r>
              <a:rPr lang="en-IN" sz="2000" dirty="0" err="1" smtClean="0">
                <a:latin typeface="Times New Roman" pitchFamily="18" charset="0"/>
                <a:cs typeface="Times New Roman" pitchFamily="18" charset="0"/>
              </a:rPr>
              <a:t>DNNOff</a:t>
            </a:r>
            <a:r>
              <a:rPr lang="en-IN" sz="2000" dirty="0" smtClean="0">
                <a:latin typeface="Times New Roman" pitchFamily="18" charset="0"/>
                <a:cs typeface="Times New Roman" pitchFamily="18" charset="0"/>
              </a:rPr>
              <a:t> saves response time by 12.4%-66.6% on average</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edge server is closer to the device than the cloud server, so it has greater bandwidth and response </a:t>
            </a:r>
            <a:r>
              <a:rPr lang="en-IN" sz="2000" dirty="0" smtClean="0">
                <a:latin typeface="Times New Roman" pitchFamily="18" charset="0"/>
                <a:cs typeface="Times New Roman" pitchFamily="18" charset="0"/>
              </a:rPr>
              <a:t>time.</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most existing computation offloading frameworks for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mining services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have ignored user privacy.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are still some shortcomings in existing deep learning methods, e.g., the slow learning speed and the failure of the original network parameters when the environment changes.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tackle these challenges, we propose a Deep Meta Reinforcement Learning-based Offloading (DMRO) algorithm, which combines multiple parallel DNNs with Q-learning to make fine-grained offloading decisions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light of this situation, the strategy of computation offloading has been adopted to solve this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promising technique to solve this problem is to offload computationally intensive tasks to nearby servers with more abundant resources, which is called computation offloading </a:t>
            </a:r>
            <a:r>
              <a:rPr lang="en-IN" sz="2000" dirty="0" smtClean="0">
                <a:latin typeface="Times New Roman" pitchFamily="18" charset="0"/>
                <a:cs typeface="Times New Roman" pitchFamily="18" charset="0"/>
              </a:rPr>
              <a:t>or </a:t>
            </a:r>
            <a:r>
              <a:rPr lang="en-IN" sz="2000" dirty="0" smtClean="0">
                <a:latin typeface="Times New Roman" pitchFamily="18" charset="0"/>
                <a:cs typeface="Times New Roman" pitchFamily="18" charset="0"/>
              </a:rPr>
              <a:t>nomadic </a:t>
            </a:r>
            <a:r>
              <a:rPr lang="en-IN" sz="2000" dirty="0" smtClean="0">
                <a:latin typeface="Times New Roman" pitchFamily="18" charset="0"/>
                <a:cs typeface="Times New Roman" pitchFamily="18" charset="0"/>
              </a:rPr>
              <a:t>services.</a:t>
            </a:r>
          </a:p>
          <a:p>
            <a:pPr algn="just">
              <a:lnSpc>
                <a:spcPct val="150000"/>
              </a:lnSpc>
            </a:pPr>
            <a:r>
              <a:rPr lang="en-IN" sz="2000" dirty="0" smtClean="0">
                <a:latin typeface="Times New Roman" pitchFamily="18" charset="0"/>
                <a:cs typeface="Times New Roman" pitchFamily="18" charset="0"/>
              </a:rPr>
              <a:t>The multi-user computation offloading problem in a multi-channel wireless interference environment was studied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and the game theory method was used to implement effective channel allocation in a distributed manner.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two-layer optimization method was used to decouple the original NP-hard problem into a low-level problem to seek power and sub-carrier allocation and upper-layer task offloading.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work considers all the important parameters in the cost function and generates a comprehensive training dataset with high computation and complexity.</a:t>
            </a:r>
          </a:p>
          <a:p>
            <a:pPr algn="just">
              <a:lnSpc>
                <a:spcPct val="150000"/>
              </a:lnSpc>
            </a:pPr>
            <a:r>
              <a:rPr lang="en-IN" sz="2000" dirty="0" smtClean="0">
                <a:latin typeface="Times New Roman" pitchFamily="18" charset="0"/>
                <a:cs typeface="Times New Roman" pitchFamily="18" charset="0"/>
              </a:rPr>
              <a:t>The proposed work considers the partitioning process in a partial offloading technique and calculates cost for each possible partitioning and offloading policy and then select the partitioning and offloading policy with minimum cost. </a:t>
            </a:r>
          </a:p>
          <a:p>
            <a:pPr algn="just">
              <a:lnSpc>
                <a:spcPct val="150000"/>
              </a:lnSpc>
            </a:pPr>
            <a:r>
              <a:rPr lang="en-IN" sz="2000" dirty="0" smtClean="0">
                <a:latin typeface="Times New Roman" pitchFamily="18" charset="0"/>
                <a:cs typeface="Times New Roman" pitchFamily="18" charset="0"/>
              </a:rPr>
              <a:t>The proposed cost function also considers the propagation delay, radio resources, and computing resources.</a:t>
            </a:r>
          </a:p>
          <a:p>
            <a:pPr algn="just">
              <a:lnSpc>
                <a:spcPct val="150000"/>
              </a:lnSpc>
            </a:pPr>
            <a:r>
              <a:rPr lang="en-IN" sz="2000" dirty="0" smtClean="0">
                <a:latin typeface="Times New Roman" pitchFamily="18" charset="0"/>
                <a:cs typeface="Times New Roman" pitchFamily="18" charset="0"/>
              </a:rPr>
              <a:t>In the proposed work, first we divide a task into n components and then using the partial offloading technique, the UE offloads some of the components to MES and some of the components are executed on UE.</a:t>
            </a: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587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990600" y="1524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paper, we propose a computation offloading strategy under a scenario of multi-user and multi-mobile edge servers that considers the performance of intelligent devices and server resources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Computation offloading is a promising technique that can promote the lifetime and performance of smart devices by offloading local computation tasks to edge servers.</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 effect of server resources used in computation offloading performance was not considered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task scheduling </a:t>
            </a:r>
            <a:r>
              <a:rPr lang="en-IN" sz="2000" dirty="0" smtClean="0">
                <a:latin typeface="Times New Roman" pitchFamily="18" charset="0"/>
                <a:cs typeface="Times New Roman" pitchFamily="18" charset="0"/>
              </a:rPr>
              <a:t>model has been proposed based on the improved auction to optimize the time requirements of the tasks and computation performance of the MEC servers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improved auction algorithm proposed in this paper not only has advantages in time complexity but also improves the efficiency of virtual machines.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1018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survey of computation offloading for mobile systems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Kumar, K.; Liu, J.; Lu, Y.H.; Bhargava, B.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These restrictions may be alleviated by computation offloading: sending heavy computation to resourceful servers and receiving the results from these servers.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survey and taxonomy of cyber foraging of mobile devices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Sharifi, M.; Kafaie, S.; Kashefi, 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this paper, we present a survey of cyber foraging as a solution to resolve the challenges of computing on resource-constrained mobile devices.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MAUI: Making </a:t>
                      </a:r>
                      <a:r>
                        <a:rPr lang="en-US" sz="2000" dirty="0" err="1">
                          <a:latin typeface="Times New Roman"/>
                          <a:ea typeface="Calibri"/>
                          <a:cs typeface="Latha"/>
                        </a:rPr>
                        <a:t>smartphones</a:t>
                      </a:r>
                      <a:r>
                        <a:rPr lang="en-US" sz="2000" dirty="0">
                          <a:latin typeface="Times New Roman"/>
                          <a:ea typeface="Calibri"/>
                          <a:cs typeface="Latha"/>
                        </a:rPr>
                        <a:t> last longer with code offload</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latin typeface="Times New Roman"/>
                          <a:ea typeface="Calibri"/>
                          <a:cs typeface="Latha"/>
                        </a:rPr>
                        <a:t>Cuervo</a:t>
                      </a:r>
                      <a:r>
                        <a:rPr lang="en-US" sz="2000" dirty="0">
                          <a:latin typeface="Times New Roman"/>
                          <a:ea typeface="Calibri"/>
                          <a:cs typeface="Latha"/>
                        </a:rPr>
                        <a:t>, E.; </a:t>
                      </a:r>
                      <a:r>
                        <a:rPr lang="en-US" sz="2000" dirty="0" err="1">
                          <a:latin typeface="Times New Roman"/>
                          <a:ea typeface="Calibri"/>
                          <a:cs typeface="Latha"/>
                        </a:rPr>
                        <a:t>Balasubramanian</a:t>
                      </a:r>
                      <a:r>
                        <a:rPr lang="en-US" sz="2000" dirty="0">
                          <a:latin typeface="Times New Roman"/>
                          <a:ea typeface="Calibri"/>
                          <a:cs typeface="Latha"/>
                        </a:rPr>
                        <a:t>, A.; Cho, D.; Wolman, A.; </a:t>
                      </a:r>
                      <a:r>
                        <a:rPr lang="en-US" sz="2000" dirty="0" err="1">
                          <a:latin typeface="Times New Roman"/>
                          <a:ea typeface="Calibri"/>
                          <a:cs typeface="Latha"/>
                        </a:rPr>
                        <a:t>Saroiu</a:t>
                      </a:r>
                      <a:r>
                        <a:rPr lang="en-US" sz="2000" dirty="0">
                          <a:latin typeface="Times New Roman"/>
                          <a:ea typeface="Calibri"/>
                          <a:cs typeface="Latha"/>
                        </a:rPr>
                        <a:t>, S.; Chandra, R.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MAUI decides at run-time which methods should be remotely executed, driven by an optimization engine that achieves the best energy savings possible under the mobile device's current connectivity constrains.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Thinkair: Dynamic resource allocation and parallel execution in the cloud for mobile code offloading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Kosta, S.; Aucinas, A.; Hui, P.; Mortier, R.; Zhang, X.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solidFill>
                            <a:srgbClr val="333333"/>
                          </a:solidFill>
                          <a:latin typeface="Times New Roman"/>
                          <a:ea typeface="Calibri"/>
                          <a:cs typeface="Latha"/>
                        </a:rPr>
                        <a:t>ThinkAir</a:t>
                      </a:r>
                      <a:r>
                        <a:rPr lang="en-US" sz="2000" dirty="0">
                          <a:solidFill>
                            <a:srgbClr val="333333"/>
                          </a:solidFill>
                          <a:latin typeface="Times New Roman"/>
                          <a:ea typeface="Calibri"/>
                          <a:cs typeface="Latha"/>
                        </a:rPr>
                        <a:t> exploits the concept of </a:t>
                      </a:r>
                      <a:r>
                        <a:rPr lang="en-US" sz="2000" dirty="0" err="1">
                          <a:solidFill>
                            <a:srgbClr val="333333"/>
                          </a:solidFill>
                          <a:latin typeface="Times New Roman"/>
                          <a:ea typeface="Calibri"/>
                          <a:cs typeface="Latha"/>
                        </a:rPr>
                        <a:t>smartphone</a:t>
                      </a:r>
                      <a:r>
                        <a:rPr lang="en-US" sz="2000" dirty="0">
                          <a:solidFill>
                            <a:srgbClr val="333333"/>
                          </a:solidFill>
                          <a:latin typeface="Times New Roman"/>
                          <a:ea typeface="Calibri"/>
                          <a:cs typeface="Latha"/>
                        </a:rPr>
                        <a:t> virtualization in the cloud and provides method-level computation offloading.</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524000" y="1524000"/>
            <a:ext cx="7315199" cy="46482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19200" y="457200"/>
            <a:ext cx="7498080" cy="4800600"/>
          </a:xfrm>
        </p:spPr>
        <p:txBody>
          <a:bodyPr>
            <a:noAutofit/>
          </a:bodyPr>
          <a:lstStyle/>
          <a:p>
            <a:pPr algn="just">
              <a:lnSpc>
                <a:spcPct val="170000"/>
              </a:lnSpc>
              <a:buNone/>
            </a:pPr>
            <a:r>
              <a:rPr lang="en-IN" sz="1700" dirty="0" smtClean="0">
                <a:latin typeface="Times New Roman" pitchFamily="18" charset="0"/>
                <a:cs typeface="Times New Roman" pitchFamily="18" charset="0"/>
              </a:rPr>
              <a:t>      In </a:t>
            </a:r>
            <a:r>
              <a:rPr lang="en-IN" sz="1700" dirty="0" smtClean="0">
                <a:latin typeface="Times New Roman" pitchFamily="18" charset="0"/>
                <a:cs typeface="Times New Roman" pitchFamily="18" charset="0"/>
              </a:rPr>
              <a:t>light of the fact that the computation power of mobile devices cannot meet the needs of computation-intensive applications, this paper leverage offloading the tasks of mobile devices onto mobile edge servers to solve the problem of modification, and put forward the strategy of computation offloading for the computation-intensive applications. Considering the requirements of computation tasks and the computation capacity of servers, network bandwidth, and other factors, the basis of offloading decision-making was put forward: the multi-objective decision-making through improved AHP, the comprehensive evaluation of the server, and selecting the appropriate server to offload. A task scheduling model has been proposed based on the improved auction to optimize the time requirements of the tasks and computation performance of the MEC servers. Simulation results demonstrate that the proposed method can effectively improve the offload task execution speed, reduce the service delay, improve the mobile device battery life, and improve customer satisfaction.</a:t>
            </a:r>
            <a:endParaRPr lang="en-US" sz="17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Kumar, K.; Liu, J.; Lu, Y.H.; </a:t>
            </a:r>
            <a:r>
              <a:rPr lang="en-IN" sz="1600" dirty="0" err="1" smtClean="0">
                <a:latin typeface="Times New Roman" pitchFamily="18" charset="0"/>
                <a:cs typeface="Times New Roman" pitchFamily="18" charset="0"/>
              </a:rPr>
              <a:t>Bhargava</a:t>
            </a:r>
            <a:r>
              <a:rPr lang="en-IN" sz="1600" dirty="0" smtClean="0">
                <a:latin typeface="Times New Roman" pitchFamily="18" charset="0"/>
                <a:cs typeface="Times New Roman" pitchFamily="18" charset="0"/>
              </a:rPr>
              <a:t>, B. A survey of computation offloading for mobile systems. Mob.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Appl. 2013, 18, 129–140.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Sharifi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Kafaie</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Kashefi</a:t>
            </a:r>
            <a:r>
              <a:rPr lang="en-IN" sz="1600" dirty="0" smtClean="0">
                <a:latin typeface="Times New Roman" pitchFamily="18" charset="0"/>
                <a:cs typeface="Times New Roman" pitchFamily="18" charset="0"/>
              </a:rPr>
              <a:t>, O. A survey and taxonomy of cyber foraging of mobile devices.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Surv</a:t>
            </a:r>
            <a:r>
              <a:rPr lang="en-IN" sz="1600" dirty="0" smtClean="0">
                <a:latin typeface="Times New Roman" pitchFamily="18" charset="0"/>
                <a:cs typeface="Times New Roman" pitchFamily="18" charset="0"/>
              </a:rPr>
              <a:t>. Tutor. 2012, 14, 1232–1243.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Cuervo</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Balasubramanian</a:t>
            </a:r>
            <a:r>
              <a:rPr lang="en-IN" sz="1600" dirty="0" smtClean="0">
                <a:latin typeface="Times New Roman" pitchFamily="18" charset="0"/>
                <a:cs typeface="Times New Roman" pitchFamily="18" charset="0"/>
              </a:rPr>
              <a:t>, A.; Cho, D.; Wolman, A.; </a:t>
            </a:r>
            <a:r>
              <a:rPr lang="en-IN" sz="1600" dirty="0" err="1" smtClean="0">
                <a:latin typeface="Times New Roman" pitchFamily="18" charset="0"/>
                <a:cs typeface="Times New Roman" pitchFamily="18" charset="0"/>
              </a:rPr>
              <a:t>Saroiu</a:t>
            </a:r>
            <a:r>
              <a:rPr lang="en-IN" sz="1600" dirty="0" smtClean="0">
                <a:latin typeface="Times New Roman" pitchFamily="18" charset="0"/>
                <a:cs typeface="Times New Roman" pitchFamily="18" charset="0"/>
              </a:rPr>
              <a:t>, S.; Chandra, R. MAUI: Making </a:t>
            </a:r>
            <a:r>
              <a:rPr lang="en-IN" sz="1600" dirty="0" err="1" smtClean="0">
                <a:latin typeface="Times New Roman" pitchFamily="18" charset="0"/>
                <a:cs typeface="Times New Roman" pitchFamily="18" charset="0"/>
              </a:rPr>
              <a:t>smartphones</a:t>
            </a:r>
            <a:r>
              <a:rPr lang="en-IN" sz="1600" dirty="0" smtClean="0">
                <a:latin typeface="Times New Roman" pitchFamily="18" charset="0"/>
                <a:cs typeface="Times New Roman" pitchFamily="18" charset="0"/>
              </a:rPr>
              <a:t> last longer with code offload. In Proceedings of the 8th International Conference on Mobile Systems, Applications, and Services, San Francisco, CA, USA, 15–18 June 2010.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Kosta</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Aucinas</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Hui</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Mortier</a:t>
            </a:r>
            <a:r>
              <a:rPr lang="en-IN" sz="1600" dirty="0" smtClean="0">
                <a:latin typeface="Times New Roman" pitchFamily="18" charset="0"/>
                <a:cs typeface="Times New Roman" pitchFamily="18" charset="0"/>
              </a:rPr>
              <a:t>, R.; Zhang, X. </a:t>
            </a:r>
            <a:r>
              <a:rPr lang="en-IN" sz="1600" dirty="0" err="1" smtClean="0">
                <a:latin typeface="Times New Roman" pitchFamily="18" charset="0"/>
                <a:cs typeface="Times New Roman" pitchFamily="18" charset="0"/>
              </a:rPr>
              <a:t>Thinkair</a:t>
            </a:r>
            <a:r>
              <a:rPr lang="en-IN" sz="1600" dirty="0" smtClean="0">
                <a:latin typeface="Times New Roman" pitchFamily="18" charset="0"/>
                <a:cs typeface="Times New Roman" pitchFamily="18" charset="0"/>
              </a:rPr>
              <a:t>: Dynamic resource allocation and parallel execution in the cloud for mobile code offloading. In Proceedings of the T2012 Proceedings IEEE </a:t>
            </a:r>
            <a:r>
              <a:rPr lang="en-IN" sz="1600" dirty="0" err="1" smtClean="0">
                <a:latin typeface="Times New Roman" pitchFamily="18" charset="0"/>
                <a:cs typeface="Times New Roman" pitchFamily="18" charset="0"/>
              </a:rPr>
              <a:t>Infocom</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Orlando</a:t>
            </a:r>
            <a:r>
              <a:rPr lang="en-IN" sz="1600" dirty="0" smtClean="0">
                <a:latin typeface="Times New Roman" pitchFamily="18" charset="0"/>
                <a:cs typeface="Times New Roman" pitchFamily="18" charset="0"/>
              </a:rPr>
              <a:t>, FL, USA, 25–30 March 2012; pp. 945–953.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Xia, F.; Ding, F.; Li, J.; Kong, X.; Yang, L.T.; Ma, J. Phone2Cloud: Exploiting computation offloading for energy saving on </a:t>
            </a:r>
            <a:r>
              <a:rPr lang="en-IN" sz="1600" dirty="0" err="1" smtClean="0">
                <a:latin typeface="Times New Roman" pitchFamily="18" charset="0"/>
                <a:cs typeface="Times New Roman" pitchFamily="18" charset="0"/>
              </a:rPr>
              <a:t>smartphones</a:t>
            </a:r>
            <a:r>
              <a:rPr lang="en-IN" sz="1600" dirty="0" smtClean="0">
                <a:latin typeface="Times New Roman" pitchFamily="18" charset="0"/>
                <a:cs typeface="Times New Roman" pitchFamily="18" charset="0"/>
              </a:rPr>
              <a:t> in mobile cloud computing. Inf. Syst. Front. 2014, 16, 95–111.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Mao, Y.; Zhang, J.; </a:t>
            </a:r>
            <a:r>
              <a:rPr lang="en-IN" sz="1800" dirty="0" err="1" smtClean="0">
                <a:latin typeface="Times New Roman" pitchFamily="18" charset="0"/>
                <a:cs typeface="Times New Roman" pitchFamily="18" charset="0"/>
              </a:rPr>
              <a:t>Letaief</a:t>
            </a:r>
            <a:r>
              <a:rPr lang="en-IN" sz="1800" dirty="0" smtClean="0">
                <a:latin typeface="Times New Roman" pitchFamily="18" charset="0"/>
                <a:cs typeface="Times New Roman" pitchFamily="18" charset="0"/>
              </a:rPr>
              <a:t>, K.B. Dynamic computation offloading for mobile-edge computing with energy harvesting devices. IEEE J. Sel. Areas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2016, 34, 3590–3605.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7</a:t>
            </a:r>
            <a:r>
              <a:rPr lang="en-IN" sz="1800" dirty="0" smtClean="0">
                <a:latin typeface="Times New Roman" pitchFamily="18" charset="0"/>
                <a:cs typeface="Times New Roman" pitchFamily="18" charset="0"/>
              </a:rPr>
              <a:t>. You, C.; Huang, K.; </a:t>
            </a:r>
            <a:r>
              <a:rPr lang="en-IN" sz="1800" dirty="0" err="1" smtClean="0">
                <a:latin typeface="Times New Roman" pitchFamily="18" charset="0"/>
                <a:cs typeface="Times New Roman" pitchFamily="18" charset="0"/>
              </a:rPr>
              <a:t>Chae</a:t>
            </a:r>
            <a:r>
              <a:rPr lang="en-IN" sz="1800" dirty="0" smtClean="0">
                <a:latin typeface="Times New Roman" pitchFamily="18" charset="0"/>
                <a:cs typeface="Times New Roman" pitchFamily="18" charset="0"/>
              </a:rPr>
              <a:t>, H.; Kim, B. Energy-efficient resource allocation for mobile-edge computation offloading. IEEE Trans. </a:t>
            </a:r>
            <a:r>
              <a:rPr lang="en-IN" sz="1800" dirty="0" err="1" smtClean="0">
                <a:latin typeface="Times New Roman" pitchFamily="18" charset="0"/>
                <a:cs typeface="Times New Roman" pitchFamily="18" charset="0"/>
              </a:rPr>
              <a:t>Wirel</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2017, 16, 1397–1411.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8</a:t>
            </a:r>
            <a:r>
              <a:rPr lang="en-IN" sz="1800" dirty="0" smtClean="0">
                <a:latin typeface="Times New Roman" pitchFamily="18" charset="0"/>
                <a:cs typeface="Times New Roman" pitchFamily="18" charset="0"/>
              </a:rPr>
              <a:t>. Deng, M.; </a:t>
            </a:r>
            <a:r>
              <a:rPr lang="en-IN" sz="1800" dirty="0" err="1" smtClean="0">
                <a:latin typeface="Times New Roman" pitchFamily="18" charset="0"/>
                <a:cs typeface="Times New Roman" pitchFamily="18" charset="0"/>
              </a:rPr>
              <a:t>Tian</a:t>
            </a:r>
            <a:r>
              <a:rPr lang="en-IN" sz="1800" dirty="0" smtClean="0">
                <a:latin typeface="Times New Roman" pitchFamily="18" charset="0"/>
                <a:cs typeface="Times New Roman" pitchFamily="18" charset="0"/>
              </a:rPr>
              <a:t>, H.; </a:t>
            </a:r>
            <a:r>
              <a:rPr lang="en-IN" sz="1800" dirty="0" err="1" smtClean="0">
                <a:latin typeface="Times New Roman" pitchFamily="18" charset="0"/>
                <a:cs typeface="Times New Roman" pitchFamily="18" charset="0"/>
              </a:rPr>
              <a:t>Lyu</a:t>
            </a:r>
            <a:r>
              <a:rPr lang="en-IN" sz="1800" dirty="0" smtClean="0">
                <a:latin typeface="Times New Roman" pitchFamily="18" charset="0"/>
                <a:cs typeface="Times New Roman" pitchFamily="18" charset="0"/>
              </a:rPr>
              <a:t>, X. Adaptive sequential offloading game for multi-cell mobile edge computing. In Proceedings of the 2016 23rd International Conference on Telecommunications (ICT), Thessaloniki, Greece, 16–18 May 2016; pp. 1–5.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9</a:t>
            </a:r>
            <a:r>
              <a:rPr lang="en-IN" sz="1800" dirty="0" smtClean="0">
                <a:latin typeface="Times New Roman" pitchFamily="18" charset="0"/>
                <a:cs typeface="Times New Roman" pitchFamily="18" charset="0"/>
              </a:rPr>
              <a:t>. Fernando, N.; </a:t>
            </a:r>
            <a:r>
              <a:rPr lang="en-IN" sz="1800" dirty="0" err="1" smtClean="0">
                <a:latin typeface="Times New Roman" pitchFamily="18" charset="0"/>
                <a:cs typeface="Times New Roman" pitchFamily="18" charset="0"/>
              </a:rPr>
              <a:t>Loke</a:t>
            </a:r>
            <a:r>
              <a:rPr lang="en-IN" sz="1800" dirty="0" smtClean="0">
                <a:latin typeface="Times New Roman" pitchFamily="18" charset="0"/>
                <a:cs typeface="Times New Roman" pitchFamily="18" charset="0"/>
              </a:rPr>
              <a:t>, S.W.; </a:t>
            </a:r>
            <a:r>
              <a:rPr lang="en-IN" sz="1800" dirty="0" err="1" smtClean="0">
                <a:latin typeface="Times New Roman" pitchFamily="18" charset="0"/>
                <a:cs typeface="Times New Roman" pitchFamily="18" charset="0"/>
              </a:rPr>
              <a:t>Rahayu</a:t>
            </a:r>
            <a:r>
              <a:rPr lang="en-IN" sz="1800" dirty="0" smtClean="0">
                <a:latin typeface="Times New Roman" pitchFamily="18" charset="0"/>
                <a:cs typeface="Times New Roman" pitchFamily="18" charset="0"/>
              </a:rPr>
              <a:t>, W. Mobile cloud computing: A survey. Future </a:t>
            </a:r>
            <a:r>
              <a:rPr lang="en-IN" sz="1800" dirty="0" err="1" smtClean="0">
                <a:latin typeface="Times New Roman" pitchFamily="18" charset="0"/>
                <a:cs typeface="Times New Roman" pitchFamily="18" charset="0"/>
              </a:rPr>
              <a:t>Gener</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Syst. 2013, 29, 84–106.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10</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Rahman</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Gao</a:t>
            </a:r>
            <a:r>
              <a:rPr lang="en-IN" sz="1800" dirty="0" smtClean="0">
                <a:latin typeface="Times New Roman" pitchFamily="18" charset="0"/>
                <a:cs typeface="Times New Roman" pitchFamily="18" charset="0"/>
              </a:rPr>
              <a:t>, J.; Tsai, W.T. Energy Saving Research on Mobile Cloud Computing in 5G. Chin. J.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2017, doi:10.1109/IC2E.2013.37 . </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1288</TotalTime>
  <Words>1496</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DNNOff Offloading DNN-based Intelligent IoT Applications in Mobile Edge Computing</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2021-08-11T08:16:54Z</dcterms:modified>
</cp:coreProperties>
</file>