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Development of an Industrial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Based Monitoring System for Voltage Regulators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533400"/>
            <a:ext cx="7498080" cy="5029200"/>
          </a:xfrm>
        </p:spPr>
        <p:txBody>
          <a:bodyPr>
            <a:noAutofit/>
          </a:bodyPr>
          <a:lstStyle/>
          <a:p>
            <a:pPr algn="just">
              <a:lnSpc>
                <a:spcPct val="150000"/>
              </a:lnSpc>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increase in electronic loads connected to electrical network became relevant requirements of the quality of supply. Among the equipment used in the power distribution system stands out regulators medium voltage installed over the grid to maintain voltage levels within indifferent operating range of the oscillations. Therefore, the quality of supply has become a priority and the implementation of technologies that allow transforming conventional electrical distribution networks into intelligent ones is strategic for Distribution Operation </a:t>
            </a:r>
            <a:r>
              <a:rPr lang="en-IN" sz="1900" dirty="0" err="1" smtClean="0">
                <a:latin typeface="Times New Roman" pitchFamily="18" charset="0"/>
                <a:cs typeface="Times New Roman" pitchFamily="18" charset="0"/>
              </a:rPr>
              <a:t>Centers</a:t>
            </a:r>
            <a:r>
              <a:rPr lang="en-IN" sz="1900" dirty="0" smtClean="0">
                <a:latin typeface="Times New Roman" pitchFamily="18" charset="0"/>
                <a:cs typeface="Times New Roman" pitchFamily="18" charset="0"/>
              </a:rPr>
              <a:t> (COD) to perform remote interaction with the equipment, in this case, with a power regulator. medium voltage. In this context, this article demonstrates an </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 (Internet of Things) solution for monitoring and controlling medium voltage regulators, through the use of LPWA (Low Power Wide Area) networks, integrating this equipment with the concepts of Smart Grid (SG).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complete development of the project is presented, including the study of the communication protocol DNP3 (Distributed Network Protocol 3), responsible for the exchange of information, between the hardware system and the voltage regulator, the communication system being through the </a:t>
            </a:r>
            <a:r>
              <a:rPr lang="en-IN" sz="2000" dirty="0" err="1" smtClean="0">
                <a:latin typeface="Times New Roman" pitchFamily="18" charset="0"/>
                <a:cs typeface="Times New Roman" pitchFamily="18" charset="0"/>
              </a:rPr>
              <a:t>Sigfox</a:t>
            </a:r>
            <a:r>
              <a:rPr lang="en-IN" sz="2000" dirty="0" smtClean="0">
                <a:latin typeface="Times New Roman" pitchFamily="18" charset="0"/>
                <a:cs typeface="Times New Roman" pitchFamily="18" charset="0"/>
              </a:rPr>
              <a:t> and GPRS (General Packet Radio Service), transmitting the regulator data to supervision software. Validation of communication hardware and software with the medium voltage regulator, occurred with bench tests in expressive periods and, after installation in the field, the experiment was validated by reading and recording parameters, such as number of </a:t>
            </a:r>
            <a:r>
              <a:rPr lang="en-IN" sz="2000" dirty="0" err="1" smtClean="0">
                <a:latin typeface="Times New Roman" pitchFamily="18" charset="0"/>
                <a:cs typeface="Times New Roman" pitchFamily="18" charset="0"/>
              </a:rPr>
              <a:t>maneuvers</a:t>
            </a:r>
            <a:r>
              <a:rPr lang="en-IN" sz="2000" dirty="0" smtClean="0">
                <a:latin typeface="Times New Roman" pitchFamily="18" charset="0"/>
                <a:cs typeface="Times New Roman" pitchFamily="18" charset="0"/>
              </a:rPr>
              <a:t>, voltage and mains current, obtained directly from the voltage regulator.</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contribution of this paper is to extend the existing body of literature by providing energy policy-makers, economists, energy experts, and managers with a general overview of the opportunities and challenges of applying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different parts of the entire energy </a:t>
            </a:r>
            <a:r>
              <a:rPr lang="en-IN" sz="2000" dirty="0" smtClean="0">
                <a:latin typeface="Times New Roman" pitchFamily="18" charset="0"/>
                <a:cs typeface="Times New Roman" pitchFamily="18" charset="0"/>
              </a:rPr>
              <a:t>sector.</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variety of sensor and actuator devices, communication technologies, and data computing approached, in this section, we explain the existing technologies which enable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Different types of sensors exist that are developed for various application purposes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recent developments in digital technologies have provided a driving force to apply smart,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solutions for the existing problems in a smart city context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trends in the vibration frequency spectrum is simulated and observed frequently to know the problems such as unbalance, misalignment, bearing defect, resonance, looseness and electrical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Typical wear-and-tear, digging, rodent damage, theft, etc., are all examples of problems that can damage wire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deep level of control afforded by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allows rapid and more action on those opportunities, which include events like obvious customer needs, nonconforming product, malfunctions in equipment, problems in the distribution network, and more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also limits the problem of lack of proper conditioning and maintenance of the machines.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research in </a:t>
            </a:r>
            <a:r>
              <a:rPr lang="en-IN" sz="2000" dirty="0" smtClean="0">
                <a:latin typeface="Times New Roman" pitchFamily="18" charset="0"/>
                <a:cs typeface="Times New Roman" pitchFamily="18" charset="0"/>
              </a:rPr>
              <a:t>proposes </a:t>
            </a:r>
            <a:r>
              <a:rPr lang="en-IN" sz="2000" dirty="0" smtClean="0">
                <a:latin typeface="Times New Roman" pitchFamily="18" charset="0"/>
                <a:cs typeface="Times New Roman" pitchFamily="18" charset="0"/>
              </a:rPr>
              <a:t>a wireless sensor and actuator network to provide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automatic intelligent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Whereas</a:t>
            </a:r>
            <a:r>
              <a:rPr lang="en-IN" sz="2000" dirty="0" smtClean="0">
                <a:latin typeface="Times New Roman" pitchFamily="18" charset="0"/>
                <a:cs typeface="Times New Roman" pitchFamily="18" charset="0"/>
              </a:rPr>
              <a:t>, by optimizing the operation of devices and machines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the proposed system achieves reduction in their overall energy consumption at a given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study proposes an energy management system for smart homes that utilizes BLE for communication among home appliances aiming at decreasing the energy at </a:t>
            </a:r>
            <a:r>
              <a:rPr lang="en-IN" sz="2000" dirty="0" smtClean="0">
                <a:latin typeface="Times New Roman" pitchFamily="18" charset="0"/>
                <a:cs typeface="Times New Roman" pitchFamily="18" charset="0"/>
              </a:rPr>
              <a:t>homes.</a:t>
            </a:r>
          </a:p>
          <a:p>
            <a:pPr algn="just">
              <a:lnSpc>
                <a:spcPct val="150000"/>
              </a:lnSpc>
            </a:pPr>
            <a:r>
              <a:rPr lang="en-IN" sz="2000" dirty="0" smtClean="0">
                <a:latin typeface="Times New Roman" pitchFamily="18" charset="0"/>
                <a:cs typeface="Times New Roman" pitchFamily="18" charset="0"/>
              </a:rPr>
              <a:t>The work proposes a platform by integrating multiple systems, such as air-conditioning, lighting, and energy monitoring to perform building energy optimization.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Other solutions propose designing co-simulation models for energy systems to integrate the system and minimize synchronization delay error between the </a:t>
            </a:r>
            <a:r>
              <a:rPr lang="en-IN" sz="2000" dirty="0" smtClean="0">
                <a:latin typeface="Times New Roman" pitchFamily="18" charset="0"/>
                <a:cs typeface="Times New Roman" pitchFamily="18" charset="0"/>
              </a:rPr>
              <a:t>subsystems.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development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monitoring, improved DC Motor control performance is also growing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the </a:t>
            </a:r>
            <a:r>
              <a:rPr lang="en-IN" sz="2000" dirty="0" smtClean="0">
                <a:latin typeface="Times New Roman" pitchFamily="18" charset="0"/>
                <a:cs typeface="Times New Roman" pitchFamily="18" charset="0"/>
              </a:rPr>
              <a:t>authors, </a:t>
            </a:r>
            <a:r>
              <a:rPr lang="en-IN" sz="2000" dirty="0" smtClean="0">
                <a:latin typeface="Times New Roman" pitchFamily="18" charset="0"/>
                <a:cs typeface="Times New Roman" pitchFamily="18" charset="0"/>
              </a:rPr>
              <a:t>have developed </a:t>
            </a:r>
            <a:r>
              <a:rPr lang="en-IN" sz="2000" dirty="0" err="1" smtClean="0">
                <a:latin typeface="Times New Roman" pitchFamily="18" charset="0"/>
                <a:cs typeface="Times New Roman" pitchFamily="18" charset="0"/>
              </a:rPr>
              <a:t>IoTbased</a:t>
            </a:r>
            <a:r>
              <a:rPr lang="en-IN" sz="2000" dirty="0" smtClean="0">
                <a:latin typeface="Times New Roman" pitchFamily="18" charset="0"/>
                <a:cs typeface="Times New Roman" pitchFamily="18" charset="0"/>
              </a:rPr>
              <a:t> monitoring systems for the efficiency of solar power plants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Automation is a self moving that means operating the system without the human interaction and get the performance compare manual operation.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leads to the faster communications, latency, saving time, conserving energy and cost saving, gives efficiency and accuracy, optimum utilization of the energy saves the money.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use of PLC to implement industrial automation system, it requires a lot of time for debugging, the cost also very high efficiency is less that is depends on </a:t>
            </a:r>
            <a:r>
              <a:rPr lang="en-IN" sz="2000" dirty="0" err="1" smtClean="0">
                <a:latin typeface="Times New Roman" pitchFamily="18" charset="0"/>
                <a:cs typeface="Times New Roman" pitchFamily="18" charset="0"/>
              </a:rPr>
              <a:t>Umbworld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Analysis of the Topologies of Power Filters Applied in Distributed Generation Units -Review</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Crepaldi, M. M. Amoroso, and O. H. Ando Junior,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order to standardize and quantify the electromagnetic disturbances of the QEE, as well as ensure the quality of the product and services, standards and procedures were designed to instruct from generators to energy consumers.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Methodology for Calculation and Management for Indicators of Power Quality Energy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 H. AndoJunior, A. S. Bretas, and R. C. Leborgne,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There is a growing interest over the last decades in the field of autonomous island grids that is driven mainly by climate reasons.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133600"/>
                <a:gridCol w="236220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Big data for smart grid operation in smart cities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V Nandury and B. A. Begum,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identify the key challenges for utilizing Big data generated by the smart grid and develop the analytics necessary for operation, monitoring, control and audit of smart grid.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Identification of Similar Loads for Electric Power Management in Smart Grid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Kristina Schneider Barcelos, W. Cardoso Celeste, L. Otavio Rigo Junior, and G. de Lorena Diniz Chaves,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work is used a platform composed of four fluorescent lamps with the same technical data and from the same manufacturer.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828800" y="1447800"/>
            <a:ext cx="6477000"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70000"/>
              </a:lnSpc>
              <a:buNone/>
            </a:pPr>
            <a:r>
              <a:rPr lang="pt-BR" sz="1900" dirty="0" smtClean="0">
                <a:latin typeface="Times New Roman" pitchFamily="18" charset="0"/>
                <a:cs typeface="Times New Roman" pitchFamily="18" charset="0"/>
              </a:rPr>
              <a:t>    De </a:t>
            </a:r>
            <a:r>
              <a:rPr lang="pt-BR" sz="1900" dirty="0" smtClean="0">
                <a:latin typeface="Times New Roman" pitchFamily="18" charset="0"/>
                <a:cs typeface="Times New Roman" pitchFamily="18" charset="0"/>
              </a:rPr>
              <a:t>acordo com ensaios e teste de campo destaca-se que o sistema proposto apresenta resultado satisfatório considerando as restrições do local de operação e de infraestrutura de telecomunicações da área de concessão na Região Sul de Santa Catarina.Adicionalmente, destaca-se que o sistema atende todas as especificações tanto na operação/atuação quanto no processamento dos dados de operação do RT validando assim o sistema de comunicação e incorporação àrede Sigfox.A integração do sistema proposta junto ao RT apresenta uma série de vantagens às permissionárias/concessionarias, como por exemplo, a melhoria da qualidade no fornecimento de energia elétrica, pois possíveis problemas podem ser monitorados a distância, permitindo ao COD interferir quando necessário imediatamente nos parâmetros regulados.</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a:t>
            </a:r>
            <a:r>
              <a:rPr lang="en-IN" sz="1400" dirty="0" smtClean="0">
                <a:latin typeface="Times New Roman" pitchFamily="18" charset="0"/>
                <a:cs typeface="Times New Roman" pitchFamily="18" charset="0"/>
              </a:rPr>
              <a:t>] J</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Crepaldi</a:t>
            </a:r>
            <a:r>
              <a:rPr lang="en-IN" sz="1400" dirty="0" smtClean="0">
                <a:latin typeface="Times New Roman" pitchFamily="18" charset="0"/>
                <a:cs typeface="Times New Roman" pitchFamily="18" charset="0"/>
              </a:rPr>
              <a:t>, M. M. Amoroso, and O. H. Ando Junior, “Analysis of the Topologies of Power Filters Applied in Distributed Generation Units -Review,” IEEE Lat. Am. Trans., vol. 16, no. 7, pp. 1892–1897, Jul. 2018,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10.1109/TLA.2018.8447354.</a:t>
            </a:r>
          </a:p>
          <a:p>
            <a:pPr algn="just">
              <a:lnSpc>
                <a:spcPct val="160000"/>
              </a:lnSpc>
            </a:pPr>
            <a:r>
              <a:rPr lang="en-IN" sz="1400" dirty="0" smtClean="0">
                <a:latin typeface="Times New Roman" pitchFamily="18" charset="0"/>
                <a:cs typeface="Times New Roman" pitchFamily="18" charset="0"/>
              </a:rPr>
              <a:t>[2</a:t>
            </a:r>
            <a:r>
              <a:rPr lang="en-IN" sz="1400" dirty="0" smtClean="0">
                <a:latin typeface="Times New Roman" pitchFamily="18" charset="0"/>
                <a:cs typeface="Times New Roman" pitchFamily="18" charset="0"/>
              </a:rPr>
              <a:t>] O</a:t>
            </a:r>
            <a:r>
              <a:rPr lang="en-IN" sz="1400" dirty="0" smtClean="0">
                <a:latin typeface="Times New Roman" pitchFamily="18" charset="0"/>
                <a:cs typeface="Times New Roman" pitchFamily="18" charset="0"/>
              </a:rPr>
              <a:t>. H. </a:t>
            </a:r>
            <a:r>
              <a:rPr lang="en-IN" sz="1400" dirty="0" err="1" smtClean="0">
                <a:latin typeface="Times New Roman" pitchFamily="18" charset="0"/>
                <a:cs typeface="Times New Roman" pitchFamily="18" charset="0"/>
              </a:rPr>
              <a:t>AndoJunior</a:t>
            </a:r>
            <a:r>
              <a:rPr lang="en-IN" sz="1400" dirty="0" smtClean="0">
                <a:latin typeface="Times New Roman" pitchFamily="18" charset="0"/>
                <a:cs typeface="Times New Roman" pitchFamily="18" charset="0"/>
              </a:rPr>
              <a:t>, A. S. </a:t>
            </a:r>
            <a:r>
              <a:rPr lang="en-IN" sz="1400" dirty="0" err="1" smtClean="0">
                <a:latin typeface="Times New Roman" pitchFamily="18" charset="0"/>
                <a:cs typeface="Times New Roman" pitchFamily="18" charset="0"/>
              </a:rPr>
              <a:t>Bretas</a:t>
            </a:r>
            <a:r>
              <a:rPr lang="en-IN" sz="1400" dirty="0" smtClean="0">
                <a:latin typeface="Times New Roman" pitchFamily="18" charset="0"/>
                <a:cs typeface="Times New Roman" pitchFamily="18" charset="0"/>
              </a:rPr>
              <a:t>, and R. C. </a:t>
            </a:r>
            <a:r>
              <a:rPr lang="en-IN" sz="1400" dirty="0" err="1" smtClean="0">
                <a:latin typeface="Times New Roman" pitchFamily="18" charset="0"/>
                <a:cs typeface="Times New Roman" pitchFamily="18" charset="0"/>
              </a:rPr>
              <a:t>Leborgne</a:t>
            </a:r>
            <a:r>
              <a:rPr lang="en-IN" sz="1400" dirty="0" smtClean="0">
                <a:latin typeface="Times New Roman" pitchFamily="18" charset="0"/>
                <a:cs typeface="Times New Roman" pitchFamily="18" charset="0"/>
              </a:rPr>
              <a:t>, “Methodology for Calculation and Management for Indicators of Power Quality Energy,” IEEE Lat. Am. Trans., vol. 13, no. 7, pp. 2217–2224, 2015.</a:t>
            </a:r>
          </a:p>
          <a:p>
            <a:pPr algn="just">
              <a:lnSpc>
                <a:spcPct val="160000"/>
              </a:lnSpc>
            </a:pPr>
            <a:r>
              <a:rPr lang="en-IN" sz="1400" dirty="0" smtClean="0">
                <a:latin typeface="Times New Roman" pitchFamily="18" charset="0"/>
                <a:cs typeface="Times New Roman" pitchFamily="18" charset="0"/>
              </a:rPr>
              <a:t>[3</a:t>
            </a:r>
            <a:r>
              <a:rPr lang="en-IN" sz="1400" dirty="0" smtClean="0">
                <a:latin typeface="Times New Roman" pitchFamily="18" charset="0"/>
                <a:cs typeface="Times New Roman" pitchFamily="18" charset="0"/>
              </a:rPr>
              <a:t>] B</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Srbinovski</a:t>
            </a:r>
            <a:r>
              <a:rPr lang="en-IN" sz="1400" dirty="0" smtClean="0">
                <a:latin typeface="Times New Roman" pitchFamily="18" charset="0"/>
                <a:cs typeface="Times New Roman" pitchFamily="18" charset="0"/>
              </a:rPr>
              <a:t>, G. Conte, A. P. Morrison, P. Leahy, and E. </a:t>
            </a:r>
            <a:r>
              <a:rPr lang="en-IN" sz="1400" dirty="0" err="1" smtClean="0">
                <a:latin typeface="Times New Roman" pitchFamily="18" charset="0"/>
                <a:cs typeface="Times New Roman" pitchFamily="18" charset="0"/>
              </a:rPr>
              <a:t>Popovici</a:t>
            </a:r>
            <a:r>
              <a:rPr lang="en-IN" sz="1400" dirty="0" smtClean="0">
                <a:latin typeface="Times New Roman" pitchFamily="18" charset="0"/>
                <a:cs typeface="Times New Roman" pitchFamily="18" charset="0"/>
              </a:rPr>
              <a:t>, “ECO: An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platform for wireless data collection, energy control and optimization of a miniaturized wind turbine cluster: Power analysis and battery life estimation of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platform,” in 2017 IEEE International Conference on Industrial Technology (ICIT), Mar. 2017, pp. 412–417,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10.1109/ICIT.2017.7913266.</a:t>
            </a:r>
          </a:p>
          <a:p>
            <a:pPr algn="just">
              <a:lnSpc>
                <a:spcPct val="160000"/>
              </a:lnSpc>
            </a:pPr>
            <a:r>
              <a:rPr lang="en-IN" sz="1400" dirty="0" smtClean="0">
                <a:latin typeface="Times New Roman" pitchFamily="18" charset="0"/>
                <a:cs typeface="Times New Roman" pitchFamily="18" charset="0"/>
              </a:rPr>
              <a:t>[4</a:t>
            </a:r>
            <a:r>
              <a:rPr lang="en-IN" sz="1400" dirty="0" smtClean="0">
                <a:latin typeface="Times New Roman" pitchFamily="18" charset="0"/>
                <a:cs typeface="Times New Roman" pitchFamily="18" charset="0"/>
              </a:rPr>
              <a:t>] S</a:t>
            </a:r>
            <a:r>
              <a:rPr lang="en-IN" sz="1400" dirty="0" smtClean="0">
                <a:latin typeface="Times New Roman" pitchFamily="18" charset="0"/>
                <a:cs typeface="Times New Roman" pitchFamily="18" charset="0"/>
              </a:rPr>
              <a:t>. V </a:t>
            </a:r>
            <a:r>
              <a:rPr lang="en-IN" sz="1400" dirty="0" err="1" smtClean="0">
                <a:latin typeface="Times New Roman" pitchFamily="18" charset="0"/>
                <a:cs typeface="Times New Roman" pitchFamily="18" charset="0"/>
              </a:rPr>
              <a:t>Nandury</a:t>
            </a:r>
            <a:r>
              <a:rPr lang="en-IN" sz="1400" dirty="0" smtClean="0">
                <a:latin typeface="Times New Roman" pitchFamily="18" charset="0"/>
                <a:cs typeface="Times New Roman" pitchFamily="18" charset="0"/>
              </a:rPr>
              <a:t> and B. A. Begum, “Big data for smart grid operation in smart cities,” in 2017 International Conference on Wireless Communications, Signal Processing and Networking (</a:t>
            </a:r>
            <a:r>
              <a:rPr lang="en-IN" sz="1400" dirty="0" err="1" smtClean="0">
                <a:latin typeface="Times New Roman" pitchFamily="18" charset="0"/>
                <a:cs typeface="Times New Roman" pitchFamily="18" charset="0"/>
              </a:rPr>
              <a:t>WiSPNET</a:t>
            </a:r>
            <a:r>
              <a:rPr lang="en-IN" sz="1400" dirty="0" smtClean="0">
                <a:latin typeface="Times New Roman" pitchFamily="18" charset="0"/>
                <a:cs typeface="Times New Roman" pitchFamily="18" charset="0"/>
              </a:rPr>
              <a:t>), Mar. 2017, pp. 1507–1511,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10.1109/WiSPNET.2017.8300013.</a:t>
            </a:r>
          </a:p>
          <a:p>
            <a:pPr algn="just">
              <a:lnSpc>
                <a:spcPct val="160000"/>
              </a:lnSpc>
            </a:pPr>
            <a:r>
              <a:rPr lang="en-IN" sz="1400" dirty="0" smtClean="0">
                <a:latin typeface="Times New Roman" pitchFamily="18" charset="0"/>
                <a:cs typeface="Times New Roman" pitchFamily="18" charset="0"/>
              </a:rPr>
              <a:t>[5</a:t>
            </a:r>
            <a:r>
              <a:rPr lang="en-IN" sz="1400" dirty="0" smtClean="0">
                <a:latin typeface="Times New Roman" pitchFamily="18" charset="0"/>
                <a:cs typeface="Times New Roman" pitchFamily="18" charset="0"/>
              </a:rPr>
              <a:t>] R</a:t>
            </a:r>
            <a:r>
              <a:rPr lang="en-IN" sz="1400" dirty="0" smtClean="0">
                <a:latin typeface="Times New Roman" pitchFamily="18" charset="0"/>
                <a:cs typeface="Times New Roman" pitchFamily="18" charset="0"/>
              </a:rPr>
              <a:t>. Kristina Schneider </a:t>
            </a:r>
            <a:r>
              <a:rPr lang="en-IN" sz="1400" dirty="0" err="1" smtClean="0">
                <a:latin typeface="Times New Roman" pitchFamily="18" charset="0"/>
                <a:cs typeface="Times New Roman" pitchFamily="18" charset="0"/>
              </a:rPr>
              <a:t>Barcelos</a:t>
            </a:r>
            <a:r>
              <a:rPr lang="en-IN" sz="1400" dirty="0" smtClean="0">
                <a:latin typeface="Times New Roman" pitchFamily="18" charset="0"/>
                <a:cs typeface="Times New Roman" pitchFamily="18" charset="0"/>
              </a:rPr>
              <a:t>, W. Cardoso Celeste, L. </a:t>
            </a:r>
            <a:r>
              <a:rPr lang="en-IN" sz="1400" dirty="0" err="1" smtClean="0">
                <a:latin typeface="Times New Roman" pitchFamily="18" charset="0"/>
                <a:cs typeface="Times New Roman" pitchFamily="18" charset="0"/>
              </a:rPr>
              <a:t>Otavio</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Rigo</a:t>
            </a:r>
            <a:r>
              <a:rPr lang="en-IN" sz="1400" dirty="0" smtClean="0">
                <a:latin typeface="Times New Roman" pitchFamily="18" charset="0"/>
                <a:cs typeface="Times New Roman" pitchFamily="18" charset="0"/>
              </a:rPr>
              <a:t> Junior, and G. de Lorena </a:t>
            </a:r>
            <a:r>
              <a:rPr lang="en-IN" sz="1400" dirty="0" err="1" smtClean="0">
                <a:latin typeface="Times New Roman" pitchFamily="18" charset="0"/>
                <a:cs typeface="Times New Roman" pitchFamily="18" charset="0"/>
              </a:rPr>
              <a:t>Diniz</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Chaves</a:t>
            </a:r>
            <a:r>
              <a:rPr lang="en-IN" sz="1400" dirty="0" smtClean="0">
                <a:latin typeface="Times New Roman" pitchFamily="18" charset="0"/>
                <a:cs typeface="Times New Roman" pitchFamily="18" charset="0"/>
              </a:rPr>
              <a:t>, “Identification of Similar Loads for Electric Power Management in Smart Grid,” IEEE Lat. Am. Trans., vol. 17, no. 08, pp. 1318–1325, Aug. 2019,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10.1109/TLA.2019.8932341.</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600" dirty="0" smtClean="0">
                <a:latin typeface="Times New Roman" pitchFamily="18" charset="0"/>
                <a:cs typeface="Times New Roman" pitchFamily="18" charset="0"/>
              </a:rPr>
              <a:t>[6]S. Gheorghe, N. </a:t>
            </a:r>
            <a:r>
              <a:rPr lang="en-IN" sz="1600" dirty="0" err="1" smtClean="0">
                <a:latin typeface="Times New Roman" pitchFamily="18" charset="0"/>
                <a:cs typeface="Times New Roman" pitchFamily="18" charset="0"/>
              </a:rPr>
              <a:t>Golovanov</a:t>
            </a:r>
            <a:r>
              <a:rPr lang="en-IN" sz="1600" dirty="0" smtClean="0">
                <a:latin typeface="Times New Roman" pitchFamily="18" charset="0"/>
                <a:cs typeface="Times New Roman" pitchFamily="18" charset="0"/>
              </a:rPr>
              <a:t>, G.-C. </a:t>
            </a:r>
            <a:r>
              <a:rPr lang="en-IN" sz="1600" dirty="0" err="1" smtClean="0">
                <a:latin typeface="Times New Roman" pitchFamily="18" charset="0"/>
                <a:cs typeface="Times New Roman" pitchFamily="18" charset="0"/>
              </a:rPr>
              <a:t>Lazaroiu</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Porumb</a:t>
            </a:r>
            <a:r>
              <a:rPr lang="en-IN" sz="1600" dirty="0" smtClean="0">
                <a:latin typeface="Times New Roman" pitchFamily="18" charset="0"/>
                <a:cs typeface="Times New Roman" pitchFamily="18" charset="0"/>
              </a:rPr>
              <a:t>, “Smart Grid, Integration of Renewable Sources and Improvement of Power Quality,” in 2017 21st International Conference on Control Systems and Computer Science (CSCS), May 2017, pp. 641–645,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10.1109/CSCS.2017.98</a:t>
            </a:r>
            <a:r>
              <a:rPr lang="en-IN" sz="1600" dirty="0" smtClean="0">
                <a:latin typeface="Times New Roman" pitchFamily="18" charset="0"/>
                <a:cs typeface="Times New Roman" pitchFamily="18" charset="0"/>
              </a:rPr>
              <a:t>.</a:t>
            </a: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7]S. Cui, Q. Yu, G. </a:t>
            </a:r>
            <a:r>
              <a:rPr lang="en-IN" sz="1600" dirty="0" err="1" smtClean="0">
                <a:latin typeface="Times New Roman" pitchFamily="18" charset="0"/>
                <a:cs typeface="Times New Roman" pitchFamily="18" charset="0"/>
              </a:rPr>
              <a:t>Gu</a:t>
            </a:r>
            <a:r>
              <a:rPr lang="en-IN" sz="1600" dirty="0" smtClean="0">
                <a:latin typeface="Times New Roman" pitchFamily="18" charset="0"/>
                <a:cs typeface="Times New Roman" pitchFamily="18" charset="0"/>
              </a:rPr>
              <a:t>, and Q. Gang, “Research on the architecture of electric power information communication network for smart grid,” in 2017 IEEE Conference on Energy Internet and Energy System Integration (EI2), Nov. 2017, pp. 1–4,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10.1109/EI2.2017.8245608</a:t>
            </a:r>
            <a:r>
              <a:rPr lang="en-IN" sz="1600" dirty="0" smtClean="0">
                <a:latin typeface="Times New Roman" pitchFamily="18" charset="0"/>
                <a:cs typeface="Times New Roman" pitchFamily="18" charset="0"/>
              </a:rPr>
              <a:t>.</a:t>
            </a: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8]M. </a:t>
            </a:r>
            <a:r>
              <a:rPr lang="en-IN" sz="1600" dirty="0" err="1" smtClean="0">
                <a:latin typeface="Times New Roman" pitchFamily="18" charset="0"/>
                <a:cs typeface="Times New Roman" pitchFamily="18" charset="0"/>
              </a:rPr>
              <a:t>Taneja</a:t>
            </a:r>
            <a:r>
              <a:rPr lang="en-IN" sz="1600" dirty="0" smtClean="0">
                <a:latin typeface="Times New Roman" pitchFamily="18" charset="0"/>
                <a:cs typeface="Times New Roman" pitchFamily="18" charset="0"/>
              </a:rPr>
              <a:t>, “802.11ah -LPWA interworking,” in 2016 IEEE </a:t>
            </a:r>
            <a:r>
              <a:rPr lang="en-IN" sz="1600" dirty="0" err="1" smtClean="0">
                <a:latin typeface="Times New Roman" pitchFamily="18" charset="0"/>
                <a:cs typeface="Times New Roman" pitchFamily="18" charset="0"/>
              </a:rPr>
              <a:t>NetSoft</a:t>
            </a:r>
            <a:r>
              <a:rPr lang="en-IN" sz="1600" dirty="0" smtClean="0">
                <a:latin typeface="Times New Roman" pitchFamily="18" charset="0"/>
                <a:cs typeface="Times New Roman" pitchFamily="18" charset="0"/>
              </a:rPr>
              <a:t> Conference and Workshops (</a:t>
            </a:r>
            <a:r>
              <a:rPr lang="en-IN" sz="1600" dirty="0" err="1" smtClean="0">
                <a:latin typeface="Times New Roman" pitchFamily="18" charset="0"/>
                <a:cs typeface="Times New Roman" pitchFamily="18" charset="0"/>
              </a:rPr>
              <a:t>NetSoft</a:t>
            </a:r>
            <a:r>
              <a:rPr lang="en-IN" sz="1600" dirty="0" smtClean="0">
                <a:latin typeface="Times New Roman" pitchFamily="18" charset="0"/>
                <a:cs typeface="Times New Roman" pitchFamily="18" charset="0"/>
              </a:rPr>
              <a:t>), Jun. 2016, no. Dl, pp. 441–446,doi: 10.1109/NETSOFT.2016.7502482</a:t>
            </a:r>
            <a:r>
              <a:rPr lang="en-IN" sz="1600" dirty="0" smtClean="0">
                <a:latin typeface="Times New Roman" pitchFamily="18" charset="0"/>
                <a:cs typeface="Times New Roman" pitchFamily="18" charset="0"/>
              </a:rPr>
              <a:t>.</a:t>
            </a: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9]F. </a:t>
            </a:r>
            <a:r>
              <a:rPr lang="en-IN" sz="1600" dirty="0" err="1" smtClean="0">
                <a:latin typeface="Times New Roman" pitchFamily="18" charset="0"/>
                <a:cs typeface="Times New Roman" pitchFamily="18" charset="0"/>
              </a:rPr>
              <a:t>Gimenez</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Zerbini</a:t>
            </a:r>
            <a:r>
              <a:rPr lang="en-IN" sz="1600" dirty="0" smtClean="0">
                <a:latin typeface="Times New Roman" pitchFamily="18" charset="0"/>
                <a:cs typeface="Times New Roman" pitchFamily="18" charset="0"/>
              </a:rPr>
              <a:t>, and G. Riva, “Extending SMS Service Coverage in Rural Areas by using </a:t>
            </a:r>
            <a:r>
              <a:rPr lang="en-IN" sz="1600" dirty="0" err="1" smtClean="0">
                <a:latin typeface="Times New Roman" pitchFamily="18" charset="0"/>
                <a:cs typeface="Times New Roman" pitchFamily="18" charset="0"/>
              </a:rPr>
              <a:t>LoRa</a:t>
            </a:r>
            <a:r>
              <a:rPr lang="en-IN" sz="1600" dirty="0" smtClean="0">
                <a:latin typeface="Times New Roman" pitchFamily="18" charset="0"/>
                <a:cs typeface="Times New Roman" pitchFamily="18" charset="0"/>
              </a:rPr>
              <a:t> Communication Technology,” IEEE Lat. Am. Trans., vol. 18, no. 02, pp. 214–222, Feb. 2020,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10.1109/TLA.2020.9085273.Fig. 9. Testes de </a:t>
            </a:r>
            <a:r>
              <a:rPr lang="en-IN" sz="1600" dirty="0" err="1" smtClean="0">
                <a:latin typeface="Times New Roman" pitchFamily="18" charset="0"/>
                <a:cs typeface="Times New Roman" pitchFamily="18" charset="0"/>
              </a:rPr>
              <a:t>bancada</a:t>
            </a:r>
            <a:r>
              <a:rPr lang="en-IN" sz="1600" dirty="0" smtClean="0">
                <a:latin typeface="Times New Roman" pitchFamily="18" charset="0"/>
                <a:cs typeface="Times New Roman" pitchFamily="18" charset="0"/>
              </a:rPr>
              <a:t> anterior </a:t>
            </a:r>
            <a:r>
              <a:rPr lang="en-IN" sz="1600" dirty="0" err="1" smtClean="0">
                <a:latin typeface="Times New Roman" pitchFamily="18" charset="0"/>
                <a:cs typeface="Times New Roman" pitchFamily="18" charset="0"/>
              </a:rPr>
              <a:t>ainstalação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campoFig</a:t>
            </a:r>
            <a:r>
              <a:rPr lang="en-IN" sz="1600" dirty="0" smtClean="0">
                <a:latin typeface="Times New Roman" pitchFamily="18" charset="0"/>
                <a:cs typeface="Times New Roman" pitchFamily="18" charset="0"/>
              </a:rPr>
              <a:t>. 10. </a:t>
            </a:r>
            <a:r>
              <a:rPr lang="en-IN" sz="1600" dirty="0" err="1" smtClean="0">
                <a:latin typeface="Times New Roman" pitchFamily="18" charset="0"/>
                <a:cs typeface="Times New Roman" pitchFamily="18" charset="0"/>
              </a:rPr>
              <a:t>Demonstrativo</a:t>
            </a:r>
            <a:r>
              <a:rPr lang="en-IN" sz="1600" dirty="0" smtClean="0">
                <a:latin typeface="Times New Roman" pitchFamily="18" charset="0"/>
                <a:cs typeface="Times New Roman" pitchFamily="18" charset="0"/>
              </a:rPr>
              <a:t> de </a:t>
            </a:r>
            <a:r>
              <a:rPr lang="en-IN" sz="1600" dirty="0" err="1" smtClean="0">
                <a:latin typeface="Times New Roman" pitchFamily="18" charset="0"/>
                <a:cs typeface="Times New Roman" pitchFamily="18" charset="0"/>
              </a:rPr>
              <a:t>relatório</a:t>
            </a:r>
            <a:r>
              <a:rPr lang="en-IN" sz="1600" dirty="0" smtClean="0">
                <a:latin typeface="Times New Roman" pitchFamily="18" charset="0"/>
                <a:cs typeface="Times New Roman" pitchFamily="18" charset="0"/>
              </a:rPr>
              <a:t> de </a:t>
            </a:r>
            <a:r>
              <a:rPr lang="en-IN" sz="1600" dirty="0" err="1" smtClean="0">
                <a:latin typeface="Times New Roman" pitchFamily="18" charset="0"/>
                <a:cs typeface="Times New Roman" pitchFamily="18" charset="0"/>
              </a:rPr>
              <a:t>corrente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carga</a:t>
            </a:r>
            <a:r>
              <a:rPr lang="en-IN" sz="1600" dirty="0" smtClean="0">
                <a:latin typeface="Times New Roman" pitchFamily="18" charset="0"/>
                <a:cs typeface="Times New Roman" pitchFamily="18" charset="0"/>
              </a:rPr>
              <a:t> no </a:t>
            </a:r>
            <a:r>
              <a:rPr lang="en-IN" sz="1600" dirty="0" err="1" smtClean="0">
                <a:latin typeface="Times New Roman" pitchFamily="18" charset="0"/>
                <a:cs typeface="Times New Roman" pitchFamily="18" charset="0"/>
              </a:rPr>
              <a:t>período</a:t>
            </a:r>
            <a:r>
              <a:rPr lang="en-IN" sz="1600" dirty="0" smtClean="0">
                <a:latin typeface="Times New Roman" pitchFamily="18" charset="0"/>
                <a:cs typeface="Times New Roman" pitchFamily="18" charset="0"/>
              </a:rPr>
              <a:t> de 7 </a:t>
            </a:r>
            <a:r>
              <a:rPr lang="en-IN" sz="1600" dirty="0" err="1" smtClean="0">
                <a:latin typeface="Times New Roman" pitchFamily="18" charset="0"/>
                <a:cs typeface="Times New Roman" pitchFamily="18" charset="0"/>
              </a:rPr>
              <a:t>dias</a:t>
            </a:r>
            <a:endParaRPr lang="en-IN" sz="1600" dirty="0" smtClean="0">
              <a:latin typeface="Times New Roman" pitchFamily="18" charset="0"/>
              <a:cs typeface="Times New Roman" pitchFamily="18" charset="0"/>
            </a:endParaRPr>
          </a:p>
          <a:p>
            <a:pPr algn="just">
              <a:lnSpc>
                <a:spcPct val="150000"/>
              </a:lnSpc>
            </a:pPr>
            <a:r>
              <a:rPr lang="pt-BR" sz="1600" dirty="0" smtClean="0">
                <a:latin typeface="Times New Roman" pitchFamily="18" charset="0"/>
                <a:cs typeface="Times New Roman" pitchFamily="18" charset="0"/>
              </a:rPr>
              <a:t>[10]L</a:t>
            </a:r>
            <a:r>
              <a:rPr lang="pt-BR" sz="1600" dirty="0" smtClean="0">
                <a:latin typeface="Times New Roman" pitchFamily="18" charset="0"/>
                <a:cs typeface="Times New Roman" pitchFamily="18" charset="0"/>
              </a:rPr>
              <a:t>. Ensslin, S. R. Ensslin, R. T. O. Lacerda, and J. E. Tasca, “Processo de Análise Sistêmica. Processo técnico com patente de registro pendente junto ao INPI.” 2010.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1740</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Development of an Industrial IoT Based Monitoring System for Voltage Regulators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2021-08-11T12:11:10Z</dcterms:modified>
</cp:coreProperties>
</file>