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The Module Switching Mechanism for Power-Constrained Devices in LTE and NB-</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Interworking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62000"/>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219200" y="609600"/>
            <a:ext cx="7498080" cy="5257800"/>
          </a:xfrm>
        </p:spPr>
        <p:txBody>
          <a:bodyPr>
            <a:noAutofit/>
          </a:bodyPr>
          <a:lstStyle/>
          <a:p>
            <a:pPr algn="just">
              <a:lnSpc>
                <a:spcPct val="150000"/>
              </a:lnSpc>
              <a:buNone/>
            </a:pPr>
            <a:r>
              <a:rPr lang="en-IN" sz="1900" dirty="0" smtClean="0">
                <a:latin typeface="Times New Roman" pitchFamily="18" charset="0"/>
                <a:cs typeface="Times New Roman" pitchFamily="18" charset="0"/>
              </a:rPr>
              <a:t>     The </a:t>
            </a:r>
            <a:r>
              <a:rPr lang="en-IN" sz="1900" dirty="0" smtClean="0">
                <a:latin typeface="Times New Roman" pitchFamily="18" charset="0"/>
                <a:cs typeface="Times New Roman" pitchFamily="18" charset="0"/>
              </a:rPr>
              <a:t>dual mode technology has been adopted to support smart devices to connect to both the NB-</a:t>
            </a:r>
            <a:r>
              <a:rPr lang="en-IN" sz="1900" dirty="0" err="1" smtClean="0">
                <a:latin typeface="Times New Roman" pitchFamily="18" charset="0"/>
                <a:cs typeface="Times New Roman" pitchFamily="18" charset="0"/>
              </a:rPr>
              <a:t>IoT</a:t>
            </a:r>
            <a:r>
              <a:rPr lang="en-IN" sz="1900" dirty="0" smtClean="0">
                <a:latin typeface="Times New Roman" pitchFamily="18" charset="0"/>
                <a:cs typeface="Times New Roman" pitchFamily="18" charset="0"/>
              </a:rPr>
              <a:t> and the LTE simultaneously. How to reduce the power consumption of a smart device with limited battery capacity has been treated as an important issue. In this paper, we propose the Module Switching Mechanism (MSM) that consists of the PS scheme and the AWU scheme to reduce the power consumption for dual-mode smart devices. In the PS scheme, the NB-</a:t>
            </a:r>
            <a:r>
              <a:rPr lang="en-IN" sz="1900" dirty="0" err="1" smtClean="0">
                <a:latin typeface="Times New Roman" pitchFamily="18" charset="0"/>
                <a:cs typeface="Times New Roman" pitchFamily="18" charset="0"/>
              </a:rPr>
              <a:t>IoT</a:t>
            </a:r>
            <a:r>
              <a:rPr lang="en-IN" sz="1900" dirty="0" smtClean="0">
                <a:latin typeface="Times New Roman" pitchFamily="18" charset="0"/>
                <a:cs typeface="Times New Roman" pitchFamily="18" charset="0"/>
              </a:rPr>
              <a:t> module (i.e., UE </a:t>
            </a:r>
            <a:r>
              <a:rPr lang="en-IN" sz="1900" baseline="-25000" dirty="0" smtClean="0">
                <a:latin typeface="Times New Roman" pitchFamily="18" charset="0"/>
                <a:cs typeface="Times New Roman" pitchFamily="18" charset="0"/>
              </a:rPr>
              <a:t>N</a:t>
            </a:r>
            <a:r>
              <a:rPr lang="en-IN" sz="1900" dirty="0" smtClean="0">
                <a:latin typeface="Times New Roman" pitchFamily="18" charset="0"/>
                <a:cs typeface="Times New Roman" pitchFamily="18" charset="0"/>
              </a:rPr>
              <a:t> ) is always on, and the LTE transceiver module on/off is controlled by two proposed timers, T </a:t>
            </a:r>
            <a:r>
              <a:rPr lang="en-IN" sz="1900" baseline="-25000" dirty="0" smtClean="0">
                <a:latin typeface="Times New Roman" pitchFamily="18" charset="0"/>
                <a:cs typeface="Times New Roman" pitchFamily="18" charset="0"/>
              </a:rPr>
              <a:t>L</a:t>
            </a:r>
            <a:r>
              <a:rPr lang="en-IN" sz="1900" dirty="0" smtClean="0">
                <a:latin typeface="Times New Roman" pitchFamily="18" charset="0"/>
                <a:cs typeface="Times New Roman" pitchFamily="18" charset="0"/>
              </a:rPr>
              <a:t> and T </a:t>
            </a:r>
            <a:r>
              <a:rPr lang="en-IN" sz="1900" baseline="-25000" dirty="0" smtClean="0">
                <a:latin typeface="Times New Roman" pitchFamily="18" charset="0"/>
                <a:cs typeface="Times New Roman" pitchFamily="18" charset="0"/>
              </a:rPr>
              <a:t>R</a:t>
            </a:r>
            <a:r>
              <a:rPr lang="en-IN" sz="1900" dirty="0" smtClean="0">
                <a:latin typeface="Times New Roman" pitchFamily="18" charset="0"/>
                <a:cs typeface="Times New Roman" pitchFamily="18" charset="0"/>
              </a:rPr>
              <a:t> , to reduce unnecessary power consumption. In the AWU scheme, the LTE transceiver module can be turned on through NB-</a:t>
            </a:r>
            <a:r>
              <a:rPr lang="en-IN" sz="1900" dirty="0" err="1" smtClean="0">
                <a:latin typeface="Times New Roman" pitchFamily="18" charset="0"/>
                <a:cs typeface="Times New Roman" pitchFamily="18" charset="0"/>
              </a:rPr>
              <a:t>IoT</a:t>
            </a:r>
            <a:r>
              <a:rPr lang="en-IN" sz="1900" dirty="0" smtClean="0">
                <a:latin typeface="Times New Roman" pitchFamily="18" charset="0"/>
                <a:cs typeface="Times New Roman" pitchFamily="18" charset="0"/>
              </a:rPr>
              <a:t> module to lower the call dropping probability. We propose the analytical models and conduct simulation experiments to study the performances of MSM in terms of the power saving ratio (R </a:t>
            </a:r>
            <a:r>
              <a:rPr lang="en-IN" sz="1900" baseline="-25000" dirty="0" smtClean="0">
                <a:latin typeface="Times New Roman" pitchFamily="18" charset="0"/>
                <a:cs typeface="Times New Roman" pitchFamily="18" charset="0"/>
              </a:rPr>
              <a:t>S</a:t>
            </a:r>
            <a:r>
              <a:rPr lang="en-IN" sz="1900" dirty="0" smtClean="0">
                <a:latin typeface="Times New Roman" pitchFamily="18" charset="0"/>
                <a:cs typeface="Times New Roman" pitchFamily="18" charset="0"/>
              </a:rPr>
              <a:t> ) and the call dropping probability (P </a:t>
            </a:r>
            <a:r>
              <a:rPr lang="en-IN" sz="1900" baseline="-25000" dirty="0" smtClean="0">
                <a:latin typeface="Times New Roman" pitchFamily="18" charset="0"/>
                <a:cs typeface="Times New Roman" pitchFamily="18" charset="0"/>
              </a:rPr>
              <a:t>B</a:t>
            </a:r>
            <a:r>
              <a:rPr lang="en-IN" sz="1900" dirty="0" smtClean="0">
                <a:latin typeface="Times New Roman" pitchFamily="18" charset="0"/>
                <a:cs typeface="Times New Roman" pitchFamily="18" charset="0"/>
              </a:rPr>
              <a:t> </a:t>
            </a:r>
            <a:r>
              <a:rPr lang="en-IN" sz="1900" dirty="0" smtClean="0">
                <a:latin typeface="Times New Roman" pitchFamily="18" charset="0"/>
                <a:cs typeface="Times New Roman" pitchFamily="18" charset="0"/>
              </a:rPr>
              <a:t>).</a:t>
            </a:r>
            <a:endParaRPr lang="en-IN"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Operators can choose from several cellular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technologies based on their spectrum portfolio, existing networks, and requirements of their offered services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legacy operators,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services should ideally be able to leverage their existing infrastructure and co-exist with other services.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activities most closely align with the existing activities of M2M business units.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legacy operators,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services should ideally be able to leverage their existing cellular infrastructure and co-exist with other non-</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services in the same network and spectrum.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was decided to focus the study on Layer 2 relaying, which is believed to bring many benefits in comparison to the already existing framework.</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838200"/>
          </a:xfrm>
        </p:spPr>
        <p:txBody>
          <a:bodyPr>
            <a:normAutofit/>
          </a:bodyPr>
          <a:lstStyle/>
          <a:p>
            <a:r>
              <a:rPr lang="en-US" dirty="0" smtClean="0"/>
              <a:t>Disadvantage of 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take forward our research, investigating among other issues the use of the recent narrowband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(NB-</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standard, </a:t>
            </a:r>
            <a:r>
              <a:rPr lang="en-IN" sz="2000" dirty="0" smtClean="0">
                <a:latin typeface="Times New Roman" pitchFamily="18" charset="0"/>
                <a:cs typeface="Times New Roman" pitchFamily="18" charset="0"/>
              </a:rPr>
              <a:t>which is currently considered the reference cellular technology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communications for the next 5G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some open issues still need careful investigation. An example is the risk of threats to privacy and security when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mobile services rely on D2D communications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there are still several open issues that need to be solved in order to achieve a seamless, effective, and reliable deployment of proximity-based communications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systems </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Security is one of the key issues for an effective and widespread adoption of D2D communications </a:t>
            </a:r>
            <a:r>
              <a:rPr lang="en-IN" sz="2000" dirty="0" smtClean="0">
                <a:latin typeface="Times New Roman" pitchFamily="18" charset="0"/>
                <a:cs typeface="Times New Roman" pitchFamily="18" charset="0"/>
              </a:rPr>
              <a:t>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scenarios.</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simple terms, the purpose of any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 is to connect with other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and applications (</a:t>
            </a:r>
            <a:r>
              <a:rPr lang="en-IN" sz="2000" dirty="0" err="1" smtClean="0">
                <a:latin typeface="Times New Roman" pitchFamily="18" charset="0"/>
                <a:cs typeface="Times New Roman" pitchFamily="18" charset="0"/>
              </a:rPr>
              <a:t>cloudbased</a:t>
            </a:r>
            <a:r>
              <a:rPr lang="en-IN" sz="2000" dirty="0" smtClean="0">
                <a:latin typeface="Times New Roman" pitchFamily="18" charset="0"/>
                <a:cs typeface="Times New Roman" pitchFamily="18" charset="0"/>
              </a:rPr>
              <a:t> mostly) to relay information using internet transfer protocols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devices are designed to address a specific purpose, for example, a small sensing device just to collect and transmit raw data, rather than a highly capable device with full in-built computing to perform data analysis in place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quickly becomes an essential requirement to be able to scale solutions across wide-spread market demands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These devices are expected to be in operation for years with zero to very low maintenance to keep the operation cost as low as possible.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 performance evaluation study shows that the negative effects due to malicious nodes can be drastically reduced by adopting the proposed solution.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performance metrics that proved to benefit from the proposed solution are data loss, energy consumption, and content uploading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Through simulation-based performance evaluations, we show that it is possible to significantly reduce the impact of malicious </a:t>
            </a:r>
            <a:r>
              <a:rPr lang="en-IN" sz="2000" dirty="0" err="1" smtClean="0">
                <a:latin typeface="Times New Roman" pitchFamily="18" charset="0"/>
                <a:cs typeface="Times New Roman" pitchFamily="18" charset="0"/>
              </a:rPr>
              <a:t>behaviors</a:t>
            </a:r>
            <a:r>
              <a:rPr lang="en-IN" sz="2000" dirty="0" smtClean="0">
                <a:latin typeface="Times New Roman" pitchFamily="18" charset="0"/>
                <a:cs typeface="Times New Roman" pitchFamily="18" charset="0"/>
              </a:rPr>
              <a:t> on the performance of involved devices, with gains in terms of data loss, energy consumption, and data uploading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parameters we focus on for the system-level performance are: (1) data loss; (2) average data uploading time gain; and (3) average energy consumption gain.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network architecture solution for efficient IOT WSN backhauling: Challenges and opportunities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Fantacci, R.; Pecorella, T.; Viti, R.; Carlini, C.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particular we introduce a novel network architecture based on an M2M Gateway and discuss it in relation to smart building applications.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Horizon 2020 and Beyond: On the 5G Operating System for a True Digital Society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Soldani, D.; Manzalini, 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5G technology will efficiently enable new secure, dependable, </a:t>
                      </a:r>
                      <a:r>
                        <a:rPr lang="en-US" sz="2000" dirty="0" err="1">
                          <a:solidFill>
                            <a:srgbClr val="333333"/>
                          </a:solidFill>
                          <a:latin typeface="Times New Roman"/>
                          <a:ea typeface="Calibri"/>
                          <a:cs typeface="Latha"/>
                        </a:rPr>
                        <a:t>ultrareliable</a:t>
                      </a:r>
                      <a:r>
                        <a:rPr lang="en-US" sz="2000" dirty="0">
                          <a:solidFill>
                            <a:srgbClr val="333333"/>
                          </a:solidFill>
                          <a:latin typeface="Times New Roman"/>
                          <a:ea typeface="Calibri"/>
                          <a:cs typeface="Latha"/>
                        </a:rPr>
                        <a:t>, and </a:t>
                      </a:r>
                      <a:r>
                        <a:rPr lang="en-US" sz="2000" dirty="0" err="1">
                          <a:solidFill>
                            <a:srgbClr val="333333"/>
                          </a:solidFill>
                          <a:latin typeface="Times New Roman"/>
                          <a:ea typeface="Calibri"/>
                          <a:cs typeface="Latha"/>
                        </a:rPr>
                        <a:t>delaycritical</a:t>
                      </a:r>
                      <a:r>
                        <a:rPr lang="en-US" sz="2000" dirty="0">
                          <a:solidFill>
                            <a:srgbClr val="333333"/>
                          </a:solidFill>
                          <a:latin typeface="Times New Roman"/>
                          <a:ea typeface="Calibri"/>
                          <a:cs typeface="Latha"/>
                        </a:rPr>
                        <a:t> services to everyone and everything, such as cognitive objects and </a:t>
                      </a:r>
                      <a:r>
                        <a:rPr lang="en-US" sz="2000" dirty="0" err="1">
                          <a:solidFill>
                            <a:srgbClr val="333333"/>
                          </a:solidFill>
                          <a:latin typeface="Times New Roman"/>
                          <a:ea typeface="Calibri"/>
                          <a:cs typeface="Latha"/>
                        </a:rPr>
                        <a:t>cyberphysical</a:t>
                      </a:r>
                      <a:r>
                        <a:rPr lang="en-US" sz="2000" dirty="0">
                          <a:solidFill>
                            <a:srgbClr val="333333"/>
                          </a:solidFill>
                          <a:latin typeface="Times New Roman"/>
                          <a:ea typeface="Calibri"/>
                          <a:cs typeface="Latha"/>
                        </a:rPr>
                        <a:t> systems (CPSs).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Capillary networks: A smart way to get things connected</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Sachs, J.; Beijar, N.; Elmdahl, P.; Melen, J.; Militano, F.; Salmela, P.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 capillary network is a local network that uses short-range radio-access technologies to provide groups of devices with connectivity.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Five disruptive technology directions for 5G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Boccardi, F.; Heath, R.W.; Lozano, A.; Marzetta, T.L.; Popovski, P.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New research directions will lead to fundamental changes in the design of future fifth generation (5G) cellular networks.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2050" name="Picture 2" descr="C:\Users\ELCOT-Lenovo\Desktop\pic.png"/>
          <p:cNvPicPr>
            <a:picLocks noGrp="1" noChangeAspect="1" noChangeArrowheads="1"/>
          </p:cNvPicPr>
          <p:nvPr>
            <p:ph idx="1"/>
          </p:nvPr>
        </p:nvPicPr>
        <p:blipFill>
          <a:blip r:embed="rId2"/>
          <a:srcRect/>
          <a:stretch>
            <a:fillRect/>
          </a:stretch>
        </p:blipFill>
        <p:spPr bwMode="auto">
          <a:xfrm>
            <a:off x="1600200" y="1219200"/>
            <a:ext cx="7239000" cy="5334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620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219200" y="685800"/>
            <a:ext cx="7498080" cy="4800600"/>
          </a:xfrm>
        </p:spPr>
        <p:txBody>
          <a:bodyPr>
            <a:no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proposed a trust-based solutions for effective D2D-enhanced cooperative content uploading in narrowband-</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cellular environments. To limit the impact of the malicious nodes either dropping or corrupting the data packets in a cooperative </a:t>
            </a:r>
            <a:r>
              <a:rPr lang="en-IN" sz="2000" dirty="0" err="1" smtClean="0">
                <a:latin typeface="Times New Roman" pitchFamily="18" charset="0"/>
                <a:cs typeface="Times New Roman" pitchFamily="18" charset="0"/>
              </a:rPr>
              <a:t>multihop</a:t>
            </a:r>
            <a:r>
              <a:rPr lang="en-IN" sz="2000" dirty="0" smtClean="0">
                <a:latin typeface="Times New Roman" pitchFamily="18" charset="0"/>
                <a:cs typeface="Times New Roman" pitchFamily="18" charset="0"/>
              </a:rPr>
              <a:t> coalition, social awareness has been </a:t>
            </a:r>
            <a:r>
              <a:rPr lang="en-IN" sz="2000" dirty="0" err="1" smtClean="0">
                <a:latin typeface="Times New Roman" pitchFamily="18" charset="0"/>
                <a:cs typeface="Times New Roman" pitchFamily="18" charset="0"/>
              </a:rPr>
              <a:t>modeled</a:t>
            </a:r>
            <a:r>
              <a:rPr lang="en-IN" sz="2000" dirty="0" smtClean="0">
                <a:latin typeface="Times New Roman" pitchFamily="18" charset="0"/>
                <a:cs typeface="Times New Roman" pitchFamily="18" charset="0"/>
              </a:rPr>
              <a:t> to evaluate the reliability for the nodes and to suitably weigh the recommendations exchange for the reputation definition. A simulative analysis validated the proposed solution in a wide range of settings for small-scale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scenarios. The results showed how the social-based trusted solution guarantees higher gains in the content uploading time, in the energy consumption, and has the ability to increase the amount of successful cooperative interactions by filtering out the malicious nodes.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700" dirty="0" smtClean="0">
                <a:latin typeface="Times New Roman" pitchFamily="18" charset="0"/>
                <a:cs typeface="Times New Roman" pitchFamily="18" charset="0"/>
              </a:rPr>
              <a:t>1. </a:t>
            </a:r>
            <a:r>
              <a:rPr lang="en-IN" sz="1700" dirty="0" err="1" smtClean="0">
                <a:latin typeface="Times New Roman" pitchFamily="18" charset="0"/>
                <a:cs typeface="Times New Roman" pitchFamily="18" charset="0"/>
              </a:rPr>
              <a:t>Fantacci</a:t>
            </a:r>
            <a:r>
              <a:rPr lang="en-IN" sz="1700" dirty="0" smtClean="0">
                <a:latin typeface="Times New Roman" pitchFamily="18" charset="0"/>
                <a:cs typeface="Times New Roman" pitchFamily="18" charset="0"/>
              </a:rPr>
              <a:t>, R.; </a:t>
            </a:r>
            <a:r>
              <a:rPr lang="en-IN" sz="1700" dirty="0" err="1" smtClean="0">
                <a:latin typeface="Times New Roman" pitchFamily="18" charset="0"/>
                <a:cs typeface="Times New Roman" pitchFamily="18" charset="0"/>
              </a:rPr>
              <a:t>Pecorella</a:t>
            </a:r>
            <a:r>
              <a:rPr lang="en-IN" sz="1700" dirty="0" smtClean="0">
                <a:latin typeface="Times New Roman" pitchFamily="18" charset="0"/>
                <a:cs typeface="Times New Roman" pitchFamily="18" charset="0"/>
              </a:rPr>
              <a:t>, T.; </a:t>
            </a:r>
            <a:r>
              <a:rPr lang="en-IN" sz="1700" dirty="0" err="1" smtClean="0">
                <a:latin typeface="Times New Roman" pitchFamily="18" charset="0"/>
                <a:cs typeface="Times New Roman" pitchFamily="18" charset="0"/>
              </a:rPr>
              <a:t>Viti</a:t>
            </a:r>
            <a:r>
              <a:rPr lang="en-IN" sz="1700" dirty="0" smtClean="0">
                <a:latin typeface="Times New Roman" pitchFamily="18" charset="0"/>
                <a:cs typeface="Times New Roman" pitchFamily="18" charset="0"/>
              </a:rPr>
              <a:t>, R.; </a:t>
            </a:r>
            <a:r>
              <a:rPr lang="en-IN" sz="1700" dirty="0" err="1" smtClean="0">
                <a:latin typeface="Times New Roman" pitchFamily="18" charset="0"/>
                <a:cs typeface="Times New Roman" pitchFamily="18" charset="0"/>
              </a:rPr>
              <a:t>Carlini</a:t>
            </a:r>
            <a:r>
              <a:rPr lang="en-IN" sz="1700" dirty="0" smtClean="0">
                <a:latin typeface="Times New Roman" pitchFamily="18" charset="0"/>
                <a:cs typeface="Times New Roman" pitchFamily="18" charset="0"/>
              </a:rPr>
              <a:t>, C. A network architecture solution for efficient IOT WSN backhauling: Challenges and opportunities. IEEE </a:t>
            </a:r>
            <a:r>
              <a:rPr lang="en-IN" sz="1700" dirty="0" err="1" smtClean="0">
                <a:latin typeface="Times New Roman" pitchFamily="18" charset="0"/>
                <a:cs typeface="Times New Roman" pitchFamily="18" charset="0"/>
              </a:rPr>
              <a:t>Wirel</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2014, 21, 113–119.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2</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Soldani</a:t>
            </a:r>
            <a:r>
              <a:rPr lang="en-IN" sz="1700" dirty="0" smtClean="0">
                <a:latin typeface="Times New Roman" pitchFamily="18" charset="0"/>
                <a:cs typeface="Times New Roman" pitchFamily="18" charset="0"/>
              </a:rPr>
              <a:t>, D.; </a:t>
            </a:r>
            <a:r>
              <a:rPr lang="en-IN" sz="1700" dirty="0" err="1" smtClean="0">
                <a:latin typeface="Times New Roman" pitchFamily="18" charset="0"/>
                <a:cs typeface="Times New Roman" pitchFamily="18" charset="0"/>
              </a:rPr>
              <a:t>Manzalini</a:t>
            </a:r>
            <a:r>
              <a:rPr lang="en-IN" sz="1700" dirty="0" smtClean="0">
                <a:latin typeface="Times New Roman" pitchFamily="18" charset="0"/>
                <a:cs typeface="Times New Roman" pitchFamily="18" charset="0"/>
              </a:rPr>
              <a:t>, A. Horizon 2020 and Beyond: On the 5G Operating System for a True Digital Society. IEEE </a:t>
            </a:r>
            <a:r>
              <a:rPr lang="en-IN" sz="1700" dirty="0" err="1" smtClean="0">
                <a:latin typeface="Times New Roman" pitchFamily="18" charset="0"/>
                <a:cs typeface="Times New Roman" pitchFamily="18" charset="0"/>
              </a:rPr>
              <a:t>Veh</a:t>
            </a:r>
            <a:r>
              <a:rPr lang="en-IN" sz="1700" dirty="0" smtClean="0">
                <a:latin typeface="Times New Roman" pitchFamily="18" charset="0"/>
                <a:cs typeface="Times New Roman" pitchFamily="18" charset="0"/>
              </a:rPr>
              <a:t>. Technol. Mag. 2015, 10, 32–42.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3</a:t>
            </a:r>
            <a:r>
              <a:rPr lang="en-IN" sz="1700" dirty="0" smtClean="0">
                <a:latin typeface="Times New Roman" pitchFamily="18" charset="0"/>
                <a:cs typeface="Times New Roman" pitchFamily="18" charset="0"/>
              </a:rPr>
              <a:t>. Sachs, J.; </a:t>
            </a:r>
            <a:r>
              <a:rPr lang="en-IN" sz="1700" dirty="0" err="1" smtClean="0">
                <a:latin typeface="Times New Roman" pitchFamily="18" charset="0"/>
                <a:cs typeface="Times New Roman" pitchFamily="18" charset="0"/>
              </a:rPr>
              <a:t>Beijar</a:t>
            </a:r>
            <a:r>
              <a:rPr lang="en-IN" sz="1700" dirty="0" smtClean="0">
                <a:latin typeface="Times New Roman" pitchFamily="18" charset="0"/>
                <a:cs typeface="Times New Roman" pitchFamily="18" charset="0"/>
              </a:rPr>
              <a:t>, N.; </a:t>
            </a:r>
            <a:r>
              <a:rPr lang="en-IN" sz="1700" dirty="0" err="1" smtClean="0">
                <a:latin typeface="Times New Roman" pitchFamily="18" charset="0"/>
                <a:cs typeface="Times New Roman" pitchFamily="18" charset="0"/>
              </a:rPr>
              <a:t>Elmdahl</a:t>
            </a:r>
            <a:r>
              <a:rPr lang="en-IN" sz="1700" dirty="0" smtClean="0">
                <a:latin typeface="Times New Roman" pitchFamily="18" charset="0"/>
                <a:cs typeface="Times New Roman" pitchFamily="18" charset="0"/>
              </a:rPr>
              <a:t>, P.; </a:t>
            </a:r>
            <a:r>
              <a:rPr lang="en-IN" sz="1700" dirty="0" err="1" smtClean="0">
                <a:latin typeface="Times New Roman" pitchFamily="18" charset="0"/>
                <a:cs typeface="Times New Roman" pitchFamily="18" charset="0"/>
              </a:rPr>
              <a:t>Melen</a:t>
            </a:r>
            <a:r>
              <a:rPr lang="en-IN" sz="1700" dirty="0" smtClean="0">
                <a:latin typeface="Times New Roman" pitchFamily="18" charset="0"/>
                <a:cs typeface="Times New Roman" pitchFamily="18" charset="0"/>
              </a:rPr>
              <a:t>, J.; </a:t>
            </a:r>
            <a:r>
              <a:rPr lang="en-IN" sz="1700" dirty="0" err="1" smtClean="0">
                <a:latin typeface="Times New Roman" pitchFamily="18" charset="0"/>
                <a:cs typeface="Times New Roman" pitchFamily="18" charset="0"/>
              </a:rPr>
              <a:t>Militano</a:t>
            </a:r>
            <a:r>
              <a:rPr lang="en-IN" sz="1700" dirty="0" smtClean="0">
                <a:latin typeface="Times New Roman" pitchFamily="18" charset="0"/>
                <a:cs typeface="Times New Roman" pitchFamily="18" charset="0"/>
              </a:rPr>
              <a:t>, F.; </a:t>
            </a:r>
            <a:r>
              <a:rPr lang="en-IN" sz="1700" dirty="0" err="1" smtClean="0">
                <a:latin typeface="Times New Roman" pitchFamily="18" charset="0"/>
                <a:cs typeface="Times New Roman" pitchFamily="18" charset="0"/>
              </a:rPr>
              <a:t>Salmela</a:t>
            </a:r>
            <a:r>
              <a:rPr lang="en-IN" sz="1700" dirty="0" smtClean="0">
                <a:latin typeface="Times New Roman" pitchFamily="18" charset="0"/>
                <a:cs typeface="Times New Roman" pitchFamily="18" charset="0"/>
              </a:rPr>
              <a:t>, P. Capillary networks: A smart way to get things connected. Ericsson Rev. 2014, 8, 1–8.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4</a:t>
            </a:r>
            <a:r>
              <a:rPr lang="en-IN" sz="1700" dirty="0" smtClean="0">
                <a:latin typeface="Times New Roman" pitchFamily="18" charset="0"/>
                <a:cs typeface="Times New Roman" pitchFamily="18" charset="0"/>
              </a:rPr>
              <a:t>. Andreev, S.; </a:t>
            </a:r>
            <a:r>
              <a:rPr lang="en-IN" sz="1700" dirty="0" err="1" smtClean="0">
                <a:latin typeface="Times New Roman" pitchFamily="18" charset="0"/>
                <a:cs typeface="Times New Roman" pitchFamily="18" charset="0"/>
              </a:rPr>
              <a:t>Galinina</a:t>
            </a:r>
            <a:r>
              <a:rPr lang="en-IN" sz="1700" dirty="0" smtClean="0">
                <a:latin typeface="Times New Roman" pitchFamily="18" charset="0"/>
                <a:cs typeface="Times New Roman" pitchFamily="18" charset="0"/>
              </a:rPr>
              <a:t>, O.; </a:t>
            </a:r>
            <a:r>
              <a:rPr lang="en-IN" sz="1700" dirty="0" err="1" smtClean="0">
                <a:latin typeface="Times New Roman" pitchFamily="18" charset="0"/>
                <a:cs typeface="Times New Roman" pitchFamily="18" charset="0"/>
              </a:rPr>
              <a:t>Pyattaev</a:t>
            </a:r>
            <a:r>
              <a:rPr lang="en-IN" sz="1700" dirty="0" smtClean="0">
                <a:latin typeface="Times New Roman" pitchFamily="18" charset="0"/>
                <a:cs typeface="Times New Roman" pitchFamily="18" charset="0"/>
              </a:rPr>
              <a:t>, A.; </a:t>
            </a:r>
            <a:r>
              <a:rPr lang="en-IN" sz="1700" dirty="0" err="1" smtClean="0">
                <a:latin typeface="Times New Roman" pitchFamily="18" charset="0"/>
                <a:cs typeface="Times New Roman" pitchFamily="18" charset="0"/>
              </a:rPr>
              <a:t>Gerasimenko</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Tirronen</a:t>
            </a:r>
            <a:r>
              <a:rPr lang="en-IN" sz="1700" dirty="0" smtClean="0">
                <a:latin typeface="Times New Roman" pitchFamily="18" charset="0"/>
                <a:cs typeface="Times New Roman" pitchFamily="18" charset="0"/>
              </a:rPr>
              <a:t>, T.; </a:t>
            </a:r>
            <a:r>
              <a:rPr lang="en-IN" sz="1700" dirty="0" err="1" smtClean="0">
                <a:latin typeface="Times New Roman" pitchFamily="18" charset="0"/>
                <a:cs typeface="Times New Roman" pitchFamily="18" charset="0"/>
              </a:rPr>
              <a:t>Torsner</a:t>
            </a:r>
            <a:r>
              <a:rPr lang="en-IN" sz="1700" dirty="0" smtClean="0">
                <a:latin typeface="Times New Roman" pitchFamily="18" charset="0"/>
                <a:cs typeface="Times New Roman" pitchFamily="18" charset="0"/>
              </a:rPr>
              <a:t>, J.; Sachs, J.; </a:t>
            </a:r>
            <a:r>
              <a:rPr lang="en-IN" sz="1700" dirty="0" err="1" smtClean="0">
                <a:latin typeface="Times New Roman" pitchFamily="18" charset="0"/>
                <a:cs typeface="Times New Roman" pitchFamily="18" charset="0"/>
              </a:rPr>
              <a:t>Dohler</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Koucheryavy</a:t>
            </a:r>
            <a:r>
              <a:rPr lang="en-IN" sz="1700" dirty="0" smtClean="0">
                <a:latin typeface="Times New Roman" pitchFamily="18" charset="0"/>
                <a:cs typeface="Times New Roman" pitchFamily="18" charset="0"/>
              </a:rPr>
              <a:t>, Y. Understanding the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connectivity landscape: A contemporary M2M radio technology roadmap. IEEE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Mag. 2015, 53, 32–40. </a:t>
            </a:r>
            <a:endParaRPr lang="en-IN" sz="1700" dirty="0" smtClean="0">
              <a:latin typeface="Times New Roman" pitchFamily="18" charset="0"/>
              <a:cs typeface="Times New Roman" pitchFamily="18" charset="0"/>
            </a:endParaRPr>
          </a:p>
          <a:p>
            <a:pPr algn="just">
              <a:lnSpc>
                <a:spcPct val="160000"/>
              </a:lnSpc>
            </a:pPr>
            <a:r>
              <a:rPr lang="en-IN" sz="1700" dirty="0" smtClean="0">
                <a:latin typeface="Times New Roman" pitchFamily="18" charset="0"/>
                <a:cs typeface="Times New Roman" pitchFamily="18" charset="0"/>
              </a:rPr>
              <a:t>5</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Boccardi</a:t>
            </a:r>
            <a:r>
              <a:rPr lang="en-IN" sz="1700" dirty="0" smtClean="0">
                <a:latin typeface="Times New Roman" pitchFamily="18" charset="0"/>
                <a:cs typeface="Times New Roman" pitchFamily="18" charset="0"/>
              </a:rPr>
              <a:t>, F.; Heath, R.W.; Lozano, A.; </a:t>
            </a:r>
            <a:r>
              <a:rPr lang="en-IN" sz="1700" dirty="0" err="1" smtClean="0">
                <a:latin typeface="Times New Roman" pitchFamily="18" charset="0"/>
                <a:cs typeface="Times New Roman" pitchFamily="18" charset="0"/>
              </a:rPr>
              <a:t>Marzetta</a:t>
            </a:r>
            <a:r>
              <a:rPr lang="en-IN" sz="1700" dirty="0" smtClean="0">
                <a:latin typeface="Times New Roman" pitchFamily="18" charset="0"/>
                <a:cs typeface="Times New Roman" pitchFamily="18" charset="0"/>
              </a:rPr>
              <a:t>, T.L.; </a:t>
            </a:r>
            <a:r>
              <a:rPr lang="en-IN" sz="1700" dirty="0" err="1" smtClean="0">
                <a:latin typeface="Times New Roman" pitchFamily="18" charset="0"/>
                <a:cs typeface="Times New Roman" pitchFamily="18" charset="0"/>
              </a:rPr>
              <a:t>Popovski</a:t>
            </a:r>
            <a:r>
              <a:rPr lang="en-IN" sz="1700" dirty="0" smtClean="0">
                <a:latin typeface="Times New Roman" pitchFamily="18" charset="0"/>
                <a:cs typeface="Times New Roman" pitchFamily="18" charset="0"/>
              </a:rPr>
              <a:t>, P. Five disruptive technology directions for 5G. IEEE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Mag. 2014, 52, 74–80.</a:t>
            </a:r>
            <a:endParaRPr lang="en-US" sz="17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Bello, O.; </a:t>
            </a:r>
            <a:r>
              <a:rPr lang="en-IN" sz="1800" dirty="0" err="1" smtClean="0">
                <a:latin typeface="Times New Roman" pitchFamily="18" charset="0"/>
                <a:cs typeface="Times New Roman" pitchFamily="18" charset="0"/>
              </a:rPr>
              <a:t>Zeadally</a:t>
            </a:r>
            <a:r>
              <a:rPr lang="en-IN" sz="1800" dirty="0" smtClean="0">
                <a:latin typeface="Times New Roman" pitchFamily="18" charset="0"/>
                <a:cs typeface="Times New Roman" pitchFamily="18" charset="0"/>
              </a:rPr>
              <a:t>, S. Intelligent Device-to-Device Communication in the Internet of Things. IEEE Syst. J. 2014, 10, 1–11.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Militano</a:t>
            </a:r>
            <a:r>
              <a:rPr lang="en-IN" sz="1800" dirty="0" smtClean="0">
                <a:latin typeface="Times New Roman" pitchFamily="18" charset="0"/>
                <a:cs typeface="Times New Roman" pitchFamily="18" charset="0"/>
              </a:rPr>
              <a:t>, L.; </a:t>
            </a:r>
            <a:r>
              <a:rPr lang="en-IN" sz="1800" dirty="0" err="1" smtClean="0">
                <a:latin typeface="Times New Roman" pitchFamily="18" charset="0"/>
                <a:cs typeface="Times New Roman" pitchFamily="18" charset="0"/>
              </a:rPr>
              <a:t>Araniti</a:t>
            </a:r>
            <a:r>
              <a:rPr lang="en-IN" sz="1800" dirty="0" smtClean="0">
                <a:latin typeface="Times New Roman" pitchFamily="18" charset="0"/>
                <a:cs typeface="Times New Roman" pitchFamily="18" charset="0"/>
              </a:rPr>
              <a:t>, G.; </a:t>
            </a:r>
            <a:r>
              <a:rPr lang="en-IN" sz="1800" dirty="0" err="1" smtClean="0">
                <a:latin typeface="Times New Roman" pitchFamily="18" charset="0"/>
                <a:cs typeface="Times New Roman" pitchFamily="18" charset="0"/>
              </a:rPr>
              <a:t>Condoluci</a:t>
            </a:r>
            <a:r>
              <a:rPr lang="en-IN" sz="1800" dirty="0" smtClean="0">
                <a:latin typeface="Times New Roman" pitchFamily="18" charset="0"/>
                <a:cs typeface="Times New Roman" pitchFamily="18" charset="0"/>
              </a:rPr>
              <a:t>, M.; Farris, I.; </a:t>
            </a:r>
            <a:r>
              <a:rPr lang="en-IN" sz="1800" dirty="0" err="1" smtClean="0">
                <a:latin typeface="Times New Roman" pitchFamily="18" charset="0"/>
                <a:cs typeface="Times New Roman" pitchFamily="18" charset="0"/>
              </a:rPr>
              <a:t>Iera</a:t>
            </a:r>
            <a:r>
              <a:rPr lang="en-IN" sz="1800" dirty="0" smtClean="0">
                <a:latin typeface="Times New Roman" pitchFamily="18" charset="0"/>
                <a:cs typeface="Times New Roman" pitchFamily="18" charset="0"/>
              </a:rPr>
              <a:t>, A. Device-to-Device Communications for 5G Internet of Things. EAI Endorsed Trans. Internet Things 2015, 15. doi:10.4108/eai.26-10-2015.150598.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Roman, R.; </a:t>
            </a:r>
            <a:r>
              <a:rPr lang="en-IN" sz="1800" dirty="0" err="1" smtClean="0">
                <a:latin typeface="Times New Roman" pitchFamily="18" charset="0"/>
                <a:cs typeface="Times New Roman" pitchFamily="18" charset="0"/>
              </a:rPr>
              <a:t>Najera</a:t>
            </a:r>
            <a:r>
              <a:rPr lang="en-IN" sz="1800" dirty="0" smtClean="0">
                <a:latin typeface="Times New Roman" pitchFamily="18" charset="0"/>
                <a:cs typeface="Times New Roman" pitchFamily="18" charset="0"/>
              </a:rPr>
              <a:t>, P.; Lopez, J. Securing the internet of things. Computer 2011, 44, 51–58</a:t>
            </a:r>
            <a:r>
              <a:rPr lang="en-IN" sz="1800" dirty="0" smtClean="0">
                <a:latin typeface="Times New Roman" pitchFamily="18" charset="0"/>
                <a:cs typeface="Times New Roman" pitchFamily="18" charset="0"/>
              </a:rPr>
              <a:t>.</a:t>
            </a:r>
          </a:p>
          <a:p>
            <a:pPr algn="just">
              <a:lnSpc>
                <a:spcPct val="170000"/>
              </a:lnSpc>
            </a:pPr>
            <a:r>
              <a:rPr lang="en-IN" sz="1800" dirty="0" smtClean="0">
                <a:latin typeface="Times New Roman" pitchFamily="18" charset="0"/>
                <a:cs typeface="Times New Roman" pitchFamily="18" charset="0"/>
              </a:rPr>
              <a:t>9</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Nokia. LTE Evolution for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Connectivity White Paper. In Nokia White Paper. Available online: https://resources.ext.nokia.com/asset/200178 (accessed on 6 December 2016).</a:t>
            </a: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Militano</a:t>
            </a:r>
            <a:r>
              <a:rPr lang="en-IN" sz="1800" dirty="0" smtClean="0">
                <a:latin typeface="Times New Roman" pitchFamily="18" charset="0"/>
                <a:cs typeface="Times New Roman" pitchFamily="18" charset="0"/>
              </a:rPr>
              <a:t>, L.; </a:t>
            </a:r>
            <a:r>
              <a:rPr lang="en-IN" sz="1800" dirty="0" err="1" smtClean="0">
                <a:latin typeface="Times New Roman" pitchFamily="18" charset="0"/>
                <a:cs typeface="Times New Roman" pitchFamily="18" charset="0"/>
              </a:rPr>
              <a:t>Orsino</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Araniti</a:t>
            </a:r>
            <a:r>
              <a:rPr lang="en-IN" sz="1800" dirty="0" smtClean="0">
                <a:latin typeface="Times New Roman" pitchFamily="18" charset="0"/>
                <a:cs typeface="Times New Roman" pitchFamily="18" charset="0"/>
              </a:rPr>
              <a:t>, G.; </a:t>
            </a:r>
            <a:r>
              <a:rPr lang="en-IN" sz="1800" dirty="0" err="1" smtClean="0">
                <a:latin typeface="Times New Roman" pitchFamily="18" charset="0"/>
                <a:cs typeface="Times New Roman" pitchFamily="18" charset="0"/>
              </a:rPr>
              <a:t>Molinaro</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Iera</a:t>
            </a:r>
            <a:r>
              <a:rPr lang="en-IN" sz="1800" dirty="0" smtClean="0">
                <a:latin typeface="Times New Roman" pitchFamily="18" charset="0"/>
                <a:cs typeface="Times New Roman" pitchFamily="18" charset="0"/>
              </a:rPr>
              <a:t>, A. A Constrained Coalition Formation Game for </a:t>
            </a:r>
            <a:r>
              <a:rPr lang="en-IN" sz="1800" dirty="0" err="1" smtClean="0">
                <a:latin typeface="Times New Roman" pitchFamily="18" charset="0"/>
                <a:cs typeface="Times New Roman" pitchFamily="18" charset="0"/>
              </a:rPr>
              <a:t>Multihop</a:t>
            </a:r>
            <a:r>
              <a:rPr lang="en-IN" sz="1800" dirty="0" smtClean="0">
                <a:latin typeface="Times New Roman" pitchFamily="18" charset="0"/>
                <a:cs typeface="Times New Roman" pitchFamily="18" charset="0"/>
              </a:rPr>
              <a:t> D2D Content Uploading. IEEE Trans. </a:t>
            </a:r>
            <a:r>
              <a:rPr lang="en-IN" sz="1800" dirty="0" err="1" smtClean="0">
                <a:latin typeface="Times New Roman" pitchFamily="18" charset="0"/>
                <a:cs typeface="Times New Roman" pitchFamily="18" charset="0"/>
              </a:rPr>
              <a:t>Wirel</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2016, 15, 2012–2024. </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1275</TotalTime>
  <Words>1357</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The Module Switching Mechanism for Power-Constrained Devices in LTE and NB-IoT Interworking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2021-08-10T08:46:25Z</dcterms:modified>
</cp:coreProperties>
</file>