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Miniaturized and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enabled Continuous-flow based </a:t>
            </a:r>
            <a:r>
              <a:rPr lang="en-IN" b="1" dirty="0" err="1" smtClean="0">
                <a:latin typeface="Times New Roman" pitchFamily="18" charset="0"/>
                <a:cs typeface="Times New Roman" pitchFamily="18" charset="0"/>
              </a:rPr>
              <a:t>Microfluidic</a:t>
            </a:r>
            <a:r>
              <a:rPr lang="en-IN" b="1" dirty="0" smtClean="0">
                <a:latin typeface="Times New Roman" pitchFamily="18" charset="0"/>
                <a:cs typeface="Times New Roman" pitchFamily="18" charset="0"/>
              </a:rPr>
              <a:t> PCR Device for DNA Amplification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Herein</a:t>
            </a:r>
            <a:r>
              <a:rPr lang="en-IN" sz="2000" dirty="0" smtClean="0">
                <a:latin typeface="Times New Roman" pitchFamily="18" charset="0"/>
                <a:cs typeface="Times New Roman" pitchFamily="18" charset="0"/>
              </a:rPr>
              <a:t>, a continuous-flow driven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device has been designed and fabricated using the CO2 laser ablation method for polymerase chain reaction (PCR). The device consists of a </a:t>
            </a:r>
            <a:r>
              <a:rPr lang="en-IN" sz="2000" dirty="0" err="1" smtClean="0">
                <a:latin typeface="Times New Roman" pitchFamily="18" charset="0"/>
                <a:cs typeface="Times New Roman" pitchFamily="18" charset="0"/>
              </a:rPr>
              <a:t>polymethyl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methacrylate</a:t>
            </a:r>
            <a:r>
              <a:rPr lang="en-IN" sz="2000" dirty="0" smtClean="0">
                <a:latin typeface="Times New Roman" pitchFamily="18" charset="0"/>
                <a:cs typeface="Times New Roman" pitchFamily="18" charset="0"/>
              </a:rPr>
              <a:t> (PMMA)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channel with 30 serpentine thermal cycles, an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board, two custom-made cartridge heaters, and thermocouple sensors. The portable thermal management system, with aluminium blocks placed on a wooden substrate, working on the PID controller principle, is low-cost, battery-powered, automated, integrated,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The device with dimensions 80 × 72 × 36 mm3 (L x W x H) has a temperature accuracy of ±0.2°C.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module enables accessing and storage of real-time temperature values directly onto the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through </a:t>
            </a:r>
            <a:r>
              <a:rPr lang="en-IN" sz="2000" dirty="0" err="1" smtClean="0">
                <a:latin typeface="Times New Roman" pitchFamily="18" charset="0"/>
                <a:cs typeface="Times New Roman" pitchFamily="18" charset="0"/>
              </a:rPr>
              <a:t>ThingSpeak</a:t>
            </a:r>
            <a:r>
              <a:rPr lang="en-IN" sz="2000" dirty="0" smtClean="0">
                <a:latin typeface="Times New Roman" pitchFamily="18" charset="0"/>
                <a:cs typeface="Times New Roman" pitchFamily="18" charset="0"/>
              </a:rPr>
              <a:t> analytics. It was developed to achieve desirable accurate temperature at two thermal zones, </a:t>
            </a:r>
            <a:r>
              <a:rPr lang="en-IN" sz="2000" dirty="0" err="1" smtClean="0">
                <a:latin typeface="Times New Roman" pitchFamily="18" charset="0"/>
                <a:cs typeface="Times New Roman" pitchFamily="18" charset="0"/>
              </a:rPr>
              <a:t>denaturation</a:t>
            </a:r>
            <a:r>
              <a:rPr lang="en-IN" sz="2000" dirty="0" smtClean="0">
                <a:latin typeface="Times New Roman" pitchFamily="18" charset="0"/>
                <a:cs typeface="Times New Roman" pitchFamily="18" charset="0"/>
              </a:rPr>
              <a:t> and annealing (95°C and 60°C) on the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thermal management platform. A PCR mixture of 20 μ l was infused into the serpentine-based </a:t>
            </a:r>
            <a:r>
              <a:rPr lang="en-IN" sz="2000" dirty="0" err="1" smtClean="0">
                <a:latin typeface="Times New Roman" pitchFamily="18" charset="0"/>
                <a:cs typeface="Times New Roman" pitchFamily="18" charset="0"/>
              </a:rPr>
              <a:t>microchannel</a:t>
            </a:r>
            <a:r>
              <a:rPr lang="en-IN" sz="2000" dirty="0" smtClean="0">
                <a:latin typeface="Times New Roman" pitchFamily="18" charset="0"/>
                <a:cs typeface="Times New Roman" pitchFamily="18" charset="0"/>
              </a:rPr>
              <a:t> using a syringe pump. Amplification of DNA template with 594-base pair (</a:t>
            </a:r>
            <a:r>
              <a:rPr lang="en-IN" sz="2000" dirty="0" err="1" smtClean="0">
                <a:latin typeface="Times New Roman" pitchFamily="18" charset="0"/>
                <a:cs typeface="Times New Roman" pitchFamily="18" charset="0"/>
              </a:rPr>
              <a:t>bp</a:t>
            </a:r>
            <a:r>
              <a:rPr lang="en-IN" sz="2000" dirty="0" smtClean="0">
                <a:latin typeface="Times New Roman" pitchFamily="18" charset="0"/>
                <a:cs typeface="Times New Roman" pitchFamily="18" charset="0"/>
              </a:rPr>
              <a:t>) fragment of the rat GAPDH gene was successfully performed on the miniaturized thermal management system. The total time required for a complete PCR reaction was 32 min at an optimum flow rate of 5 μ l/min. The amplified sample of the target DNA obtained from the PCR </a:t>
            </a:r>
            <a:r>
              <a:rPr lang="en-IN" sz="2000" dirty="0" err="1" smtClean="0">
                <a:latin typeface="Times New Roman" pitchFamily="18" charset="0"/>
                <a:cs typeface="Times New Roman" pitchFamily="18" charset="0"/>
              </a:rPr>
              <a:t>microchannel</a:t>
            </a:r>
            <a:r>
              <a:rPr lang="en-IN" sz="2000" dirty="0" smtClean="0">
                <a:latin typeface="Times New Roman" pitchFamily="18" charset="0"/>
                <a:cs typeface="Times New Roman" pitchFamily="18" charset="0"/>
              </a:rPr>
              <a:t> was then separated by </a:t>
            </a:r>
            <a:r>
              <a:rPr lang="en-IN" sz="2000" dirty="0" err="1" smtClean="0">
                <a:latin typeface="Times New Roman" pitchFamily="18" charset="0"/>
                <a:cs typeface="Times New Roman" pitchFamily="18" charset="0"/>
              </a:rPr>
              <a:t>agarose</a:t>
            </a:r>
            <a:r>
              <a:rPr lang="en-IN" sz="2000" dirty="0" smtClean="0">
                <a:latin typeface="Times New Roman" pitchFamily="18" charset="0"/>
                <a:cs typeface="Times New Roman" pitchFamily="18" charset="0"/>
              </a:rPr>
              <a:t> gel electrophoresis and was further analyzed using a gel-doc system. Finally, the obtained results were compared to the conventional PCR instrument showing excellent performance.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particular optimized heater </a:t>
            </a:r>
            <a:r>
              <a:rPr lang="en-IN" sz="2000" dirty="0" err="1" smtClean="0">
                <a:latin typeface="Times New Roman" pitchFamily="18" charset="0"/>
                <a:cs typeface="Times New Roman" pitchFamily="18" charset="0"/>
              </a:rPr>
              <a:t>spacings</a:t>
            </a:r>
            <a:r>
              <a:rPr lang="en-IN" sz="2000" dirty="0" smtClean="0">
                <a:latin typeface="Times New Roman" pitchFamily="18" charset="0"/>
                <a:cs typeface="Times New Roman" pitchFamily="18" charset="0"/>
              </a:rPr>
              <a:t> were derived by instilling a zero heat flux boundary condition in the y-direction at the leading edges of each of the heaters. Due to the 96 C heater, a negative temperature gradient exists in the positive x direction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 reasonable pressure drop exists in the downstream direction, then it is highly improbable that flow recirculation will occur.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Oppositely</a:t>
            </a:r>
            <a:r>
              <a:rPr lang="en-IN" sz="2000" dirty="0" smtClean="0">
                <a:latin typeface="Times New Roman" pitchFamily="18" charset="0"/>
                <a:cs typeface="Times New Roman" pitchFamily="18" charset="0"/>
              </a:rPr>
              <a:t>, adverse pressure gradients (backpressure) are much more likely to induce some recirculation regimes near the </a:t>
            </a:r>
            <a:r>
              <a:rPr lang="en-IN" sz="2000" dirty="0" err="1" smtClean="0">
                <a:latin typeface="Times New Roman" pitchFamily="18" charset="0"/>
                <a:cs typeface="Times New Roman" pitchFamily="18" charset="0"/>
              </a:rPr>
              <a:t>microchannel</a:t>
            </a:r>
            <a:r>
              <a:rPr lang="en-IN" sz="2000" dirty="0" smtClean="0">
                <a:latin typeface="Times New Roman" pitchFamily="18" charset="0"/>
                <a:cs typeface="Times New Roman" pitchFamily="18" charset="0"/>
              </a:rPr>
              <a:t> wall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was found in the literature that when the angles of the converging/diverging conduits were small, the probability of flow recirculation is minimized vis-à-vis steep profiles.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solve the above problems, a novel digital PCR system was proposed in the present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of detecting data failures can also serve as a reagent for screening </a:t>
            </a:r>
            <a:r>
              <a:rPr lang="en-IN" sz="2000" dirty="0" err="1" smtClean="0">
                <a:latin typeface="Times New Roman" pitchFamily="18" charset="0"/>
                <a:cs typeface="Times New Roman" pitchFamily="18" charset="0"/>
              </a:rPr>
              <a:t>dimers</a:t>
            </a:r>
            <a:r>
              <a:rPr lang="en-IN" sz="2000" dirty="0" smtClean="0">
                <a:latin typeface="Times New Roman" pitchFamily="18" charset="0"/>
                <a:cs typeface="Times New Roman" pitchFamily="18" charset="0"/>
              </a:rPr>
              <a:t> in the assay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avoid PCR inhibition, it is important to prevent the direct interaction between PCR mixtures and device surfaces. However, the use of plugs/segments does not eliminate the adsorption problem even with a surface </a:t>
            </a:r>
            <a:r>
              <a:rPr lang="en-IN" sz="2000" dirty="0" smtClean="0">
                <a:latin typeface="Times New Roman" pitchFamily="18" charset="0"/>
                <a:cs typeface="Times New Roman" pitchFamily="18" charset="0"/>
              </a:rPr>
              <a:t>treatment.</a:t>
            </a:r>
          </a:p>
          <a:p>
            <a:pPr algn="just">
              <a:lnSpc>
                <a:spcPct val="150000"/>
              </a:lnSpc>
            </a:pPr>
            <a:r>
              <a:rPr lang="en-IN" sz="2000" dirty="0" smtClean="0">
                <a:latin typeface="Times New Roman" pitchFamily="18" charset="0"/>
                <a:cs typeface="Times New Roman" pitchFamily="18" charset="0"/>
              </a:rPr>
              <a:t>Therefore early droplet-based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PCR devices emerged to tackle the contamination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Future smart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platform will have a major impact on artificial intelligence and biological computations.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device was applicable both in the material science laboratory and in the synthesis industry.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device needs other equipment such </a:t>
            </a:r>
            <a:r>
              <a:rPr lang="en-IN" sz="2000" dirty="0" err="1" smtClean="0">
                <a:latin typeface="Times New Roman" pitchFamily="18" charset="0"/>
                <a:cs typeface="Times New Roman" pitchFamily="18" charset="0"/>
              </a:rPr>
              <a:t>asmicro</a:t>
            </a:r>
            <a:r>
              <a:rPr lang="en-IN" sz="2000" dirty="0" smtClean="0">
                <a:latin typeface="Times New Roman" pitchFamily="18" charset="0"/>
                <a:cs typeface="Times New Roman" pitchFamily="18" charset="0"/>
              </a:rPr>
              <a:t>-pump stability control makes the process, thus it is costlier and difficult to </a:t>
            </a:r>
            <a:r>
              <a:rPr lang="en-IN" sz="2000" dirty="0" err="1" smtClean="0">
                <a:latin typeface="Times New Roman" pitchFamily="18" charset="0"/>
                <a:cs typeface="Times New Roman" pitchFamily="18" charset="0"/>
              </a:rPr>
              <a:t>operatefor</a:t>
            </a:r>
            <a:r>
              <a:rPr lang="en-IN" sz="2000" dirty="0" smtClean="0">
                <a:latin typeface="Times New Roman" pitchFamily="18" charset="0"/>
                <a:cs typeface="Times New Roman" pitchFamily="18" charset="0"/>
              </a:rPr>
              <a:t> minuscule synthesis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was used for obtaining </a:t>
            </a:r>
            <a:r>
              <a:rPr lang="en-IN" sz="2000" dirty="0" err="1" smtClean="0">
                <a:latin typeface="Times New Roman" pitchFamily="18" charset="0"/>
                <a:cs typeface="Times New Roman" pitchFamily="18" charset="0"/>
              </a:rPr>
              <a:t>monodisperse</a:t>
            </a:r>
            <a:r>
              <a:rPr lang="en-IN" sz="2000" dirty="0" smtClean="0">
                <a:latin typeface="Times New Roman" pitchFamily="18" charset="0"/>
                <a:cs typeface="Times New Roman" pitchFamily="18" charset="0"/>
              </a:rPr>
              <a:t> and uniform silver </a:t>
            </a:r>
            <a:r>
              <a:rPr lang="en-IN" sz="2000" dirty="0" err="1" smtClean="0">
                <a:latin typeface="Times New Roman" pitchFamily="18" charset="0"/>
                <a:cs typeface="Times New Roman" pitchFamily="18" charset="0"/>
              </a:rPr>
              <a:t>nanoparticles</a:t>
            </a:r>
            <a:r>
              <a:rPr lang="en-IN" sz="2000" dirty="0" smtClean="0">
                <a:latin typeface="Times New Roman" pitchFamily="18" charset="0"/>
                <a:cs typeface="Times New Roman" pitchFamily="18" charset="0"/>
              </a:rPr>
              <a:t>-loaded </a:t>
            </a:r>
            <a:r>
              <a:rPr lang="en-IN" sz="2000" dirty="0" err="1" smtClean="0">
                <a:latin typeface="Times New Roman" pitchFamily="18" charset="0"/>
                <a:cs typeface="Times New Roman" pitchFamily="18" charset="0"/>
              </a:rPr>
              <a:t>chitosan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microparticles</a:t>
            </a:r>
            <a:r>
              <a:rPr lang="en-IN" sz="2000" dirty="0" smtClean="0">
                <a:latin typeface="Times New Roman" pitchFamily="18" charset="0"/>
                <a:cs typeface="Times New Roman" pitchFamily="18" charset="0"/>
              </a:rPr>
              <a:t> measuring numerous hundred </a:t>
            </a:r>
            <a:r>
              <a:rPr lang="en-IN" sz="2000" dirty="0" smtClean="0">
                <a:latin typeface="Times New Roman" pitchFamily="18" charset="0"/>
                <a:cs typeface="Times New Roman" pitchFamily="18" charset="0"/>
              </a:rPr>
              <a:t>micrometers.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together with the benefits of flexible manipulation and </a:t>
            </a:r>
            <a:r>
              <a:rPr lang="en-IN" sz="2000" dirty="0" err="1" smtClean="0">
                <a:latin typeface="Times New Roman" pitchFamily="18" charset="0"/>
                <a:cs typeface="Times New Roman" pitchFamily="18" charset="0"/>
              </a:rPr>
              <a:t>largescale</a:t>
            </a:r>
            <a:r>
              <a:rPr lang="en-IN" sz="2000" dirty="0" smtClean="0">
                <a:latin typeface="Times New Roman" pitchFamily="18" charset="0"/>
                <a:cs typeface="Times New Roman" pitchFamily="18" charset="0"/>
              </a:rPr>
              <a:t> integration, </a:t>
            </a:r>
            <a:r>
              <a:rPr lang="en-IN" sz="2000" dirty="0" err="1" smtClean="0">
                <a:latin typeface="Times New Roman" pitchFamily="18" charset="0"/>
                <a:cs typeface="Times New Roman" pitchFamily="18" charset="0"/>
              </a:rPr>
              <a:t>microfluidic</a:t>
            </a:r>
            <a:r>
              <a:rPr lang="en-IN" sz="2000" dirty="0" smtClean="0">
                <a:latin typeface="Times New Roman" pitchFamily="18" charset="0"/>
                <a:cs typeface="Times New Roman" pitchFamily="18" charset="0"/>
              </a:rPr>
              <a:t> technology has been hastily developed as one of the most significant platforms in the field of purposeful biomaterial </a:t>
            </a:r>
            <a:r>
              <a:rPr lang="en-IN" sz="2000" dirty="0" smtClean="0">
                <a:latin typeface="Times New Roman" pitchFamily="18" charset="0"/>
                <a:cs typeface="Times New Roman" pitchFamily="18" charset="0"/>
              </a:rPr>
              <a:t>synthesis.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is no guarantee that the amplification efficiency will remain constant during the reaction.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there are many factors that affect the amplification efficiency during PCR amplification.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other words, the amplification efficiency may be different between the work sample and the standard sample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complementary metal oxide semiconductor (CMOS) camera was used as a detection tool to obtain fluorescence video for the entire loop area or a specified loop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development of life science and medical testing, it has become increasingly important that faster and more accurate disease detection devices can be used for more people.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Miniaturized total chemical analysis systems: A novel concept for chemical sensing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Manz, A.; Graber, N.; Widmer, 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theoretical performances of such systems based on flow injection analysis, chromatography and electrophoresis, are compared with those of existing chemical sensors and analysis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Advances in digital polymerase chain reaction (dPCR) and its emerging biomedical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Cao, L.; Cui, X.; Hu, J.; Li, Z.; Choi, J.R.; Yang, Q.; Lin, M.; Hui, L.Y.; Xu, 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highlight the advantages and disadvantages of different technologies based on these steps, and discuss the emerging biomedical applications of </a:t>
                      </a:r>
                      <a:r>
                        <a:rPr lang="en-US" sz="2000" dirty="0" err="1">
                          <a:latin typeface="Times New Roman"/>
                          <a:ea typeface="Calibri"/>
                          <a:cs typeface="Latha"/>
                        </a:rPr>
                        <a:t>dPCR</a:t>
                      </a:r>
                      <a:r>
                        <a:rPr lang="en-US" sz="2000" dirty="0">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09800"/>
                <a:gridCol w="17526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Digital PCR analysis of circulating nucleic acids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Hudecova, 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Microfluidics (chip) and emulsion (droplet)-based technologies have already been integrated into platforms offering hundreds to millions of nanoliter- or even picoliter-scale reaction partitions.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 vitro diagnosis of DNA methylation biomarkers with digital PCR in breast tumors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Cui, X.; Cao, L.; Huang, Y.; Bai, D.; Huang, S.; Lin, M.; Yang, Q.; Lu, T.J.; Xu, F.; Li, 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Liquid biopsy of cancers using DNA </a:t>
                      </a:r>
                      <a:r>
                        <a:rPr lang="en-US" sz="2000" dirty="0" err="1">
                          <a:solidFill>
                            <a:srgbClr val="333333"/>
                          </a:solidFill>
                          <a:latin typeface="Times New Roman"/>
                          <a:ea typeface="Calibri"/>
                          <a:cs typeface="Latha"/>
                        </a:rPr>
                        <a:t>methylation</a:t>
                      </a:r>
                      <a:r>
                        <a:rPr lang="en-US" sz="2000" dirty="0">
                          <a:solidFill>
                            <a:srgbClr val="333333"/>
                          </a:solidFill>
                          <a:latin typeface="Times New Roman"/>
                          <a:ea typeface="Calibri"/>
                          <a:cs typeface="Latha"/>
                        </a:rPr>
                        <a:t> biomarkers has received significant interests, where quantification of multiple biomarkers is generally needed for improving sensitivity and specificity of cancer diagnosis.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524000" y="1524000"/>
            <a:ext cx="6923087"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buNone/>
            </a:pPr>
            <a:r>
              <a:rPr lang="en-IN" sz="1800" dirty="0" smtClean="0">
                <a:latin typeface="Times New Roman" pitchFamily="18" charset="0"/>
                <a:cs typeface="Times New Roman" pitchFamily="18" charset="0"/>
              </a:rPr>
              <a:t>    At </a:t>
            </a:r>
            <a:r>
              <a:rPr lang="en-IN" sz="1800" dirty="0" smtClean="0">
                <a:latin typeface="Times New Roman" pitchFamily="18" charset="0"/>
                <a:cs typeface="Times New Roman" pitchFamily="18" charset="0"/>
              </a:rPr>
              <a:t>present, the mainstream development direction of new PCR technology is still </a:t>
            </a:r>
            <a:r>
              <a:rPr lang="en-IN" sz="1800" dirty="0" err="1" smtClean="0">
                <a:latin typeface="Times New Roman" pitchFamily="18" charset="0"/>
                <a:cs typeface="Times New Roman" pitchFamily="18" charset="0"/>
              </a:rPr>
              <a:t>microfluidic</a:t>
            </a:r>
            <a:r>
              <a:rPr lang="en-IN" sz="1800" dirty="0" smtClean="0">
                <a:latin typeface="Times New Roman" pitchFamily="18" charset="0"/>
                <a:cs typeface="Times New Roman" pitchFamily="18" charset="0"/>
              </a:rPr>
              <a:t> based on chip PCR. After the introduction of the micro total analysis system, </a:t>
            </a:r>
            <a:r>
              <a:rPr lang="en-IN" sz="1800" dirty="0" err="1" smtClean="0">
                <a:latin typeface="Times New Roman" pitchFamily="18" charset="0"/>
                <a:cs typeface="Times New Roman" pitchFamily="18" charset="0"/>
              </a:rPr>
              <a:t>microfluidic</a:t>
            </a:r>
            <a:r>
              <a:rPr lang="en-IN" sz="1800" dirty="0" smtClean="0">
                <a:latin typeface="Times New Roman" pitchFamily="18" charset="0"/>
                <a:cs typeface="Times New Roman" pitchFamily="18" charset="0"/>
              </a:rPr>
              <a:t> technology has made it possible to greatly reduce the space required for </a:t>
            </a:r>
            <a:r>
              <a:rPr lang="en-IN" sz="1800" dirty="0" err="1" smtClean="0">
                <a:latin typeface="Times New Roman" pitchFamily="18" charset="0"/>
                <a:cs typeface="Times New Roman" pitchFamily="18" charset="0"/>
              </a:rPr>
              <a:t>microdroplet</a:t>
            </a:r>
            <a:r>
              <a:rPr lang="en-IN" sz="1800" dirty="0" smtClean="0">
                <a:latin typeface="Times New Roman" pitchFamily="18" charset="0"/>
                <a:cs typeface="Times New Roman" pitchFamily="18" charset="0"/>
              </a:rPr>
              <a:t> generation and reaction. On the other hand, the reduction in the reaction volume makes the thermal cycle and fluorescence detection more difficult, which are two key processes in achieving absolute quantification in digital PCR. The experiments performed in the present work prove that the droplet generation system, based on miniaturized continuous-flow digital PCR of the CMOS camera imaging device and the 3D </a:t>
            </a:r>
            <a:r>
              <a:rPr lang="en-IN" sz="1800" dirty="0" err="1" smtClean="0">
                <a:latin typeface="Times New Roman" pitchFamily="18" charset="0"/>
                <a:cs typeface="Times New Roman" pitchFamily="18" charset="0"/>
              </a:rPr>
              <a:t>microfluidics</a:t>
            </a:r>
            <a:r>
              <a:rPr lang="en-IN" sz="1800" dirty="0" smtClean="0">
                <a:latin typeface="Times New Roman" pitchFamily="18" charset="0"/>
                <a:cs typeface="Times New Roman" pitchFamily="18" charset="0"/>
              </a:rPr>
              <a:t>, can generate droplets of uniform size by using only two 34 g needles without adding any surfactant to the oil, and the droplets are basically so no fusion occurs. The new 3D </a:t>
            </a:r>
            <a:r>
              <a:rPr lang="en-IN" sz="1800" dirty="0" err="1" smtClean="0">
                <a:latin typeface="Times New Roman" pitchFamily="18" charset="0"/>
                <a:cs typeface="Times New Roman" pitchFamily="18" charset="0"/>
              </a:rPr>
              <a:t>microfluidics</a:t>
            </a:r>
            <a:r>
              <a:rPr lang="en-IN" sz="1800" dirty="0" smtClean="0">
                <a:latin typeface="Times New Roman" pitchFamily="18" charset="0"/>
                <a:cs typeface="Times New Roman" pitchFamily="18" charset="0"/>
              </a:rPr>
              <a:t> was also very well matched with the small heater. The </a:t>
            </a:r>
            <a:r>
              <a:rPr lang="en-IN" sz="1800" dirty="0" err="1" smtClean="0">
                <a:latin typeface="Times New Roman" pitchFamily="18" charset="0"/>
                <a:cs typeface="Times New Roman" pitchFamily="18" charset="0"/>
              </a:rPr>
              <a:t>microfluidics</a:t>
            </a:r>
            <a:r>
              <a:rPr lang="en-IN" sz="1800" dirty="0" smtClean="0">
                <a:latin typeface="Times New Roman" pitchFamily="18" charset="0"/>
                <a:cs typeface="Times New Roman" pitchFamily="18" charset="0"/>
              </a:rPr>
              <a:t> temperature could be stabilized within the required range when the heating device was reduced in overall size. The CMOS-based fluorescence detection system also fully met the detection requirements. As the detection system has a large field of view, it can simultaneously monitor the fluorescence of multiple cycles, which also largely avoids the fluorescence caused by the presence of </a:t>
            </a:r>
            <a:r>
              <a:rPr lang="en-IN" sz="1800" dirty="0" err="1" smtClean="0">
                <a:latin typeface="Times New Roman" pitchFamily="18" charset="0"/>
                <a:cs typeface="Times New Roman" pitchFamily="18" charset="0"/>
              </a:rPr>
              <a:t>dimers</a:t>
            </a:r>
            <a:r>
              <a:rPr lang="en-IN" sz="1800" dirty="0" smtClean="0">
                <a:latin typeface="Times New Roman" pitchFamily="18" charset="0"/>
                <a:cs typeface="Times New Roman" pitchFamily="18" charset="0"/>
              </a:rPr>
              <a:t> in the late cycle. The problem of detecting data failures can also serve as a reagent for screening </a:t>
            </a:r>
            <a:r>
              <a:rPr lang="en-IN" sz="1800" dirty="0" err="1" smtClean="0">
                <a:latin typeface="Times New Roman" pitchFamily="18" charset="0"/>
                <a:cs typeface="Times New Roman" pitchFamily="18" charset="0"/>
              </a:rPr>
              <a:t>dimers</a:t>
            </a:r>
            <a:r>
              <a:rPr lang="en-IN" sz="1800" dirty="0" smtClean="0">
                <a:latin typeface="Times New Roman" pitchFamily="18" charset="0"/>
                <a:cs typeface="Times New Roman" pitchFamily="18" charset="0"/>
              </a:rPr>
              <a:t> in the assay. Compared to previous reports, our system greatly reduced the size and cost of the entire system while maintaining a stable response. This kind of equipment has a wide application in the fields of biology and medical treatment.</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50000"/>
              </a:lnSpc>
            </a:pPr>
            <a:r>
              <a:rPr lang="en-IN" sz="1800" dirty="0" err="1" smtClean="0">
                <a:latin typeface="Times New Roman" pitchFamily="18" charset="0"/>
                <a:cs typeface="Times New Roman" pitchFamily="18" charset="0"/>
              </a:rPr>
              <a:t>Manz</a:t>
            </a:r>
            <a:r>
              <a:rPr lang="en-IN" sz="1800" dirty="0" smtClean="0">
                <a:latin typeface="Times New Roman" pitchFamily="18" charset="0"/>
                <a:cs typeface="Times New Roman" pitchFamily="18" charset="0"/>
              </a:rPr>
              <a:t>, A.; Graber, N.; </a:t>
            </a:r>
            <a:r>
              <a:rPr lang="en-IN" sz="1800" dirty="0" err="1" smtClean="0">
                <a:latin typeface="Times New Roman" pitchFamily="18" charset="0"/>
                <a:cs typeface="Times New Roman" pitchFamily="18" charset="0"/>
              </a:rPr>
              <a:t>Widmer</a:t>
            </a:r>
            <a:r>
              <a:rPr lang="en-IN" sz="1800" dirty="0" smtClean="0">
                <a:latin typeface="Times New Roman" pitchFamily="18" charset="0"/>
                <a:cs typeface="Times New Roman" pitchFamily="18" charset="0"/>
              </a:rPr>
              <a:t>, H. Miniaturized total chemical analysis systems: A novel concept for chemical sensing. Sens. Actuators B Chem. 1990, 1, </a:t>
            </a:r>
            <a:r>
              <a:rPr lang="en-IN" sz="1800" dirty="0" smtClean="0">
                <a:latin typeface="Times New Roman" pitchFamily="18" charset="0"/>
                <a:cs typeface="Times New Roman" pitchFamily="18" charset="0"/>
              </a:rPr>
              <a:t>244–248.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Cao, L.; Cui, X.;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J.; Li, Z.; </a:t>
            </a:r>
            <a:r>
              <a:rPr lang="en-IN" sz="1800" dirty="0" err="1" smtClean="0">
                <a:latin typeface="Times New Roman" pitchFamily="18" charset="0"/>
                <a:cs typeface="Times New Roman" pitchFamily="18" charset="0"/>
              </a:rPr>
              <a:t>Choi</a:t>
            </a:r>
            <a:r>
              <a:rPr lang="en-IN" sz="1800" dirty="0" smtClean="0">
                <a:latin typeface="Times New Roman" pitchFamily="18" charset="0"/>
                <a:cs typeface="Times New Roman" pitchFamily="18" charset="0"/>
              </a:rPr>
              <a:t>, J.R.; Yang, Q.; Lin, M.; </a:t>
            </a:r>
            <a:r>
              <a:rPr lang="en-IN" sz="1800" dirty="0" err="1" smtClean="0">
                <a:latin typeface="Times New Roman" pitchFamily="18" charset="0"/>
                <a:cs typeface="Times New Roman" pitchFamily="18" charset="0"/>
              </a:rPr>
              <a:t>Hui</a:t>
            </a:r>
            <a:r>
              <a:rPr lang="en-IN" sz="1800" dirty="0" smtClean="0">
                <a:latin typeface="Times New Roman" pitchFamily="18" charset="0"/>
                <a:cs typeface="Times New Roman" pitchFamily="18" charset="0"/>
              </a:rPr>
              <a:t>, L.Y.;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F. Advances in digital polymerase chain reaction (</a:t>
            </a:r>
            <a:r>
              <a:rPr lang="en-IN" sz="1800" dirty="0" err="1" smtClean="0">
                <a:latin typeface="Times New Roman" pitchFamily="18" charset="0"/>
                <a:cs typeface="Times New Roman" pitchFamily="18" charset="0"/>
              </a:rPr>
              <a:t>dPCR</a:t>
            </a:r>
            <a:r>
              <a:rPr lang="en-IN" sz="1800" dirty="0" smtClean="0">
                <a:latin typeface="Times New Roman" pitchFamily="18" charset="0"/>
                <a:cs typeface="Times New Roman" pitchFamily="18" charset="0"/>
              </a:rPr>
              <a:t>) and its emerging biomedical applications. </a:t>
            </a:r>
            <a:r>
              <a:rPr lang="en-IN" sz="1800" dirty="0" err="1" smtClean="0">
                <a:latin typeface="Times New Roman" pitchFamily="18" charset="0"/>
                <a:cs typeface="Times New Roman" pitchFamily="18" charset="0"/>
              </a:rPr>
              <a:t>Biosens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Bioelectron</a:t>
            </a:r>
            <a:r>
              <a:rPr lang="en-IN" sz="1800" dirty="0" smtClean="0">
                <a:latin typeface="Times New Roman" pitchFamily="18" charset="0"/>
                <a:cs typeface="Times New Roman" pitchFamily="18" charset="0"/>
              </a:rPr>
              <a:t>. 2017, 90, 459–474. </a:t>
            </a:r>
          </a:p>
          <a:p>
            <a:pPr algn="just">
              <a:lnSpc>
                <a:spcPct val="150000"/>
              </a:lnSpc>
            </a:pPr>
            <a:r>
              <a:rPr lang="en-IN" sz="1800" dirty="0" err="1" smtClean="0">
                <a:latin typeface="Times New Roman" pitchFamily="18" charset="0"/>
                <a:cs typeface="Times New Roman" pitchFamily="18" charset="0"/>
              </a:rPr>
              <a:t>Hudecova</a:t>
            </a:r>
            <a:r>
              <a:rPr lang="en-IN" sz="1800" dirty="0" smtClean="0">
                <a:latin typeface="Times New Roman" pitchFamily="18" charset="0"/>
                <a:cs typeface="Times New Roman" pitchFamily="18" charset="0"/>
              </a:rPr>
              <a:t>, I. Digital PCR analysis of circulating nucleic acids. </a:t>
            </a:r>
            <a:r>
              <a:rPr lang="en-IN" sz="1800" dirty="0" err="1" smtClean="0">
                <a:latin typeface="Times New Roman" pitchFamily="18" charset="0"/>
                <a:cs typeface="Times New Roman" pitchFamily="18" charset="0"/>
              </a:rPr>
              <a:t>Clin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Biochem</a:t>
            </a:r>
            <a:r>
              <a:rPr lang="en-IN" sz="1800" dirty="0" smtClean="0">
                <a:latin typeface="Times New Roman" pitchFamily="18" charset="0"/>
                <a:cs typeface="Times New Roman" pitchFamily="18" charset="0"/>
              </a:rPr>
              <a:t>. 2015, 48, 948–956</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Cui, X.; Cao, L.; Huang, Y.; </a:t>
            </a:r>
            <a:r>
              <a:rPr lang="en-IN" sz="1800" dirty="0" err="1" smtClean="0">
                <a:latin typeface="Times New Roman" pitchFamily="18" charset="0"/>
                <a:cs typeface="Times New Roman" pitchFamily="18" charset="0"/>
              </a:rPr>
              <a:t>Bai</a:t>
            </a:r>
            <a:r>
              <a:rPr lang="en-IN" sz="1800" dirty="0" smtClean="0">
                <a:latin typeface="Times New Roman" pitchFamily="18" charset="0"/>
                <a:cs typeface="Times New Roman" pitchFamily="18" charset="0"/>
              </a:rPr>
              <a:t>, D.; Huang, S.; Lin, M.; Yang, Q.; Lu, T.J.;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F.; Li, F. In vitro diagnosis of DNA </a:t>
            </a:r>
            <a:r>
              <a:rPr lang="en-IN" sz="1800" dirty="0" err="1" smtClean="0">
                <a:latin typeface="Times New Roman" pitchFamily="18" charset="0"/>
                <a:cs typeface="Times New Roman" pitchFamily="18" charset="0"/>
              </a:rPr>
              <a:t>methylation</a:t>
            </a:r>
            <a:r>
              <a:rPr lang="en-IN" sz="1800" dirty="0" smtClean="0">
                <a:latin typeface="Times New Roman" pitchFamily="18" charset="0"/>
                <a:cs typeface="Times New Roman" pitchFamily="18" charset="0"/>
              </a:rPr>
              <a:t> biomarkers with digital PCR in breast </a:t>
            </a:r>
            <a:r>
              <a:rPr lang="en-IN" sz="1800" dirty="0" err="1" smtClean="0">
                <a:latin typeface="Times New Roman" pitchFamily="18" charset="0"/>
                <a:cs typeface="Times New Roman" pitchFamily="18" charset="0"/>
              </a:rPr>
              <a:t>tumors</a:t>
            </a:r>
            <a:r>
              <a:rPr lang="en-IN" sz="1800" dirty="0" smtClean="0">
                <a:latin typeface="Times New Roman" pitchFamily="18" charset="0"/>
                <a:cs typeface="Times New Roman" pitchFamily="18" charset="0"/>
              </a:rPr>
              <a:t>. Analyst 2018, 143, 3011–3020</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err="1" smtClean="0">
                <a:latin typeface="Times New Roman" pitchFamily="18" charset="0"/>
                <a:cs typeface="Times New Roman" pitchFamily="18" charset="0"/>
              </a:rPr>
              <a:t>Bian</a:t>
            </a:r>
            <a:r>
              <a:rPr lang="en-IN" sz="1800" dirty="0" smtClean="0">
                <a:latin typeface="Times New Roman" pitchFamily="18" charset="0"/>
                <a:cs typeface="Times New Roman" pitchFamily="18" charset="0"/>
              </a:rPr>
              <a:t>, X.; Jing, F.; Li, G.; Fan, X.;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C.; Zhou, H.; Jin, Q.; Zhao, J. A </a:t>
            </a:r>
            <a:r>
              <a:rPr lang="en-IN" sz="1800" dirty="0" err="1" smtClean="0">
                <a:latin typeface="Times New Roman" pitchFamily="18" charset="0"/>
                <a:cs typeface="Times New Roman" pitchFamily="18" charset="0"/>
              </a:rPr>
              <a:t>microfluidic</a:t>
            </a:r>
            <a:r>
              <a:rPr lang="en-IN" sz="1800" dirty="0" smtClean="0">
                <a:latin typeface="Times New Roman" pitchFamily="18" charset="0"/>
                <a:cs typeface="Times New Roman" pitchFamily="18" charset="0"/>
              </a:rPr>
              <a:t> droplet digital PCR for simultaneous detection of pathogenic Escherichia coli O157 and </a:t>
            </a:r>
            <a:r>
              <a:rPr lang="en-IN" sz="1800" dirty="0" err="1" smtClean="0">
                <a:latin typeface="Times New Roman" pitchFamily="18" charset="0"/>
                <a:cs typeface="Times New Roman" pitchFamily="18" charset="0"/>
              </a:rPr>
              <a:t>Listeria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monocytogenes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Biosens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Bioelectron</a:t>
            </a:r>
            <a:r>
              <a:rPr lang="en-IN" sz="1800" dirty="0" smtClean="0">
                <a:latin typeface="Times New Roman" pitchFamily="18" charset="0"/>
                <a:cs typeface="Times New Roman" pitchFamily="18" charset="0"/>
              </a:rPr>
              <a:t>. 2015, 74, 770–777. </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err="1" smtClean="0">
                <a:latin typeface="Times New Roman" pitchFamily="18" charset="0"/>
                <a:cs typeface="Times New Roman" pitchFamily="18" charset="0"/>
              </a:rPr>
              <a:t>Ishimizu</a:t>
            </a:r>
            <a:r>
              <a:rPr lang="en-IN" sz="1800" dirty="0" smtClean="0">
                <a:latin typeface="Times New Roman" pitchFamily="18" charset="0"/>
                <a:cs typeface="Times New Roman" pitchFamily="18" charset="0"/>
              </a:rPr>
              <a:t>, T.; Inoue, K.; </a:t>
            </a:r>
            <a:r>
              <a:rPr lang="en-IN" sz="1800" dirty="0" err="1" smtClean="0">
                <a:latin typeface="Times New Roman" pitchFamily="18" charset="0"/>
                <a:cs typeface="Times New Roman" pitchFamily="18" charset="0"/>
              </a:rPr>
              <a:t>Shimonaka</a:t>
            </a:r>
            <a:r>
              <a:rPr lang="en-IN" sz="1800" dirty="0" smtClean="0">
                <a:latin typeface="Times New Roman" pitchFamily="18" charset="0"/>
                <a:cs typeface="Times New Roman" pitchFamily="18" charset="0"/>
              </a:rPr>
              <a:t>, M.; Saito, T.; </a:t>
            </a:r>
            <a:r>
              <a:rPr lang="en-IN" sz="1800" dirty="0" err="1" smtClean="0">
                <a:latin typeface="Times New Roman" pitchFamily="18" charset="0"/>
                <a:cs typeface="Times New Roman" pitchFamily="18" charset="0"/>
              </a:rPr>
              <a:t>Terai</a:t>
            </a:r>
            <a:r>
              <a:rPr lang="en-IN" sz="1800" dirty="0" smtClean="0">
                <a:latin typeface="Times New Roman" pitchFamily="18" charset="0"/>
                <a:cs typeface="Times New Roman" pitchFamily="18" charset="0"/>
              </a:rPr>
              <a:t>, O.; </a:t>
            </a:r>
            <a:r>
              <a:rPr lang="en-IN" sz="1800" dirty="0" err="1" smtClean="0">
                <a:latin typeface="Times New Roman" pitchFamily="18" charset="0"/>
                <a:cs typeface="Times New Roman" pitchFamily="18" charset="0"/>
              </a:rPr>
              <a:t>Norioka</a:t>
            </a:r>
            <a:r>
              <a:rPr lang="en-IN" sz="1800" dirty="0" smtClean="0">
                <a:latin typeface="Times New Roman" pitchFamily="18" charset="0"/>
                <a:cs typeface="Times New Roman" pitchFamily="18" charset="0"/>
              </a:rPr>
              <a:t>, S. PCR-based method for identifying the S-genotypes of Japanese pear cultivars. </a:t>
            </a:r>
            <a:r>
              <a:rPr lang="en-IN" sz="1800" dirty="0" err="1" smtClean="0">
                <a:latin typeface="Times New Roman" pitchFamily="18" charset="0"/>
                <a:cs typeface="Times New Roman" pitchFamily="18" charset="0"/>
              </a:rPr>
              <a:t>Theor</a:t>
            </a:r>
            <a:r>
              <a:rPr lang="en-IN" sz="1800" dirty="0" smtClean="0">
                <a:latin typeface="Times New Roman" pitchFamily="18" charset="0"/>
                <a:cs typeface="Times New Roman" pitchFamily="18" charset="0"/>
              </a:rPr>
              <a:t>. Appl. Genet. 1999, 98, 961–967. </a:t>
            </a:r>
          </a:p>
          <a:p>
            <a:pPr algn="just">
              <a:lnSpc>
                <a:spcPct val="150000"/>
              </a:lnSpc>
            </a:pPr>
            <a:r>
              <a:rPr lang="en-IN" sz="1800" dirty="0" err="1" smtClean="0">
                <a:latin typeface="Times New Roman" pitchFamily="18" charset="0"/>
                <a:cs typeface="Times New Roman" pitchFamily="18" charset="0"/>
              </a:rPr>
              <a:t>Gachon</a:t>
            </a:r>
            <a:r>
              <a:rPr lang="en-IN" sz="1800" dirty="0" smtClean="0">
                <a:latin typeface="Times New Roman" pitchFamily="18" charset="0"/>
                <a:cs typeface="Times New Roman" pitchFamily="18" charset="0"/>
              </a:rPr>
              <a:t>, C.M.; </a:t>
            </a:r>
            <a:r>
              <a:rPr lang="en-IN" sz="1800" dirty="0" err="1" smtClean="0">
                <a:latin typeface="Times New Roman" pitchFamily="18" charset="0"/>
                <a:cs typeface="Times New Roman" pitchFamily="18" charset="0"/>
              </a:rPr>
              <a:t>Mingam</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Charrier</a:t>
            </a:r>
            <a:r>
              <a:rPr lang="en-IN" sz="1800" dirty="0" smtClean="0">
                <a:latin typeface="Times New Roman" pitchFamily="18" charset="0"/>
                <a:cs typeface="Times New Roman" pitchFamily="18" charset="0"/>
              </a:rPr>
              <a:t>, B. Real-time PCR: What relevance to plant studies? J. Exp. Bot. 2004, 55, 1445–1454</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Schuler, F.; Trotter, M.; </a:t>
            </a:r>
            <a:r>
              <a:rPr lang="en-IN" sz="1800" dirty="0" err="1" smtClean="0">
                <a:latin typeface="Times New Roman" pitchFamily="18" charset="0"/>
                <a:cs typeface="Times New Roman" pitchFamily="18" charset="0"/>
              </a:rPr>
              <a:t>Geltman</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Schwemmer</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Wadle</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Garrido</a:t>
            </a:r>
            <a:r>
              <a:rPr lang="en-IN" sz="1800" dirty="0" smtClean="0">
                <a:latin typeface="Times New Roman" pitchFamily="18" charset="0"/>
                <a:cs typeface="Times New Roman" pitchFamily="18" charset="0"/>
              </a:rPr>
              <a:t>, E.D.; Lopez, M.; </a:t>
            </a:r>
            <a:r>
              <a:rPr lang="en-IN" sz="1800" dirty="0" err="1" smtClean="0">
                <a:latin typeface="Times New Roman" pitchFamily="18" charset="0"/>
                <a:cs typeface="Times New Roman" pitchFamily="18" charset="0"/>
              </a:rPr>
              <a:t>Cervera-Acedo</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Santibáñez</a:t>
            </a:r>
            <a:r>
              <a:rPr lang="en-IN" sz="1800" dirty="0" smtClean="0">
                <a:latin typeface="Times New Roman" pitchFamily="18" charset="0"/>
                <a:cs typeface="Times New Roman" pitchFamily="18" charset="0"/>
              </a:rPr>
              <a:t>, P.; Von </a:t>
            </a:r>
            <a:r>
              <a:rPr lang="en-IN" sz="1800" dirty="0" err="1" smtClean="0">
                <a:latin typeface="Times New Roman" pitchFamily="18" charset="0"/>
                <a:cs typeface="Times New Roman" pitchFamily="18" charset="0"/>
              </a:rPr>
              <a:t>Stetten</a:t>
            </a:r>
            <a:r>
              <a:rPr lang="en-IN" sz="1800" dirty="0" smtClean="0">
                <a:latin typeface="Times New Roman" pitchFamily="18" charset="0"/>
                <a:cs typeface="Times New Roman" pitchFamily="18" charset="0"/>
              </a:rPr>
              <a:t>, F.; et al. Digital droplet PCR on disk. Lab Chip 2016, 16, 208–216. </a:t>
            </a:r>
          </a:p>
          <a:p>
            <a:pPr algn="just">
              <a:lnSpc>
                <a:spcPct val="150000"/>
              </a:lnSpc>
            </a:pPr>
            <a:r>
              <a:rPr lang="en-IN" sz="1800" dirty="0" err="1" smtClean="0">
                <a:latin typeface="Times New Roman" pitchFamily="18" charset="0"/>
                <a:cs typeface="Times New Roman" pitchFamily="18" charset="0"/>
              </a:rPr>
              <a:t>Sreejith</a:t>
            </a:r>
            <a:r>
              <a:rPr lang="en-IN" sz="1800" dirty="0" smtClean="0">
                <a:latin typeface="Times New Roman" pitchFamily="18" charset="0"/>
                <a:cs typeface="Times New Roman" pitchFamily="18" charset="0"/>
              </a:rPr>
              <a:t>, K.R.; </a:t>
            </a:r>
            <a:r>
              <a:rPr lang="en-IN" sz="1800" dirty="0" err="1" smtClean="0">
                <a:latin typeface="Times New Roman" pitchFamily="18" charset="0"/>
                <a:cs typeface="Times New Roman" pitchFamily="18" charset="0"/>
              </a:rPr>
              <a:t>Ooi</a:t>
            </a:r>
            <a:r>
              <a:rPr lang="en-IN" sz="1800" dirty="0" smtClean="0">
                <a:latin typeface="Times New Roman" pitchFamily="18" charset="0"/>
                <a:cs typeface="Times New Roman" pitchFamily="18" charset="0"/>
              </a:rPr>
              <a:t>, C.H.; Jin, J.; Dao, D.V.; Nguyen, A.V. Digital polymerase chain reaction technology—Recent advances and future perspectives. Lab Chip 2018, 18, 3717–3732. </a:t>
            </a:r>
          </a:p>
          <a:p>
            <a:pPr algn="just">
              <a:lnSpc>
                <a:spcPct val="150000"/>
              </a:lnSpc>
            </a:pPr>
            <a:r>
              <a:rPr lang="en-IN" sz="1800" dirty="0" smtClean="0">
                <a:latin typeface="Times New Roman" pitchFamily="18" charset="0"/>
                <a:cs typeface="Times New Roman" pitchFamily="18" charset="0"/>
              </a:rPr>
              <a:t>Sanders, R.; </a:t>
            </a:r>
            <a:r>
              <a:rPr lang="en-IN" sz="1800" dirty="0" err="1" smtClean="0">
                <a:latin typeface="Times New Roman" pitchFamily="18" charset="0"/>
                <a:cs typeface="Times New Roman" pitchFamily="18" charset="0"/>
              </a:rPr>
              <a:t>Huggett</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Bushell</a:t>
            </a:r>
            <a:r>
              <a:rPr lang="en-IN" sz="1800" dirty="0" smtClean="0">
                <a:latin typeface="Times New Roman" pitchFamily="18" charset="0"/>
                <a:cs typeface="Times New Roman" pitchFamily="18" charset="0"/>
              </a:rPr>
              <a:t>, C.A.; Cowen, S.; Scott, D.J.; Foy, C.A. Evaluation of Digital PCR for Absolute DNA Quantification. Anal. Chem. 2011, 83, 6474–6484</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1349</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Miniaturized and IoT enabled Continuous-flow based Microfluidic PCR Device for DNA Amplification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2021-08-10T09:45:13Z</dcterms:modified>
</cp:coreProperties>
</file>