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journals.sagepub.com/doi/10.1177/1550147718756311"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Light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a:t>
            </a:r>
            <a:r>
              <a:rPr lang="en-IN" b="1" dirty="0" smtClean="0">
                <a:latin typeface="Times New Roman" pitchFamily="18" charset="0"/>
                <a:cs typeface="Times New Roman" pitchFamily="18" charset="0"/>
              </a:rPr>
              <a:t>Lightweight and secure communication for energy-efficient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in health informatics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buNone/>
            </a:pPr>
            <a:r>
              <a:rPr lang="en-IN" sz="2000" dirty="0" smtClean="0">
                <a:latin typeface="Times New Roman" pitchFamily="18" charset="0"/>
                <a:cs typeface="Times New Roman" pitchFamily="18" charset="0"/>
              </a:rPr>
              <a:t>    Internet </a:t>
            </a:r>
            <a:r>
              <a:rPr lang="en-IN" sz="2000" dirty="0" smtClean="0">
                <a:latin typeface="Times New Roman" pitchFamily="18" charset="0"/>
                <a:cs typeface="Times New Roman" pitchFamily="18" charset="0"/>
              </a:rPr>
              <a:t>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considered as a key enabler of health informatics.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-enabled devices are used for in-hospital and in-home patient monitoring to collect and transfer biomedical data pertaining to blood pressure, electrocardiography (ECG), blood sugar levels, body temperature, etc. Among these devices, </a:t>
            </a:r>
            <a:r>
              <a:rPr lang="en-IN" sz="2000" dirty="0" err="1" smtClean="0">
                <a:latin typeface="Times New Roman" pitchFamily="18" charset="0"/>
                <a:cs typeface="Times New Roman" pitchFamily="18" charset="0"/>
              </a:rPr>
              <a:t>wearables</a:t>
            </a:r>
            <a:r>
              <a:rPr lang="en-IN" sz="2000" dirty="0" smtClean="0">
                <a:latin typeface="Times New Roman" pitchFamily="18" charset="0"/>
                <a:cs typeface="Times New Roman" pitchFamily="18" charset="0"/>
              </a:rPr>
              <a:t> have found their presence in a wide range of healthcare applications. These devices generate data in real-time and transmit them to nearby gateways and remote servers for processing and visualization. The data transmitted by these devices are vulnerable to a range of adversarial threats, and as such, privacy and integrity need to be preserved. In this paper, we present , a lightweight and secure communication approach for data exchanged among the devices of a healthcare infrastructure. operates in three phases: initialization, pairing, and authentication. These phases ensure the reliable transmission of data by establishing secure sessions among the communicating entities (</a:t>
            </a:r>
            <a:r>
              <a:rPr lang="en-IN" sz="2000" dirty="0" err="1" smtClean="0">
                <a:latin typeface="Times New Roman" pitchFamily="18" charset="0"/>
                <a:cs typeface="Times New Roman" pitchFamily="18" charset="0"/>
              </a:rPr>
              <a:t>wearables</a:t>
            </a:r>
            <a:r>
              <a:rPr lang="en-IN" sz="2000" dirty="0" smtClean="0">
                <a:latin typeface="Times New Roman" pitchFamily="18" charset="0"/>
                <a:cs typeface="Times New Roman" pitchFamily="18" charset="0"/>
              </a:rPr>
              <a:t>, gateways and a remote server). Statistical results exhibit that our scheme is lightweight, robust, and resilient against a wide range of adversarial attacks and incurs much lower computational and communication overhead for the transmitted data in the presence of existing approaches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If there exists an adversary which can distinguish this game from the previous game, then we can make use of it build an algorithm [Math Processing Error]D to solve the DDH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compare the communication cost of our scheme with existing schemes.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make reasonable assumptions that each identity is 128 bits, each random nonce is 256 bits, each timestamp is 64 bits, each elliptic curve cryptography (ECC) group value is 224 bits, and each hash value is 256 bits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Wireless </a:t>
            </a:r>
            <a:r>
              <a:rPr lang="en-IN" sz="2000" dirty="0" smtClean="0">
                <a:latin typeface="Times New Roman" pitchFamily="18" charset="0"/>
                <a:cs typeface="Times New Roman" pitchFamily="18" charset="0"/>
              </a:rPr>
              <a:t>sensor networks (WSNs) play more and more important role in many critical practical applications, such as battle field monitoring, healthy data acquisition, and many others.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addresses the issues of security and privacy, centralization, and communication bandwidth by using the proposed OTS scheme-based secure architecture for Energy-Efficient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Edge Infrastructure</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have several issues related to developing, planning, and managing the system. </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based on a cloud system that is used for decreasing hardware consumption, but the security vulnerability issue is not resolved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present the OTS scheme-based secure architecture for energy-efficient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the smart city for edge infrastructure to address issues, including security, privacy, and communication and computing cost.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protocols proposed in previous </a:t>
            </a:r>
            <a:r>
              <a:rPr lang="en-IN" sz="2000" dirty="0" smtClean="0">
                <a:latin typeface="Times New Roman" pitchFamily="18" charset="0"/>
                <a:cs typeface="Times New Roman" pitchFamily="18" charset="0"/>
              </a:rPr>
              <a:t>studies</a:t>
            </a:r>
            <a:r>
              <a:rPr lang="en-IN" sz="2000" baseline="30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are </a:t>
            </a:r>
            <a:r>
              <a:rPr lang="en-IN" sz="2000" dirty="0" smtClean="0">
                <a:latin typeface="Times New Roman" pitchFamily="18" charset="0"/>
                <a:cs typeface="Times New Roman" pitchFamily="18" charset="0"/>
              </a:rPr>
              <a:t>specifically designed for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wherein the GWN stands in the middle of the user and the sensor to take charge of the communication between them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notice that some recently proposed multi-factor AKE </a:t>
            </a:r>
            <a:r>
              <a:rPr lang="en-IN" sz="2000" dirty="0" smtClean="0">
                <a:latin typeface="Times New Roman" pitchFamily="18" charset="0"/>
                <a:cs typeface="Times New Roman" pitchFamily="18" charset="0"/>
              </a:rPr>
              <a:t>protocols</a:t>
            </a:r>
            <a:r>
              <a:rPr lang="en-IN" sz="2000" dirty="0" smtClean="0">
                <a:latin typeface="Times New Roman" pitchFamily="18" charset="0"/>
                <a:cs typeface="Times New Roman" pitchFamily="18" charset="0"/>
              </a:rPr>
              <a:t> are claimed to satisfy probably security. But similar problems can be also found in the models defined in these literature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article, we revisited a recently proposed AKE scheme</a:t>
            </a:r>
            <a:r>
              <a:rPr lang="en-IN" sz="2000" baseline="30000" dirty="0" smtClean="0">
                <a:latin typeface="Times New Roman" pitchFamily="18" charset="0"/>
                <a:cs typeface="Times New Roman" pitchFamily="18" charset="0"/>
                <a:hlinkClick r:id="rId2"/>
              </a:rPr>
              <a:t>9</a:t>
            </a:r>
            <a:r>
              <a:rPr lang="en-IN" sz="2000" dirty="0" smtClean="0">
                <a:latin typeface="Times New Roman" pitchFamily="18" charset="0"/>
                <a:cs typeface="Times New Roman" pitchFamily="18" charset="0"/>
              </a:rPr>
              <a:t> for WSNs. We have shown that there is a security vulnerability in this scheme.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also demonstrated a concrete attack and gave a solution for avoiding this attack.</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evaluated our proposed architecture’s performance quantitatively as well as security and privacy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reduced sensor efficiency consumption and increased network performance for Green, Efficient, Information-Centric, Networking-based Green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Sensor.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cloud layer consists of large-capacity storage space, and high-performance servers equipped with processing capabilities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evaluate the effective performance of the proposed architecture and algorithms with simulation such as computing cost, and communication cost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evaluated the performance of the proposed architecture as the computing and communication costs for the network.</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a:t>
                      </a:r>
                      <a:r>
                        <a:rPr lang="en-US" sz="2000" dirty="0" err="1">
                          <a:latin typeface="Times New Roman" pitchFamily="18" charset="0"/>
                          <a:ea typeface="Calibri"/>
                          <a:cs typeface="Times New Roman" pitchFamily="18" charset="0"/>
                        </a:rPr>
                        <a:t>blockchain</a:t>
                      </a:r>
                      <a:r>
                        <a:rPr lang="en-US" sz="2000" dirty="0">
                          <a:latin typeface="Times New Roman" pitchFamily="18" charset="0"/>
                          <a:ea typeface="Calibri"/>
                          <a:cs typeface="Times New Roman" pitchFamily="18" charset="0"/>
                        </a:rPr>
                        <a:t>-based smart home gateway architecture for preventing data forgery</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Y. Lee, S. Rathore and J. H. Park,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To address these security vulnerabilities,</a:t>
                      </a:r>
                      <a:r>
                        <a:rPr lang="en-IN" sz="2000">
                          <a:latin typeface="Times New Roman" pitchFamily="18" charset="0"/>
                          <a:ea typeface="Calibri"/>
                          <a:cs typeface="Times New Roman" pitchFamily="18" charset="0"/>
                        </a:rPr>
                        <a:t> in this paper, we propose a blockchain-based smart home gateway network that counters possible attacks on the gateway of smart homes.</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The role of Internet of Things and smart grid for the development of a smart city</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 Tanwar, S. Tyagi and S. Kumar,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Smart city is one of the applications of </a:t>
                      </a:r>
                      <a:r>
                        <a:rPr lang="en-US" sz="2000" dirty="0" err="1">
                          <a:solidFill>
                            <a:srgbClr val="333333"/>
                          </a:solidFill>
                          <a:latin typeface="Times New Roman" pitchFamily="18" charset="0"/>
                          <a:ea typeface="Calibri"/>
                          <a:cs typeface="Times New Roman" pitchFamily="18" charset="0"/>
                        </a:rPr>
                        <a:t>IoT</a:t>
                      </a:r>
                      <a:r>
                        <a:rPr lang="en-US" sz="2000" dirty="0">
                          <a:solidFill>
                            <a:srgbClr val="333333"/>
                          </a:solidFill>
                          <a:latin typeface="Times New Roman" pitchFamily="18" charset="0"/>
                          <a:ea typeface="Calibri"/>
                          <a:cs typeface="Times New Roman" pitchFamily="18" charset="0"/>
                        </a:rPr>
                        <a:t>. Smart city encompasses improved infrastructure for better economic growth and quality life style.</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deep learning-based </a:t>
                      </a:r>
                      <a:r>
                        <a:rPr lang="en-US" sz="2000" dirty="0" err="1">
                          <a:latin typeface="Times New Roman"/>
                          <a:ea typeface="Calibri"/>
                          <a:cs typeface="Latha"/>
                        </a:rPr>
                        <a:t>iot</a:t>
                      </a:r>
                      <a:r>
                        <a:rPr lang="en-US" sz="2000" dirty="0">
                          <a:latin typeface="Times New Roman"/>
                          <a:ea typeface="Calibri"/>
                          <a:cs typeface="Latha"/>
                        </a:rPr>
                        <a:t>-oriented infrastructure for secure smart city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K. Singh, Y. S. Jeong and J. H. Park,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deep learning-based cloud is utilized at the application layer of the proposed infrastructure to resolve communication latency and centralization, scalability.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S-mote: Smart home framework for common household appliances in IoT network</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M. Park, S. K. Kim and Y. S. Seo,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SMART home is one of the most popular applications of Internet-of-Things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technologies, which is expanding in terms of range of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676400" y="1371600"/>
            <a:ext cx="6553200" cy="50291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We proposed OTS scheme-based secure architecture for Energy-Efficient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in Edge Infrastructure for smart city applications.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technology is known to provide security and privacy with a distributed network. Nonetheless, we used the OTS scheme for providing more security and privacy in terms of confidentiality, user anonymity, data integrity, and others. Three algorithms, Generation Keys, Generate Signature, and Signature verification used to provide such security in sustainable smart city advanced applications, including smart manufacturing, smart industries, smart healthcare, and more. The comparison with existing researches also demonstrated security and privacy, key technologies, key considerations, and others. We evaluated the performance of the proposed architecture as the computing and communication costs for the network. Finally, we compared it quantitatively, including security, and privacy, and performed comparative analysis with existing research studies as various traditional parameters. The performance result of the proposed architecture is better than the other approaches providing more security and privacy.</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304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Y. Lee, S. </a:t>
            </a:r>
            <a:r>
              <a:rPr lang="en-IN" sz="1600" dirty="0" err="1" smtClean="0">
                <a:latin typeface="Times New Roman" pitchFamily="18" charset="0"/>
                <a:cs typeface="Times New Roman" pitchFamily="18" charset="0"/>
              </a:rPr>
              <a:t>Rathore</a:t>
            </a:r>
            <a:r>
              <a:rPr lang="en-IN" sz="1600" dirty="0" smtClean="0">
                <a:latin typeface="Times New Roman" pitchFamily="18" charset="0"/>
                <a:cs typeface="Times New Roman" pitchFamily="18" charset="0"/>
              </a:rPr>
              <a:t> and J. H. Park, “A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-based smart home gateway architecture for preventing data forgery,” Human-Centric Computing and Information Sciences, vol. 10, no. 1, pp. 1–14,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K. </a:t>
            </a:r>
            <a:r>
              <a:rPr lang="en-IN" sz="1600" dirty="0" err="1" smtClean="0">
                <a:latin typeface="Times New Roman" pitchFamily="18" charset="0"/>
                <a:cs typeface="Times New Roman" pitchFamily="18" charset="0"/>
              </a:rPr>
              <a:t>Gafurov</a:t>
            </a:r>
            <a:r>
              <a:rPr lang="en-IN" sz="1600" dirty="0" smtClean="0">
                <a:latin typeface="Times New Roman" pitchFamily="18" charset="0"/>
                <a:cs typeface="Times New Roman" pitchFamily="18" charset="0"/>
              </a:rPr>
              <a:t> and T. M. Chung, “Comprehensive survey on internet of things, architecture, security aspects, applications, related technologies, economic perspective, and future directions,” Journal of Information Processing Systems, vol. 15, no. 4, pp. 797–819,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Framingham, “The growth in connected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devices is expected to generate 79.4ZB of data in 2025,” 2019. [Online]. Available: https://www.idc.com/getdoc.jsp?containerId=prUS45213219.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a:t>
            </a:r>
            <a:r>
              <a:rPr lang="en-IN" sz="1600" dirty="0" err="1" smtClean="0">
                <a:latin typeface="Times New Roman" pitchFamily="18" charset="0"/>
                <a:cs typeface="Times New Roman" pitchFamily="18" charset="0"/>
              </a:rPr>
              <a:t>Tanwar</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Tyagi</a:t>
            </a:r>
            <a:r>
              <a:rPr lang="en-IN" sz="1600" dirty="0" smtClean="0">
                <a:latin typeface="Times New Roman" pitchFamily="18" charset="0"/>
                <a:cs typeface="Times New Roman" pitchFamily="18" charset="0"/>
              </a:rPr>
              <a:t> and S. Kumar, “The role of Internet of Things and smart grid for the development of a smart city,” in Intelligent Communication and Computational Technologies. Singapore: Springer, pp. 23–33,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S. K. Singh, Y. S. </a:t>
            </a:r>
            <a:r>
              <a:rPr lang="en-IN" sz="1600" dirty="0" err="1" smtClean="0">
                <a:latin typeface="Times New Roman" pitchFamily="18" charset="0"/>
                <a:cs typeface="Times New Roman" pitchFamily="18" charset="0"/>
              </a:rPr>
              <a:t>Jeong</a:t>
            </a:r>
            <a:r>
              <a:rPr lang="en-IN" sz="1600" dirty="0" smtClean="0">
                <a:latin typeface="Times New Roman" pitchFamily="18" charset="0"/>
                <a:cs typeface="Times New Roman" pitchFamily="18" charset="0"/>
              </a:rPr>
              <a:t> and J. H. Park, “A deep learning-based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-oriented infrastructure for secure smart city,” Sustainable Cities and Society, vol. 60, 102252, 2020.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D. M. Park, S. K. Kim and Y. S. </a:t>
            </a:r>
            <a:r>
              <a:rPr lang="en-IN" sz="1600" dirty="0" err="1" smtClean="0">
                <a:latin typeface="Times New Roman" pitchFamily="18" charset="0"/>
                <a:cs typeface="Times New Roman" pitchFamily="18" charset="0"/>
              </a:rPr>
              <a:t>Seo</a:t>
            </a:r>
            <a:r>
              <a:rPr lang="en-IN" sz="1600" dirty="0" smtClean="0">
                <a:latin typeface="Times New Roman" pitchFamily="18" charset="0"/>
                <a:cs typeface="Times New Roman" pitchFamily="18" charset="0"/>
              </a:rPr>
              <a:t>, “S-mote: Smart home framework for common household appliances in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network,” Journal of Information Processing Systems, vol. 15, no. 2,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K. </a:t>
            </a:r>
            <a:r>
              <a:rPr lang="en-IN" sz="1600" dirty="0" err="1" smtClean="0">
                <a:latin typeface="Times New Roman" pitchFamily="18" charset="0"/>
                <a:cs typeface="Times New Roman" pitchFamily="18" charset="0"/>
              </a:rPr>
              <a:t>Routray</a:t>
            </a:r>
            <a:r>
              <a:rPr lang="en-IN" sz="1600" dirty="0" smtClean="0">
                <a:latin typeface="Times New Roman" pitchFamily="18" charset="0"/>
                <a:cs typeface="Times New Roman" pitchFamily="18" charset="0"/>
              </a:rPr>
              <a:t> and K. P. </a:t>
            </a:r>
            <a:r>
              <a:rPr lang="en-IN" sz="1600" dirty="0" err="1" smtClean="0">
                <a:latin typeface="Times New Roman" pitchFamily="18" charset="0"/>
                <a:cs typeface="Times New Roman" pitchFamily="18" charset="0"/>
              </a:rPr>
              <a:t>Sharmila</a:t>
            </a:r>
            <a:r>
              <a:rPr lang="en-IN" sz="1600" dirty="0" smtClean="0">
                <a:latin typeface="Times New Roman" pitchFamily="18" charset="0"/>
                <a:cs typeface="Times New Roman" pitchFamily="18" charset="0"/>
              </a:rPr>
              <a:t>, “Green initiatives in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 2017 Third Int. Conf. on Advances in Electrical, Electronics, Information, Communication and Bioinformatics, Chennai, India, IEEE, pp. 454–457, February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I. </a:t>
            </a:r>
            <a:r>
              <a:rPr lang="en-IN" sz="1600" dirty="0" err="1" smtClean="0">
                <a:latin typeface="Times New Roman" pitchFamily="18" charset="0"/>
                <a:cs typeface="Times New Roman" pitchFamily="18" charset="0"/>
              </a:rPr>
              <a:t>Mistry</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Tanwar</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Tyagi</a:t>
            </a:r>
            <a:r>
              <a:rPr lang="en-IN" sz="1600" dirty="0" smtClean="0">
                <a:latin typeface="Times New Roman" pitchFamily="18" charset="0"/>
                <a:cs typeface="Times New Roman" pitchFamily="18" charset="0"/>
              </a:rPr>
              <a:t> and N. Kumar,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for 5G-enabled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for industrial automation: A systematic review, solutions, and challenges,” Mechanical Systems and Signal Processing, vol. 135, pp. 106382,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 K. Singh, S. </a:t>
            </a:r>
            <a:r>
              <a:rPr lang="en-IN" sz="1600" dirty="0" err="1" smtClean="0">
                <a:latin typeface="Times New Roman" pitchFamily="18" charset="0"/>
                <a:cs typeface="Times New Roman" pitchFamily="18" charset="0"/>
              </a:rPr>
              <a:t>Rathore</a:t>
            </a:r>
            <a:r>
              <a:rPr lang="en-IN" sz="1600" dirty="0" smtClean="0">
                <a:latin typeface="Times New Roman" pitchFamily="18" charset="0"/>
                <a:cs typeface="Times New Roman" pitchFamily="18" charset="0"/>
              </a:rPr>
              <a:t> and J. H. Park, “</a:t>
            </a:r>
            <a:r>
              <a:rPr lang="en-IN" sz="1600" dirty="0" err="1" smtClean="0">
                <a:latin typeface="Times New Roman" pitchFamily="18" charset="0"/>
                <a:cs typeface="Times New Roman" pitchFamily="18" charset="0"/>
              </a:rPr>
              <a:t>BlockIoTIntelligence</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-enabled intelligent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architecture with artificial intelligence,” Future Generation Computer Systems, vol. 110, pp. 721–743,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V. </a:t>
            </a:r>
            <a:r>
              <a:rPr lang="en-IN" sz="1600" dirty="0" err="1" smtClean="0">
                <a:latin typeface="Times New Roman" pitchFamily="18" charset="0"/>
                <a:cs typeface="Times New Roman" pitchFamily="18" charset="0"/>
              </a:rPr>
              <a:t>Mohammadi</a:t>
            </a:r>
            <a:r>
              <a:rPr lang="en-IN" sz="1600" dirty="0" smtClean="0">
                <a:latin typeface="Times New Roman" pitchFamily="18" charset="0"/>
                <a:cs typeface="Times New Roman" pitchFamily="18" charset="0"/>
              </a:rPr>
              <a:t>, A. M. </a:t>
            </a:r>
            <a:r>
              <a:rPr lang="en-IN" sz="1600" dirty="0" err="1" smtClean="0">
                <a:latin typeface="Times New Roman" pitchFamily="18" charset="0"/>
                <a:cs typeface="Times New Roman" pitchFamily="18" charset="0"/>
              </a:rPr>
              <a:t>Rahmani</a:t>
            </a:r>
            <a:r>
              <a:rPr lang="en-IN" sz="1600" dirty="0" smtClean="0">
                <a:latin typeface="Times New Roman" pitchFamily="18" charset="0"/>
                <a:cs typeface="Times New Roman" pitchFamily="18" charset="0"/>
              </a:rPr>
              <a:t>, A. M. </a:t>
            </a:r>
            <a:r>
              <a:rPr lang="en-IN" sz="1600" dirty="0" err="1" smtClean="0">
                <a:latin typeface="Times New Roman" pitchFamily="18" charset="0"/>
                <a:cs typeface="Times New Roman" pitchFamily="18" charset="0"/>
              </a:rPr>
              <a:t>Darwesh</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Sahafi</a:t>
            </a:r>
            <a:r>
              <a:rPr lang="en-IN" sz="1600" dirty="0" smtClean="0">
                <a:latin typeface="Times New Roman" pitchFamily="18" charset="0"/>
                <a:cs typeface="Times New Roman" pitchFamily="18" charset="0"/>
              </a:rPr>
              <a:t>, “Trust-based recommendation systems in internet of things: A systematic literature review,” Human-Centric Computing and Information Sciences, vol. 9, no. 1, pp. 21, 2019.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1288</TotalTime>
  <Words>1420</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Light IoT Lightweight and secure communication for energy-efficient IoT in health informatics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2021-08-10T13:06:21Z</dcterms:modified>
</cp:coreProperties>
</file>