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Intelligent Security Performance Prediction for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-Enabled Healthcare Networks Using Improved CNN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global healthcare industry and artificial intelligence has promoted the development of the diversified intelligent healthcare applications.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will play an important role in meeting the high throughput requirements of diversified intelligent healthcare applications. However, the healthcare big data transmission is vulnerable to a potential attack, which can cause network outages and serious healthcare security issues. To process complex healthcare security event in real time, security performance prediction is critical for mobile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-enabled healthcare networks. In this paper, we first analyze the security performance, and derive the novel expressions. Then, to analyze the security performance in real time, an security performance intelligent prediction algorithm is proposed. An improved CNN model is designed, which combines four layer convolutions and a four-branch inception block. Compared with different methods, the proposed intelligent algorithm can obtain better security performance prediction. In particular, for prediction precision, the proposed intelligent algorithm is increased by 20</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aim of this paper is to present a comprehensive overview of existing ML approaches and their application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medical data.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thorough analysis, we observe that different ML prediction algorithms have various shortcomings.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Depending </a:t>
            </a:r>
            <a:r>
              <a:rPr lang="en-IN" sz="2000" dirty="0" smtClean="0">
                <a:latin typeface="Times New Roman" pitchFamily="18" charset="0"/>
                <a:cs typeface="Times New Roman" pitchFamily="18" charset="0"/>
              </a:rPr>
              <a:t>on the type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dataset, we need to choose an optimal method to predict critical healthcare </a:t>
            </a:r>
            <a:r>
              <a:rPr lang="en-IN" sz="2000" dirty="0" smtClean="0">
                <a:latin typeface="Times New Roman" pitchFamily="18" charset="0"/>
                <a:cs typeface="Times New Roman" pitchFamily="18" charset="0"/>
              </a:rPr>
              <a:t>data</a:t>
            </a:r>
          </a:p>
          <a:p>
            <a:pPr algn="just">
              <a:lnSpc>
                <a:spcPct val="150000"/>
              </a:lnSpc>
            </a:pPr>
            <a:r>
              <a:rPr lang="en-IN" sz="2000" dirty="0" smtClean="0">
                <a:latin typeface="Times New Roman" pitchFamily="18" charset="0"/>
                <a:cs typeface="Times New Roman" pitchFamily="18" charset="0"/>
              </a:rPr>
              <a:t>Main </a:t>
            </a:r>
            <a:r>
              <a:rPr lang="en-IN" sz="2000" dirty="0" smtClean="0">
                <a:latin typeface="Times New Roman" pitchFamily="18" charset="0"/>
                <a:cs typeface="Times New Roman" pitchFamily="18" charset="0"/>
              </a:rPr>
              <a:t>focus is determining the distance between a new unlabelled data point and the existing training datasets stored in the feature space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study further compares existing literature, highlights their features and shortcomings, and discusses possible gaps in each approach in order to select appropriate algorithms for building an efficient prediction model.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334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transmit antenna selection (TAS) and cooperative communication schemes are commonly used to reduce the complexity and the energy consumption, which directly impact the performance of mobile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the pooling layers may remove features that have an important impact on CNN prediction output.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order to avoid the loss of important information, an improved CNN without the pooling layer is designed in this paper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paper, we investigate the OP performance analysis of mobile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communication networks and propose an OP intelligent prediction algorithm based on an improved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neural network (CNN).</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proposed system was integrated with base station appliances to remotely regulate the pulse and temperature of patients as well as convey the patient’s data to the medical practitioner’s phone.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 the proposed platform could monitor attributes of patients including temperature, glucose, respiratory, EEG (electroencephalogram), ECG (electrocardiogram), and BP (blood pressure), and relay them to a database via Wi-Fi or GPRS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review intends to offer an updated assessment of medical imaging ML algorithms and their application.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review hopes to continue in this vein but add on an in-depth examination of the application of these ML algorithms in practical environments and the potential benefits.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4572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The OP performance can predict the interruption level, which is extremely important to ensure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Based on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big data, artificial intelligence (AI) is an effective technology to predict the performance. </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widely used methods for performance prediction include radial basis function (RBF), Elman, extreme learning machine (ELM), and generalized regression (GR) methods.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good CNN model can not only optimize the performance prediction, but also reduce the cost and time of model </a:t>
            </a:r>
            <a:r>
              <a:rPr lang="en-IN" sz="2000" dirty="0" smtClean="0">
                <a:latin typeface="Times New Roman" pitchFamily="18" charset="0"/>
                <a:cs typeface="Times New Roman" pitchFamily="18" charset="0"/>
              </a:rPr>
              <a:t>selection.</a:t>
            </a:r>
          </a:p>
          <a:p>
            <a:pPr algn="just">
              <a:lnSpc>
                <a:spcPct val="150000"/>
              </a:lnSpc>
            </a:pPr>
            <a:r>
              <a:rPr lang="en-IN" sz="2000" dirty="0" smtClean="0">
                <a:latin typeface="Times New Roman" pitchFamily="18" charset="0"/>
                <a:cs typeface="Times New Roman" pitchFamily="18" charset="0"/>
              </a:rPr>
              <a:t>Therefore, the mobile OP performance prediction is investigated in mobile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big data wireless transmission. The mobile OP performance is first analyzed by combining the </a:t>
            </a:r>
            <a:r>
              <a:rPr lang="en-IN" sz="2000" dirty="0" err="1" smtClean="0">
                <a:latin typeface="Times New Roman" pitchFamily="18" charset="0"/>
                <a:cs typeface="Times New Roman" pitchFamily="18" charset="0"/>
              </a:rPr>
              <a:t>decodeand</a:t>
            </a:r>
            <a:r>
              <a:rPr lang="en-IN" sz="2000" dirty="0" smtClean="0">
                <a:latin typeface="Times New Roman" pitchFamily="18" charset="0"/>
                <a:cs typeface="Times New Roman" pitchFamily="18" charset="0"/>
              </a:rPr>
              <a:t>-forward (DF) relaying and transmit antenna selection (TAS) schemes.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286000"/>
                <a:gridCol w="1752600"/>
                <a:gridCol w="3829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Computation offloading for </a:t>
                      </a:r>
                      <a:r>
                        <a:rPr lang="en-US" sz="2000" dirty="0" err="1">
                          <a:latin typeface="Times New Roman"/>
                          <a:ea typeface="Calibri"/>
                          <a:cs typeface="Latha"/>
                        </a:rPr>
                        <a:t>IoT</a:t>
                      </a:r>
                      <a:r>
                        <a:rPr lang="en-US" sz="2000" dirty="0">
                          <a:latin typeface="Times New Roman"/>
                          <a:ea typeface="Calibri"/>
                          <a:cs typeface="Latha"/>
                        </a:rPr>
                        <a:t> in C-RAN: optimization and deep learning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Pradhan, A. Li, C. Y. She, Y. H. Li, and B. Vucetic,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consider computation offloading for Internet-of-things (IoT) applications in multiple-input-multiple-output (MIMO) cloud-radio-access-network (C-RAN).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game-theoretic analysis for complementary and substitutable IoT services delivery with externalities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Zhang, Z. H. Xiong, D. Niyato, P. Wang, H. V. Poor, and D. I. Kim,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Internet of Things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connects mobile and wireless devices, and enables the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service providers to deliver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services to the mobile users in various applications, e.g., transportation and communications.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7716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Towards a scalable public </a:t>
                      </a:r>
                      <a:r>
                        <a:rPr lang="en-US" sz="2000" dirty="0" err="1">
                          <a:latin typeface="Times New Roman"/>
                          <a:ea typeface="Calibri"/>
                          <a:cs typeface="Latha"/>
                        </a:rPr>
                        <a:t>blockchain</a:t>
                      </a:r>
                      <a:r>
                        <a:rPr lang="en-US" sz="2000" dirty="0">
                          <a:latin typeface="Times New Roman"/>
                          <a:ea typeface="Calibri"/>
                          <a:cs typeface="Latha"/>
                        </a:rPr>
                        <a:t> in fog computing of </a:t>
                      </a:r>
                      <a:r>
                        <a:rPr lang="en-US" sz="2000" dirty="0" err="1">
                          <a:latin typeface="Times New Roman"/>
                          <a:ea typeface="Calibri"/>
                          <a:cs typeface="Latha"/>
                        </a:rPr>
                        <a:t>IoT</a:t>
                      </a:r>
                      <a:r>
                        <a:rPr lang="en-US" sz="2000" dirty="0">
                          <a:latin typeface="Times New Roman"/>
                          <a:ea typeface="Calibri"/>
                          <a:cs typeface="Latha"/>
                        </a:rPr>
                        <a:t> services computing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Lei, M. Y. Du, J. Y. Huang, and T. J. Groupchain,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Our security analysis shows that </a:t>
                      </a:r>
                      <a:r>
                        <a:rPr lang="en-US" sz="2000" dirty="0" err="1">
                          <a:solidFill>
                            <a:srgbClr val="333333"/>
                          </a:solidFill>
                          <a:latin typeface="Times New Roman"/>
                          <a:ea typeface="Calibri"/>
                          <a:cs typeface="Latha"/>
                        </a:rPr>
                        <a:t>Groupchain</a:t>
                      </a:r>
                      <a:r>
                        <a:rPr lang="en-US" sz="2000" dirty="0">
                          <a:solidFill>
                            <a:srgbClr val="333333"/>
                          </a:solidFill>
                          <a:latin typeface="Times New Roman"/>
                          <a:ea typeface="Calibri"/>
                          <a:cs typeface="Latha"/>
                        </a:rPr>
                        <a:t> retains the security of </a:t>
                      </a:r>
                      <a:r>
                        <a:rPr lang="en-US" sz="2000" dirty="0" err="1">
                          <a:solidFill>
                            <a:srgbClr val="333333"/>
                          </a:solidFill>
                          <a:latin typeface="Times New Roman"/>
                          <a:ea typeface="Calibri"/>
                          <a:cs typeface="Latha"/>
                        </a:rPr>
                        <a:t>Bitcoin</a:t>
                      </a:r>
                      <a:r>
                        <a:rPr lang="en-US" sz="2000" dirty="0">
                          <a:solidFill>
                            <a:srgbClr val="333333"/>
                          </a:solidFill>
                          <a:latin typeface="Times New Roman"/>
                          <a:ea typeface="Calibri"/>
                          <a:cs typeface="Latha"/>
                        </a:rPr>
                        <a:t>-like </a:t>
                      </a:r>
                      <a:r>
                        <a:rPr lang="en-US" sz="2000" dirty="0" err="1">
                          <a:solidFill>
                            <a:srgbClr val="333333"/>
                          </a:solidFill>
                          <a:latin typeface="Times New Roman"/>
                          <a:ea typeface="Calibri"/>
                          <a:cs typeface="Latha"/>
                        </a:rPr>
                        <a:t>blockchain</a:t>
                      </a:r>
                      <a:r>
                        <a:rPr lang="en-US" sz="2000" dirty="0">
                          <a:solidFill>
                            <a:srgbClr val="333333"/>
                          </a:solidFill>
                          <a:latin typeface="Times New Roman"/>
                          <a:ea typeface="Calibri"/>
                          <a:cs typeface="Latha"/>
                        </a:rPr>
                        <a:t> and enhances defense against attacks such as double-spend and selfish mining. </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collaborative Internet of Things architecture for smart cities and environmental monitoring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 Montori, L. Bedogni, and L. Bononi,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collaborative Internet of Things (C-</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is an emerging paradigm that involves many communities with the idea of cooperating in data gathering and service sharing.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524000" y="1219200"/>
            <a:ext cx="6553200" cy="5257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143000" y="533400"/>
            <a:ext cx="7498080" cy="4800600"/>
          </a:xfrm>
        </p:spPr>
        <p:txBody>
          <a:bodyPr>
            <a:noAutofit/>
          </a:bodyPr>
          <a:lstStyle/>
          <a:p>
            <a:pPr algn="just">
              <a:lnSpc>
                <a:spcPct val="170000"/>
              </a:lnSpc>
              <a:buNone/>
            </a:pPr>
            <a:r>
              <a:rPr lang="en-IN" sz="1700" dirty="0" smtClean="0">
                <a:latin typeface="Times New Roman" pitchFamily="18" charset="0"/>
                <a:cs typeface="Times New Roman" pitchFamily="18" charset="0"/>
              </a:rPr>
              <a:t>     In </a:t>
            </a:r>
            <a:r>
              <a:rPr lang="en-IN" sz="1700" dirty="0" smtClean="0">
                <a:latin typeface="Times New Roman" pitchFamily="18" charset="0"/>
                <a:cs typeface="Times New Roman" pitchFamily="18" charset="0"/>
              </a:rPr>
              <a:t>this paper, we investigated the intelligent prediction for DF relaying mobile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networks using TAS scheme. For performance analysis, the novel OP expressions were derived. According to the characteristics of mobile communication data, an improved CNN was designed. Furthermore, an OP prediction algorithm using the improved CNN was proposed. Experiment results prove that: 1) The OP performance can be improved with the increase of m and decrease of N; 2) OP in relaying communication condition is better than that in direct communication condition, and the OP of the considered DF relaying is best; </a:t>
            </a:r>
            <a:r>
              <a:rPr lang="en-IN" sz="1700" dirty="0" smtClean="0">
                <a:latin typeface="Times New Roman" pitchFamily="18" charset="0"/>
                <a:cs typeface="Times New Roman" pitchFamily="18" charset="0"/>
              </a:rPr>
              <a:t>3) The </a:t>
            </a:r>
            <a:r>
              <a:rPr lang="en-IN" sz="1700" dirty="0" smtClean="0">
                <a:latin typeface="Times New Roman" pitchFamily="18" charset="0"/>
                <a:cs typeface="Times New Roman" pitchFamily="18" charset="0"/>
              </a:rPr>
              <a:t>optimum values of K are beneficial to the system OP; 4) The proposed algorithm can achieve a better OP prediction result compared with RBF, ELM, GR, BP and Elman methods. From our theoretical analysis, it implies that performance optimization is required. In the future work, swarm intelligence methods will be considered to optimize CNN and obtain the optimum values of K.</a:t>
            </a:r>
            <a:endParaRPr lang="en-US" sz="17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533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C. </a:t>
            </a:r>
            <a:r>
              <a:rPr lang="en-IN" sz="1600" dirty="0" err="1" smtClean="0">
                <a:latin typeface="Times New Roman" pitchFamily="18" charset="0"/>
                <a:cs typeface="Times New Roman" pitchFamily="18" charset="0"/>
              </a:rPr>
              <a:t>Pradhan</a:t>
            </a:r>
            <a:r>
              <a:rPr lang="en-IN" sz="1600" dirty="0" smtClean="0">
                <a:latin typeface="Times New Roman" pitchFamily="18" charset="0"/>
                <a:cs typeface="Times New Roman" pitchFamily="18" charset="0"/>
              </a:rPr>
              <a:t>, A. Li, C. Y. She, Y. H. Li, and B. </a:t>
            </a:r>
            <a:r>
              <a:rPr lang="en-IN" sz="1600" dirty="0" err="1" smtClean="0">
                <a:latin typeface="Times New Roman" pitchFamily="18" charset="0"/>
                <a:cs typeface="Times New Roman" pitchFamily="18" charset="0"/>
              </a:rPr>
              <a:t>Vucetic</a:t>
            </a:r>
            <a:r>
              <a:rPr lang="en-IN" sz="1600" dirty="0" smtClean="0">
                <a:latin typeface="Times New Roman" pitchFamily="18" charset="0"/>
                <a:cs typeface="Times New Roman" pitchFamily="18" charset="0"/>
              </a:rPr>
              <a:t>, “Computation offloading for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in C-RAN: optimization and deep learning,” IEEE Trans.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68, no. 7, pp.4565–4579, Jul.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Y. Zhang, Z. H. </a:t>
            </a:r>
            <a:r>
              <a:rPr lang="en-IN" sz="1600" dirty="0" err="1" smtClean="0">
                <a:latin typeface="Times New Roman" pitchFamily="18" charset="0"/>
                <a:cs typeface="Times New Roman" pitchFamily="18" charset="0"/>
              </a:rPr>
              <a:t>Xiong</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Niyato</a:t>
            </a:r>
            <a:r>
              <a:rPr lang="en-IN" sz="1600" dirty="0" smtClean="0">
                <a:latin typeface="Times New Roman" pitchFamily="18" charset="0"/>
                <a:cs typeface="Times New Roman" pitchFamily="18" charset="0"/>
              </a:rPr>
              <a:t>, P. Wang, H. V. Poor, and D. I. Kim, “A game-theoretic analysis for complementary and substitutable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services delivery with externalities,” IEEE Trans.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68, no. 1, pp.615–629, Jan.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K. Lei, M. Y. Du, J. Y. Huang, and T. J. </a:t>
            </a:r>
            <a:r>
              <a:rPr lang="en-IN" sz="1600" dirty="0" err="1" smtClean="0">
                <a:latin typeface="Times New Roman" pitchFamily="18" charset="0"/>
                <a:cs typeface="Times New Roman" pitchFamily="18" charset="0"/>
              </a:rPr>
              <a:t>Groupchain</a:t>
            </a:r>
            <a:r>
              <a:rPr lang="en-IN" sz="1600" dirty="0" smtClean="0">
                <a:latin typeface="Times New Roman" pitchFamily="18" charset="0"/>
                <a:cs typeface="Times New Roman" pitchFamily="18" charset="0"/>
              </a:rPr>
              <a:t>, “ Towards a scalable public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in fog computing of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services computing,” IEEE Trans. Serv.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vol. 13, no. 2, pp. 252–262, Apr.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F. </a:t>
            </a:r>
            <a:r>
              <a:rPr lang="en-IN" sz="1600" dirty="0" err="1" smtClean="0">
                <a:latin typeface="Times New Roman" pitchFamily="18" charset="0"/>
                <a:cs typeface="Times New Roman" pitchFamily="18" charset="0"/>
              </a:rPr>
              <a:t>Montori</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Bedogni</a:t>
            </a:r>
            <a:r>
              <a:rPr lang="en-IN" sz="1600" dirty="0" smtClean="0">
                <a:latin typeface="Times New Roman" pitchFamily="18" charset="0"/>
                <a:cs typeface="Times New Roman" pitchFamily="18" charset="0"/>
              </a:rPr>
              <a:t>, and L. </a:t>
            </a:r>
            <a:r>
              <a:rPr lang="en-IN" sz="1600" dirty="0" err="1" smtClean="0">
                <a:latin typeface="Times New Roman" pitchFamily="18" charset="0"/>
                <a:cs typeface="Times New Roman" pitchFamily="18" charset="0"/>
              </a:rPr>
              <a:t>Bononi</a:t>
            </a:r>
            <a:r>
              <a:rPr lang="en-IN" sz="1600" dirty="0" smtClean="0">
                <a:latin typeface="Times New Roman" pitchFamily="18" charset="0"/>
                <a:cs typeface="Times New Roman" pitchFamily="18" charset="0"/>
              </a:rPr>
              <a:t>, “A collaborative Internet of Things architecture for smart cities and environmental monitoring,” IEEE Internet Things </a:t>
            </a:r>
            <a:r>
              <a:rPr lang="en-IN" sz="1600" dirty="0" err="1" smtClean="0">
                <a:latin typeface="Times New Roman" pitchFamily="18" charset="0"/>
                <a:cs typeface="Times New Roman" pitchFamily="18" charset="0"/>
              </a:rPr>
              <a:t>J.,vol</a:t>
            </a:r>
            <a:r>
              <a:rPr lang="en-IN" sz="1600" dirty="0" smtClean="0">
                <a:latin typeface="Times New Roman" pitchFamily="18" charset="0"/>
                <a:cs typeface="Times New Roman" pitchFamily="18" charset="0"/>
              </a:rPr>
              <a:t>. 5, no. 2, pp.592–605, Feb.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Y. K. Liu, M. </a:t>
            </a:r>
            <a:r>
              <a:rPr lang="en-IN" sz="1600" dirty="0" err="1" smtClean="0">
                <a:latin typeface="Times New Roman" pitchFamily="18" charset="0"/>
                <a:cs typeface="Times New Roman" pitchFamily="18" charset="0"/>
              </a:rPr>
              <a:t>Kashef</a:t>
            </a:r>
            <a:r>
              <a:rPr lang="en-IN" sz="1600" dirty="0" smtClean="0">
                <a:latin typeface="Times New Roman" pitchFamily="18" charset="0"/>
                <a:cs typeface="Times New Roman" pitchFamily="18" charset="0"/>
              </a:rPr>
              <a:t>, K. B. Lee, L. </a:t>
            </a:r>
            <a:r>
              <a:rPr lang="en-IN" sz="1600" dirty="0" err="1" smtClean="0">
                <a:latin typeface="Times New Roman" pitchFamily="18" charset="0"/>
                <a:cs typeface="Times New Roman" pitchFamily="18" charset="0"/>
              </a:rPr>
              <a:t>Benmohamed</a:t>
            </a:r>
            <a:r>
              <a:rPr lang="en-IN" sz="1600" dirty="0" smtClean="0">
                <a:latin typeface="Times New Roman" pitchFamily="18" charset="0"/>
                <a:cs typeface="Times New Roman" pitchFamily="18" charset="0"/>
              </a:rPr>
              <a:t>, and R. </a:t>
            </a:r>
            <a:r>
              <a:rPr lang="en-IN" sz="1600" dirty="0" err="1" smtClean="0">
                <a:latin typeface="Times New Roman" pitchFamily="18" charset="0"/>
                <a:cs typeface="Times New Roman" pitchFamily="18" charset="0"/>
              </a:rPr>
              <a:t>Candell</a:t>
            </a:r>
            <a:r>
              <a:rPr lang="en-IN" sz="1600" dirty="0" smtClean="0">
                <a:latin typeface="Times New Roman" pitchFamily="18" charset="0"/>
                <a:cs typeface="Times New Roman" pitchFamily="18" charset="0"/>
              </a:rPr>
              <a:t>, “Wireless network design for emerging </a:t>
            </a:r>
            <a:r>
              <a:rPr lang="en-IN" sz="1600" dirty="0" err="1" smtClean="0">
                <a:latin typeface="Times New Roman" pitchFamily="18" charset="0"/>
                <a:cs typeface="Times New Roman" pitchFamily="18" charset="0"/>
              </a:rPr>
              <a:t>IIoT</a:t>
            </a:r>
            <a:r>
              <a:rPr lang="en-IN" sz="1600" dirty="0" smtClean="0">
                <a:latin typeface="Times New Roman" pitchFamily="18" charset="0"/>
                <a:cs typeface="Times New Roman" pitchFamily="18" charset="0"/>
              </a:rPr>
              <a:t> applications: reference framework and use cases,” Proc. IEEE, vol. 107, no. 6, pp.1166–1192, Jun. 2019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L. J. Sun, X. J. Yu, J. C. </a:t>
            </a:r>
            <a:r>
              <a:rPr lang="en-IN" sz="1700" dirty="0" err="1" smtClean="0">
                <a:latin typeface="Times New Roman" pitchFamily="18" charset="0"/>
                <a:cs typeface="Times New Roman" pitchFamily="18" charset="0"/>
              </a:rPr>
              <a:t>Guo</a:t>
            </a:r>
            <a:r>
              <a:rPr lang="en-IN" sz="1700" dirty="0" smtClean="0">
                <a:latin typeface="Times New Roman" pitchFamily="18" charset="0"/>
                <a:cs typeface="Times New Roman" pitchFamily="18" charset="0"/>
              </a:rPr>
              <a:t>, Y. Yan, and X. Yu, “Deep reinforcement learning for task assignment in spatial </a:t>
            </a:r>
            <a:r>
              <a:rPr lang="en-IN" sz="1700" dirty="0" err="1" smtClean="0">
                <a:latin typeface="Times New Roman" pitchFamily="18" charset="0"/>
                <a:cs typeface="Times New Roman" pitchFamily="18" charset="0"/>
              </a:rPr>
              <a:t>crowdsourcing</a:t>
            </a:r>
            <a:r>
              <a:rPr lang="en-IN" sz="1700" dirty="0" smtClean="0">
                <a:latin typeface="Times New Roman" pitchFamily="18" charset="0"/>
                <a:cs typeface="Times New Roman" pitchFamily="18" charset="0"/>
              </a:rPr>
              <a:t> and sensing,” IEEE Sens. J., 2021, </a:t>
            </a:r>
            <a:r>
              <a:rPr lang="en-IN" sz="1700" dirty="0" err="1" smtClean="0">
                <a:latin typeface="Times New Roman" pitchFamily="18" charset="0"/>
                <a:cs typeface="Times New Roman" pitchFamily="18" charset="0"/>
              </a:rPr>
              <a:t>doi</a:t>
            </a:r>
            <a:r>
              <a:rPr lang="en-IN" sz="1700" dirty="0" smtClean="0">
                <a:latin typeface="Times New Roman" pitchFamily="18" charset="0"/>
                <a:cs typeface="Times New Roman" pitchFamily="18" charset="0"/>
              </a:rPr>
              <a:t>: 10. 1109/JSEN. 2021. 3057376.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F. S. </a:t>
            </a:r>
            <a:r>
              <a:rPr lang="en-IN" sz="1700" dirty="0" err="1" smtClean="0">
                <a:latin typeface="Times New Roman" pitchFamily="18" charset="0"/>
                <a:cs typeface="Times New Roman" pitchFamily="18" charset="0"/>
              </a:rPr>
              <a:t>Abkenar</a:t>
            </a:r>
            <a:r>
              <a:rPr lang="en-IN" sz="1700" dirty="0" smtClean="0">
                <a:latin typeface="Times New Roman" pitchFamily="18" charset="0"/>
                <a:cs typeface="Times New Roman" pitchFamily="18" charset="0"/>
              </a:rPr>
              <a:t>, and A. </a:t>
            </a:r>
            <a:r>
              <a:rPr lang="en-IN" sz="1700" dirty="0" err="1" smtClean="0">
                <a:latin typeface="Times New Roman" pitchFamily="18" charset="0"/>
                <a:cs typeface="Times New Roman" pitchFamily="18" charset="0"/>
              </a:rPr>
              <a:t>Jamalipour</a:t>
            </a:r>
            <a:r>
              <a:rPr lang="en-IN" sz="1700" dirty="0" smtClean="0">
                <a:latin typeface="Times New Roman" pitchFamily="18" charset="0"/>
                <a:cs typeface="Times New Roman" pitchFamily="18" charset="0"/>
              </a:rPr>
              <a:t>, “A reliable data loss aware algorithm for fog-</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networks,” IEEE Trans. </a:t>
            </a:r>
            <a:r>
              <a:rPr lang="en-IN" sz="1700" dirty="0" err="1" smtClean="0">
                <a:latin typeface="Times New Roman" pitchFamily="18" charset="0"/>
                <a:cs typeface="Times New Roman" pitchFamily="18" charset="0"/>
              </a:rPr>
              <a:t>Veh</a:t>
            </a:r>
            <a:r>
              <a:rPr lang="en-IN" sz="1700" dirty="0" smtClean="0">
                <a:latin typeface="Times New Roman" pitchFamily="18" charset="0"/>
                <a:cs typeface="Times New Roman" pitchFamily="18" charset="0"/>
              </a:rPr>
              <a:t>. Technol., vol. 69, no. 5, pp. 5718–5722, May. 2020.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B. Ai, A. F. </a:t>
            </a:r>
            <a:r>
              <a:rPr lang="en-IN" sz="1700" dirty="0" err="1" smtClean="0">
                <a:latin typeface="Times New Roman" pitchFamily="18" charset="0"/>
                <a:cs typeface="Times New Roman" pitchFamily="18" charset="0"/>
              </a:rPr>
              <a:t>Molisch</a:t>
            </a:r>
            <a:r>
              <a:rPr lang="en-IN" sz="1700" dirty="0" smtClean="0">
                <a:latin typeface="Times New Roman" pitchFamily="18" charset="0"/>
                <a:cs typeface="Times New Roman" pitchFamily="18" charset="0"/>
              </a:rPr>
              <a:t>, M. Rupp, and Z. D. </a:t>
            </a:r>
            <a:r>
              <a:rPr lang="en-IN" sz="1700" dirty="0" err="1" smtClean="0">
                <a:latin typeface="Times New Roman" pitchFamily="18" charset="0"/>
                <a:cs typeface="Times New Roman" pitchFamily="18" charset="0"/>
              </a:rPr>
              <a:t>Zhong</a:t>
            </a:r>
            <a:r>
              <a:rPr lang="en-IN" sz="1700" dirty="0" smtClean="0">
                <a:latin typeface="Times New Roman" pitchFamily="18" charset="0"/>
                <a:cs typeface="Times New Roman" pitchFamily="18" charset="0"/>
              </a:rPr>
              <a:t>, “5G key technologies for smart railways,” Proc. IEEE, vol. 108, no. 6, pp.856–893, Jun. 2020.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B. </a:t>
            </a:r>
            <a:r>
              <a:rPr lang="en-IN" sz="1700" dirty="0" err="1" smtClean="0">
                <a:latin typeface="Times New Roman" pitchFamily="18" charset="0"/>
                <a:cs typeface="Times New Roman" pitchFamily="18" charset="0"/>
              </a:rPr>
              <a:t>Qian</a:t>
            </a:r>
            <a:r>
              <a:rPr lang="en-IN" sz="1700" dirty="0" smtClean="0">
                <a:latin typeface="Times New Roman" pitchFamily="18" charset="0"/>
                <a:cs typeface="Times New Roman" pitchFamily="18" charset="0"/>
              </a:rPr>
              <a:t>, H. B. Zhou, T. Ma, Y. T. </a:t>
            </a:r>
            <a:r>
              <a:rPr lang="en-IN" sz="1700" dirty="0" err="1" smtClean="0">
                <a:latin typeface="Times New Roman" pitchFamily="18" charset="0"/>
                <a:cs typeface="Times New Roman" pitchFamily="18" charset="0"/>
              </a:rPr>
              <a:t>Xu</a:t>
            </a:r>
            <a:r>
              <a:rPr lang="en-IN" sz="1700" dirty="0" smtClean="0">
                <a:latin typeface="Times New Roman" pitchFamily="18" charset="0"/>
                <a:cs typeface="Times New Roman" pitchFamily="18" charset="0"/>
              </a:rPr>
              <a:t>, K. Yu, X. M. </a:t>
            </a:r>
            <a:r>
              <a:rPr lang="en-IN" sz="1700" dirty="0" err="1" smtClean="0">
                <a:latin typeface="Times New Roman" pitchFamily="18" charset="0"/>
                <a:cs typeface="Times New Roman" pitchFamily="18" charset="0"/>
              </a:rPr>
              <a:t>Shen</a:t>
            </a:r>
            <a:r>
              <a:rPr lang="en-IN" sz="1700" dirty="0" smtClean="0">
                <a:latin typeface="Times New Roman" pitchFamily="18" charset="0"/>
                <a:cs typeface="Times New Roman" pitchFamily="18" charset="0"/>
              </a:rPr>
              <a:t>, and F. </a:t>
            </a:r>
            <a:r>
              <a:rPr lang="en-IN" sz="1700" dirty="0" err="1" smtClean="0">
                <a:latin typeface="Times New Roman" pitchFamily="18" charset="0"/>
                <a:cs typeface="Times New Roman" pitchFamily="18" charset="0"/>
              </a:rPr>
              <a:t>Hou</a:t>
            </a:r>
            <a:r>
              <a:rPr lang="en-IN" sz="1700" dirty="0" smtClean="0">
                <a:latin typeface="Times New Roman" pitchFamily="18" charset="0"/>
                <a:cs typeface="Times New Roman" pitchFamily="18" charset="0"/>
              </a:rPr>
              <a:t>, “Leveraging dynamic </a:t>
            </a:r>
            <a:r>
              <a:rPr lang="en-IN" sz="1700" dirty="0" err="1" smtClean="0">
                <a:latin typeface="Times New Roman" pitchFamily="18" charset="0"/>
                <a:cs typeface="Times New Roman" pitchFamily="18" charset="0"/>
              </a:rPr>
              <a:t>stackelberg</a:t>
            </a:r>
            <a:r>
              <a:rPr lang="en-IN" sz="1700" dirty="0" smtClean="0">
                <a:latin typeface="Times New Roman" pitchFamily="18" charset="0"/>
                <a:cs typeface="Times New Roman" pitchFamily="18" charset="0"/>
              </a:rPr>
              <a:t> pricing game for multi–mode spectrum sharing in 5G-VANET,” IEEE Trans. </a:t>
            </a:r>
            <a:r>
              <a:rPr lang="en-IN" sz="1700" dirty="0" err="1" smtClean="0">
                <a:latin typeface="Times New Roman" pitchFamily="18" charset="0"/>
                <a:cs typeface="Times New Roman" pitchFamily="18" charset="0"/>
              </a:rPr>
              <a:t>Veh</a:t>
            </a:r>
            <a:r>
              <a:rPr lang="en-IN" sz="1700" dirty="0" smtClean="0">
                <a:latin typeface="Times New Roman" pitchFamily="18" charset="0"/>
                <a:cs typeface="Times New Roman" pitchFamily="18" charset="0"/>
              </a:rPr>
              <a:t>. Technol., vol. 69, no. 6, pp.6374–6387, Jun. 2020.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J. J. Yao, and N. </a:t>
            </a:r>
            <a:r>
              <a:rPr lang="en-IN" sz="1700" dirty="0" err="1" smtClean="0">
                <a:latin typeface="Times New Roman" pitchFamily="18" charset="0"/>
                <a:cs typeface="Times New Roman" pitchFamily="18" charset="0"/>
              </a:rPr>
              <a:t>Ansari</a:t>
            </a:r>
            <a:r>
              <a:rPr lang="en-IN" sz="1700" dirty="0" smtClean="0">
                <a:latin typeface="Times New Roman" pitchFamily="18" charset="0"/>
                <a:cs typeface="Times New Roman" pitchFamily="18" charset="0"/>
              </a:rPr>
              <a:t>, “Online task allocation and flying control in fog-aided Internet of Drones,” IEEE Trans. </a:t>
            </a:r>
            <a:r>
              <a:rPr lang="en-IN" sz="1700" dirty="0" err="1" smtClean="0">
                <a:latin typeface="Times New Roman" pitchFamily="18" charset="0"/>
                <a:cs typeface="Times New Roman" pitchFamily="18" charset="0"/>
              </a:rPr>
              <a:t>Veh</a:t>
            </a:r>
            <a:r>
              <a:rPr lang="en-IN" sz="1700" dirty="0" smtClean="0">
                <a:latin typeface="Times New Roman" pitchFamily="18" charset="0"/>
                <a:cs typeface="Times New Roman" pitchFamily="18" charset="0"/>
              </a:rPr>
              <a:t>. Technol., vol. 69, no. 5,pp.5562–5569, May. 2020.</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1265</TotalTime>
  <Words>1701</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Intelligent Security Performance Prediction for IoT-Enabled Healthcare Networks Using Improved CNN</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2021-08-10T10:29:08Z</dcterms:modified>
</cp:coreProperties>
</file>