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An Opportunistic Approach for Cloud Service based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Routing Framework Administering Data, Transaction, and Identity Security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has been an asymmetric shift towards harnessing cloud-based technologies as the world focuses on shifting operations remotely. Data security for remote operations is crucial for the protection and preservation of critical infrastructure. Furthermore, there has been an emerging trend to integrate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devices with the expanding cloud infrastructure. In this work, mobile </a:t>
            </a:r>
            <a:r>
              <a:rPr lang="en-IN" sz="2000" dirty="0" err="1" smtClean="0">
                <a:latin typeface="Times New Roman" pitchFamily="18" charset="0"/>
                <a:cs typeface="Times New Roman" pitchFamily="18" charset="0"/>
              </a:rPr>
              <a:t>cloudbased</a:t>
            </a:r>
            <a:r>
              <a:rPr lang="en-IN" sz="2000" dirty="0" smtClean="0">
                <a:latin typeface="Times New Roman" pitchFamily="18" charset="0"/>
                <a:cs typeface="Times New Roman" pitchFamily="18" charset="0"/>
              </a:rPr>
              <a:t> infrastructure is considered where contact opportunities are developed in an opportunistic manner so as to facilitate efficient data forwarding and secure process handling. A probabilistic framework is proposed that facilitates data routing between the nodes and local cloud in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coupled with a multi-tier trust and encryption scheme for secure data delivery in the </a:t>
            </a:r>
            <a:r>
              <a:rPr lang="en-IN" sz="2000" dirty="0" err="1" smtClean="0">
                <a:latin typeface="Times New Roman" pitchFamily="18" charset="0"/>
                <a:cs typeface="Times New Roman" pitchFamily="18" charset="0"/>
              </a:rPr>
              <a:t>cloudbased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The proposed scheme is evaluated with simulations over two datasets against attack resilience and routing efficiency-based performance metrics, comparing to standard protocols like </a:t>
            </a:r>
            <a:r>
              <a:rPr lang="en-IN" sz="2000" dirty="0" err="1" smtClean="0">
                <a:latin typeface="Times New Roman" pitchFamily="18" charset="0"/>
                <a:cs typeface="Times New Roman" pitchFamily="18" charset="0"/>
              </a:rPr>
              <a:t>PRoPHET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MaxProp</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ProWait</a:t>
            </a:r>
            <a:r>
              <a:rPr lang="en-IN" sz="2000" dirty="0" smtClean="0">
                <a:latin typeface="Times New Roman" pitchFamily="18" charset="0"/>
                <a:cs typeface="Times New Roman" pitchFamily="18" charset="0"/>
              </a:rPr>
              <a:t> and TCAFE, which displays the enhancement in operations of Sec-</a:t>
            </a:r>
            <a:r>
              <a:rPr lang="en-IN" sz="2000" dirty="0" err="1" smtClean="0">
                <a:latin typeface="Times New Roman" pitchFamily="18" charset="0"/>
                <a:cs typeface="Times New Roman" pitchFamily="18" charset="0"/>
              </a:rPr>
              <a:t>CIoT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cellular network doesn’t allow to connect all smart devices without centralized infrastructure even if they are very near to each 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MANET model of smart devices in a local communication can work very well using the cloud, it is failed when it connects in exist wired networking framework.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mobile app should be installed on every smart device of MANET infrastructure. The experiment was conducted using the smart device with proposed research implementation and other existing algorithms were installed on same configuration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notice the performance of the proposed research was better than all existing algorithms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problems have been investigated in </a:t>
            </a:r>
            <a:r>
              <a:rPr lang="en-IN" sz="2000" dirty="0" smtClean="0">
                <a:latin typeface="Times New Roman" pitchFamily="18" charset="0"/>
                <a:cs typeface="Times New Roman" pitchFamily="18" charset="0"/>
              </a:rPr>
              <a:t>along </a:t>
            </a:r>
            <a:r>
              <a:rPr lang="en-IN" sz="2000" dirty="0" smtClean="0">
                <a:latin typeface="Times New Roman" pitchFamily="18" charset="0"/>
                <a:cs typeface="Times New Roman" pitchFamily="18" charset="0"/>
              </a:rPr>
              <a:t>with a solution based on reinforcement learning for </a:t>
            </a:r>
            <a:r>
              <a:rPr lang="en-IN" sz="2000" dirty="0" err="1" smtClean="0">
                <a:latin typeface="Times New Roman" pitchFamily="18" charset="0"/>
                <a:cs typeface="Times New Roman" pitchFamily="18" charset="0"/>
              </a:rPr>
              <a:t>eNB</a:t>
            </a:r>
            <a:r>
              <a:rPr lang="en-IN" sz="2000" dirty="0" smtClean="0">
                <a:latin typeface="Times New Roman" pitchFamily="18" charset="0"/>
                <a:cs typeface="Times New Roman" pitchFamily="18" charset="0"/>
              </a:rPr>
              <a:t> selection.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evaluation of RPL for low-power and </a:t>
            </a:r>
            <a:r>
              <a:rPr lang="en-IN" sz="2000" dirty="0" err="1" smtClean="0">
                <a:latin typeface="Times New Roman" pitchFamily="18" charset="0"/>
                <a:cs typeface="Times New Roman" pitchFamily="18" charset="0"/>
              </a:rPr>
              <a:t>lossy</a:t>
            </a:r>
            <a:r>
              <a:rPr lang="en-IN" sz="2000" dirty="0" smtClean="0">
                <a:latin typeface="Times New Roman" pitchFamily="18" charset="0"/>
                <a:cs typeface="Times New Roman" pitchFamily="18" charset="0"/>
              </a:rPr>
              <a:t> networks has been conducted in which several problems are identified including: under specification, incompatibility of modes of operation in storing and </a:t>
            </a:r>
            <a:r>
              <a:rPr lang="en-IN" sz="2000" dirty="0" err="1" smtClean="0">
                <a:latin typeface="Times New Roman" pitchFamily="18" charset="0"/>
                <a:cs typeface="Times New Roman" pitchFamily="18" charset="0"/>
              </a:rPr>
              <a:t>nonstoring</a:t>
            </a:r>
            <a:r>
              <a:rPr lang="en-IN" sz="2000" dirty="0" smtClean="0">
                <a:latin typeface="Times New Roman" pitchFamily="18" charset="0"/>
                <a:cs typeface="Times New Roman" pitchFamily="18" charset="0"/>
              </a:rPr>
              <a:t> modes, and loops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other problems have been reported for a 6LoWPAN gateway such as high rate of packet loss, and ease of </a:t>
            </a:r>
            <a:r>
              <a:rPr lang="en-IN" sz="2000" dirty="0" smtClean="0">
                <a:latin typeface="Times New Roman" pitchFamily="18" charset="0"/>
                <a:cs typeface="Times New Roman" pitchFamily="18" charset="0"/>
              </a:rPr>
              <a:t>interference.</a:t>
            </a:r>
          </a:p>
          <a:p>
            <a:pPr algn="just">
              <a:lnSpc>
                <a:spcPct val="150000"/>
              </a:lnSpc>
            </a:pPr>
            <a:r>
              <a:rPr lang="en-IN" sz="2000" dirty="0" smtClean="0">
                <a:latin typeface="Times New Roman" pitchFamily="18" charset="0"/>
                <a:cs typeface="Times New Roman" pitchFamily="18" charset="0"/>
              </a:rPr>
              <a:t>IETF‘s Smart Object Lifecycle Architecture for Constrained Environments (SOLACE) started some work to overcome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increases productivity by analyzing production data, timing and causes of production issues.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research work in this study is an enhancement and implementation of existing mobile ad hoc network communication using the cloud in the framework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research uses the correct and efficient simulation of the desired study and can be implemented in a framework of the Internet of Things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technique will be very useful in machine to machine (M2M) networks because, in the M2M network, there are several devices nearby to each other.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article, we proposed a new framework to enhance the capability of MANET and cloud computing on the internet of smart devices that can be useful in the 5G heterogeneous </a:t>
            </a:r>
            <a:r>
              <a:rPr lang="en-IN" sz="2000" dirty="0" smtClean="0">
                <a:latin typeface="Times New Roman" pitchFamily="18" charset="0"/>
                <a:cs typeface="Times New Roman" pitchFamily="18" charset="0"/>
              </a:rPr>
              <a:t>network.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comparison between </a:t>
            </a:r>
            <a:r>
              <a:rPr lang="en-IN" sz="2000" dirty="0" err="1" smtClean="0">
                <a:latin typeface="Times New Roman" pitchFamily="18" charset="0"/>
                <a:cs typeface="Times New Roman" pitchFamily="18" charset="0"/>
              </a:rPr>
              <a:t>CoAP</a:t>
            </a:r>
            <a:r>
              <a:rPr lang="en-IN" sz="2000" dirty="0" smtClean="0">
                <a:latin typeface="Times New Roman" pitchFamily="18" charset="0"/>
                <a:cs typeface="Times New Roman" pitchFamily="18" charset="0"/>
              </a:rPr>
              <a:t> and HTTP is investigated for energy consumption and response time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Due to its condensed header and small packet size, </a:t>
            </a:r>
            <a:r>
              <a:rPr lang="en-IN" sz="2000" dirty="0" err="1" smtClean="0">
                <a:latin typeface="Times New Roman" pitchFamily="18" charset="0"/>
                <a:cs typeface="Times New Roman" pitchFamily="18" charset="0"/>
              </a:rPr>
              <a:t>CoAP</a:t>
            </a:r>
            <a:r>
              <a:rPr lang="en-IN" sz="2000" dirty="0" smtClean="0">
                <a:latin typeface="Times New Roman" pitchFamily="18" charset="0"/>
                <a:cs typeface="Times New Roman" pitchFamily="18" charset="0"/>
              </a:rPr>
              <a:t> is more efficient than HTPP in transmission time and energy </a:t>
            </a:r>
            <a:r>
              <a:rPr lang="en-IN" sz="2000" dirty="0" smtClean="0">
                <a:latin typeface="Times New Roman" pitchFamily="18" charset="0"/>
                <a:cs typeface="Times New Roman" pitchFamily="18" charset="0"/>
              </a:rPr>
              <a:t>usage.</a:t>
            </a:r>
          </a:p>
          <a:p>
            <a:pPr algn="just">
              <a:lnSpc>
                <a:spcPct val="150000"/>
              </a:lnSpc>
            </a:pPr>
            <a:r>
              <a:rPr lang="en-IN" sz="2000" dirty="0" smtClean="0">
                <a:latin typeface="Times New Roman" pitchFamily="18" charset="0"/>
                <a:cs typeface="Times New Roman" pitchFamily="18" charset="0"/>
              </a:rPr>
              <a:t>To carry out their study, the authors used the average number of exchange messages between the client and the server in a specific interval to measure the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also analyzed the performance of MTC communications with a queuing model as well as </a:t>
            </a:r>
            <a:r>
              <a:rPr lang="en-IN" sz="2000" dirty="0" err="1" smtClean="0">
                <a:latin typeface="Times New Roman" pitchFamily="18" charset="0"/>
                <a:cs typeface="Times New Roman" pitchFamily="18" charset="0"/>
              </a:rPr>
              <a:t>eNB</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selection.</a:t>
            </a:r>
          </a:p>
          <a:p>
            <a:pPr algn="just">
              <a:lnSpc>
                <a:spcPct val="150000"/>
              </a:lnSpc>
            </a:pPr>
            <a:r>
              <a:rPr lang="en-IN" sz="2000" dirty="0" smtClean="0">
                <a:latin typeface="Times New Roman" pitchFamily="18" charset="0"/>
                <a:cs typeface="Times New Roman" pitchFamily="18" charset="0"/>
              </a:rPr>
              <a:t>Evaluating the performance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is a big challenge since it depends on the performance of many components as well as the performance of the underlying technologies.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internet of things: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Atzori, A. Iera and G. Morabito,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Main enabling factor of this promising paradigm is the integration of several technologies and communications solutions.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Future internet: The internet of things architecture, possible applications and key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Khan, S. U. Khan, R. Zaheer and S. Khan,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can be considered as the future evaluation of the Internet that realizes machine-to-machine (M2M) learning.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t>
                      </a:r>
                      <a:r>
                        <a:rPr lang="en-US" sz="2000" dirty="0" err="1">
                          <a:latin typeface="Times New Roman"/>
                          <a:ea typeface="Calibri"/>
                          <a:cs typeface="Latha"/>
                        </a:rPr>
                        <a:t>IoT</a:t>
                      </a:r>
                      <a:r>
                        <a:rPr lang="en-US" sz="2000" dirty="0">
                          <a:latin typeface="Times New Roman"/>
                          <a:ea typeface="Calibri"/>
                          <a:cs typeface="Latha"/>
                        </a:rPr>
                        <a:t>): A vision, architectural elements, and future directions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Gubbi, R. Buyya, S. Marusic and M. Palaniswami,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offers the ability to measure, infer and understand environmental indicators, from delicate ecologies and natural resources to urban environments.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Survey of internet of things technologies for clinical environments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Lopez, D. Fernandez, A. J. Jara and A. F. Skarmeta,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work carries out a technical survey about the technologies available for wireless communication of personal clinical devices.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6.png"/>
          <p:cNvPicPr>
            <a:picLocks noGrp="1" noChangeAspect="1" noChangeArrowheads="1"/>
          </p:cNvPicPr>
          <p:nvPr>
            <p:ph idx="1"/>
          </p:nvPr>
        </p:nvPicPr>
        <p:blipFill>
          <a:blip r:embed="rId2"/>
          <a:srcRect/>
          <a:stretch>
            <a:fillRect/>
          </a:stretch>
        </p:blipFill>
        <p:spPr bwMode="auto">
          <a:xfrm>
            <a:off x="1752600" y="1447800"/>
            <a:ext cx="6934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emerging idea of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rapidly finding its path throughout our modern life, aiming to improve the quality of life by connecting many smart devices, technologies, and applications. Overall,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would allow for the automation of everything around us. This paper presented an overview of the premise of this concept, its enabling technologies, protocols, applications, and the recent research addressing different aspects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This, in turn, should provide a good foundation for researchers and practitioners who are interested to gain an insight into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technologies and protocols to understand the overall architecture and role of the different components and protocols that constitute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Further, some of the challenges and issues that pertain to the design and deployment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implementations have been presented. Moreover, the interplay between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big data analytics, cloud and fog computing has been discussed. We finally presented the need for new ―smart‖ autonomic management, data aggregation, and protocol adaptation services to achieve better horizontal integration among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 Finally, detailed application-use cases were presented to illustrate typical protocol integration scenarios to deliver desired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 Evans, "The internet of things: How the next evolution of the internet is changing everything," CISCO White Paper,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a:t>
            </a:r>
            <a:r>
              <a:rPr lang="en-IN" sz="1600" dirty="0" err="1" smtClean="0">
                <a:latin typeface="Times New Roman" pitchFamily="18" charset="0"/>
                <a:cs typeface="Times New Roman" pitchFamily="18" charset="0"/>
              </a:rPr>
              <a:t>Atzori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Iera</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Morabito</a:t>
            </a:r>
            <a:r>
              <a:rPr lang="en-IN" sz="1600" dirty="0" smtClean="0">
                <a:latin typeface="Times New Roman" pitchFamily="18" charset="0"/>
                <a:cs typeface="Times New Roman" pitchFamily="18" charset="0"/>
              </a:rPr>
              <a:t>, "The internet of things: A survey," Computer Networks, vol. 54, pp. 2787-2805,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Khan, S. U. Khan, R. </a:t>
            </a:r>
            <a:r>
              <a:rPr lang="en-IN" sz="1600" dirty="0" err="1" smtClean="0">
                <a:latin typeface="Times New Roman" pitchFamily="18" charset="0"/>
                <a:cs typeface="Times New Roman" pitchFamily="18" charset="0"/>
              </a:rPr>
              <a:t>Zaheer</a:t>
            </a:r>
            <a:r>
              <a:rPr lang="en-IN" sz="1600" dirty="0" smtClean="0">
                <a:latin typeface="Times New Roman" pitchFamily="18" charset="0"/>
                <a:cs typeface="Times New Roman" pitchFamily="18" charset="0"/>
              </a:rPr>
              <a:t> and S. Khan, "Future internet: The internet of things architecture, possible applications and key challenges," in Frontiers of Information Technology (FIT), 2012 10th International Conference On, 2012, pp. 257-260.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Gubbi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Marusic</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Palaniswami</a:t>
            </a:r>
            <a:r>
              <a:rPr lang="en-IN" sz="1600" dirty="0" smtClean="0">
                <a:latin typeface="Times New Roman" pitchFamily="18" charset="0"/>
                <a:cs typeface="Times New Roman" pitchFamily="18" charset="0"/>
              </a:rPr>
              <a:t>,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 vision, architectural elements, and future directions," Future Generation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vol. 29, pp. 1645- 1660,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P. Lopez, D. Fernandez, A. J. </a:t>
            </a:r>
            <a:r>
              <a:rPr lang="en-IN" sz="1600" dirty="0" err="1" smtClean="0">
                <a:latin typeface="Times New Roman" pitchFamily="18" charset="0"/>
                <a:cs typeface="Times New Roman" pitchFamily="18" charset="0"/>
              </a:rPr>
              <a:t>Jara</a:t>
            </a:r>
            <a:r>
              <a:rPr lang="en-IN" sz="1600" dirty="0" smtClean="0">
                <a:latin typeface="Times New Roman" pitchFamily="18" charset="0"/>
                <a:cs typeface="Times New Roman" pitchFamily="18" charset="0"/>
              </a:rPr>
              <a:t> and A. F. </a:t>
            </a:r>
            <a:r>
              <a:rPr lang="en-IN" sz="1600" dirty="0" err="1" smtClean="0">
                <a:latin typeface="Times New Roman" pitchFamily="18" charset="0"/>
                <a:cs typeface="Times New Roman" pitchFamily="18" charset="0"/>
              </a:rPr>
              <a:t>Skarmeta</a:t>
            </a:r>
            <a:r>
              <a:rPr lang="en-IN" sz="1600" dirty="0" smtClean="0">
                <a:latin typeface="Times New Roman" pitchFamily="18" charset="0"/>
                <a:cs typeface="Times New Roman" pitchFamily="18" charset="0"/>
              </a:rPr>
              <a:t>, "Survey of internet of things technologies for clinical environments," in Advanced Information Networking and Applications Workshops (WAINA), 2013 27th International Conference On, 2013, pp. 1349-1354.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Yang, F. Liu and Y. Liang, "A survey of the internet of things," in Proceedings of the 1st International Conference on </a:t>
            </a:r>
            <a:r>
              <a:rPr lang="en-IN" sz="1600" dirty="0" err="1" smtClean="0">
                <a:latin typeface="Times New Roman" pitchFamily="18" charset="0"/>
                <a:cs typeface="Times New Roman" pitchFamily="18" charset="0"/>
              </a:rPr>
              <a:t>EBusiness</a:t>
            </a:r>
            <a:r>
              <a:rPr lang="en-IN" sz="1600" dirty="0" smtClean="0">
                <a:latin typeface="Times New Roman" pitchFamily="18" charset="0"/>
                <a:cs typeface="Times New Roman" pitchFamily="18" charset="0"/>
              </a:rPr>
              <a:t> Intelligence (ICEBI2010), 2010, pp. 358-366.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a:t>
            </a:r>
            <a:r>
              <a:rPr lang="en-IN" sz="1600" dirty="0" err="1" smtClean="0">
                <a:latin typeface="Times New Roman" pitchFamily="18" charset="0"/>
                <a:cs typeface="Times New Roman" pitchFamily="18" charset="0"/>
              </a:rPr>
              <a:t>Gluhak</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Krco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Nati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Pfisterer</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Mitton</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Razafindralambo</a:t>
            </a:r>
            <a:r>
              <a:rPr lang="en-IN" sz="1600" dirty="0" smtClean="0">
                <a:latin typeface="Times New Roman" pitchFamily="18" charset="0"/>
                <a:cs typeface="Times New Roman" pitchFamily="18" charset="0"/>
              </a:rPr>
              <a:t>, "A survey on facilities for experimental internet of things research," Communications Magazine, IEEE, vol. 49, pp. 58-67,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Z. </a:t>
            </a:r>
            <a:r>
              <a:rPr lang="en-IN" sz="1600" dirty="0" err="1" smtClean="0">
                <a:latin typeface="Times New Roman" pitchFamily="18" charset="0"/>
                <a:cs typeface="Times New Roman" pitchFamily="18" charset="0"/>
              </a:rPr>
              <a:t>Sheng</a:t>
            </a:r>
            <a:r>
              <a:rPr lang="en-IN" sz="1600" dirty="0" smtClean="0">
                <a:latin typeface="Times New Roman" pitchFamily="18" charset="0"/>
                <a:cs typeface="Times New Roman" pitchFamily="18" charset="0"/>
              </a:rPr>
              <a:t>, S. Yang, Y. Yu, A. V. </a:t>
            </a:r>
            <a:r>
              <a:rPr lang="en-IN" sz="1600" dirty="0" err="1" smtClean="0">
                <a:latin typeface="Times New Roman" pitchFamily="18" charset="0"/>
                <a:cs typeface="Times New Roman" pitchFamily="18" charset="0"/>
              </a:rPr>
              <a:t>Vasilakos</a:t>
            </a:r>
            <a:r>
              <a:rPr lang="en-IN" sz="1600" dirty="0" smtClean="0">
                <a:latin typeface="Times New Roman" pitchFamily="18" charset="0"/>
                <a:cs typeface="Times New Roman" pitchFamily="18" charset="0"/>
              </a:rPr>
              <a:t>, J. A. McCann and K. K. Leung, "A survey on the </a:t>
            </a:r>
            <a:r>
              <a:rPr lang="en-IN" sz="1600" dirty="0" err="1" smtClean="0">
                <a:latin typeface="Times New Roman" pitchFamily="18" charset="0"/>
                <a:cs typeface="Times New Roman" pitchFamily="18" charset="0"/>
              </a:rPr>
              <a:t>ietf</a:t>
            </a:r>
            <a:r>
              <a:rPr lang="en-IN" sz="1600" dirty="0" smtClean="0">
                <a:latin typeface="Times New Roman" pitchFamily="18" charset="0"/>
                <a:cs typeface="Times New Roman" pitchFamily="18" charset="0"/>
              </a:rPr>
              <a:t> protocol suite for the internet of things: standards, challenges, and opportunities," Wireless Communications, IEEE, vol. 20, pp. 91-98,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a:t>
            </a:r>
            <a:r>
              <a:rPr lang="en-IN" sz="1600" dirty="0" err="1" smtClean="0">
                <a:latin typeface="Times New Roman" pitchFamily="18" charset="0"/>
                <a:cs typeface="Times New Roman" pitchFamily="18" charset="0"/>
              </a:rPr>
              <a:t>Gantz</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Reinsel</a:t>
            </a:r>
            <a:r>
              <a:rPr lang="en-IN" sz="1600" dirty="0" smtClean="0">
                <a:latin typeface="Times New Roman" pitchFamily="18" charset="0"/>
                <a:cs typeface="Times New Roman" pitchFamily="18" charset="0"/>
              </a:rPr>
              <a:t>, "The digital universe in 2020: Big data, bigger digital shadows, and biggest growth in the far east," IDC </a:t>
            </a:r>
            <a:r>
              <a:rPr lang="en-IN" sz="1600" dirty="0" err="1" smtClean="0">
                <a:latin typeface="Times New Roman" pitchFamily="18" charset="0"/>
                <a:cs typeface="Times New Roman" pitchFamily="18" charset="0"/>
              </a:rPr>
              <a:t>iView</a:t>
            </a:r>
            <a:r>
              <a:rPr lang="en-IN" sz="1600" dirty="0" smtClean="0">
                <a:latin typeface="Times New Roman" pitchFamily="18" charset="0"/>
                <a:cs typeface="Times New Roman" pitchFamily="18" charset="0"/>
              </a:rPr>
              <a:t>: IDC Analyze the Future, vol. 2007, pp. 1-16,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Taylor, "The Next Generation of the Internet Revolutionizing the Way We Work, Live, Play, and Learn," CISCO Point of View,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1580</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Opportunistic Approach for Cloud Service based IoT Routing Framework Administering Data, Transaction, and Identity Security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2021-08-10T13:46:29Z</dcterms:modified>
</cp:coreProperties>
</file>