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RISC-V ISA Extension for Ultra-Low Power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Wireless Signal Processing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work presents an instruction-set extension to the open-source RISC-V ISA (RV32IM) dedicated to ultra-low power (ULP) software-defined wireless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transceivers. The custom instructions are tailored to the needs of 8/16/32-bit integer complex arithmetic typically required by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modulations. The proposed extension occupies only 2 major </a:t>
            </a:r>
            <a:r>
              <a:rPr lang="en-IN" sz="2000" dirty="0" err="1" smtClean="0">
                <a:latin typeface="Times New Roman" pitchFamily="18" charset="0"/>
                <a:cs typeface="Times New Roman" pitchFamily="18" charset="0"/>
              </a:rPr>
              <a:t>opcodes</a:t>
            </a:r>
            <a:r>
              <a:rPr lang="en-IN" sz="2000" dirty="0" smtClean="0">
                <a:latin typeface="Times New Roman" pitchFamily="18" charset="0"/>
                <a:cs typeface="Times New Roman" pitchFamily="18" charset="0"/>
              </a:rPr>
              <a:t> and most instructions are designed to come at a near-zero energy cost. Both an instruction accurate (IA) and a cycle accurate (CA) model of the new architecture are used to evaluate six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baseband processing test benches including FSK demodulation and </a:t>
            </a:r>
            <a:r>
              <a:rPr lang="en-IN" sz="2000" dirty="0" err="1" smtClean="0">
                <a:latin typeface="Times New Roman" pitchFamily="18" charset="0"/>
                <a:cs typeface="Times New Roman" pitchFamily="18" charset="0"/>
              </a:rPr>
              <a:t>LoRa</a:t>
            </a:r>
            <a:r>
              <a:rPr lang="en-IN" sz="2000" dirty="0" smtClean="0">
                <a:latin typeface="Times New Roman" pitchFamily="18" charset="0"/>
                <a:cs typeface="Times New Roman" pitchFamily="18" charset="0"/>
              </a:rPr>
              <a:t> preamble detection. Simulation results show cycle count improvements from 19% to 68%. Post synthesis simulations for a target 22nm FD-SOI technology show less than 1% power and 28% area overheads, respectively, relative to a baseline RV32IM design. Power simulations show a peak power consumption of 380 W for Bluetooth LE demodulation and 225 W for </a:t>
            </a:r>
            <a:r>
              <a:rPr lang="en-IN" sz="2000" dirty="0" err="1" smtClean="0">
                <a:latin typeface="Times New Roman" pitchFamily="18" charset="0"/>
                <a:cs typeface="Times New Roman" pitchFamily="18" charset="0"/>
              </a:rPr>
              <a:t>LoRa</a:t>
            </a:r>
            <a:r>
              <a:rPr lang="en-IN" sz="2000" dirty="0" smtClean="0">
                <a:latin typeface="Times New Roman" pitchFamily="18" charset="0"/>
                <a:cs typeface="Times New Roman" pitchFamily="18" charset="0"/>
              </a:rPr>
              <a:t> preamble detection (BW = 500 kHz, SF = 11).</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greater than comparison is done using the existing comparator, and the less than comparison is done in parallel by the adder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different CPUs co-exist, they can either run the same ISA with a different </a:t>
            </a:r>
            <a:r>
              <a:rPr lang="en-IN" sz="2000" dirty="0" smtClean="0">
                <a:latin typeface="Times New Roman" pitchFamily="18" charset="0"/>
                <a:cs typeface="Times New Roman" pitchFamily="18" charset="0"/>
              </a:rPr>
              <a:t>micro architecture</a:t>
            </a:r>
            <a:r>
              <a:rPr lang="en-IN" sz="2000" dirty="0" smtClean="0">
                <a:latin typeface="Times New Roman" pitchFamily="18" charset="0"/>
                <a:cs typeface="Times New Roman" pitchFamily="18" charset="0"/>
              </a:rPr>
              <a:t>, or implement different ISA extensions of the main 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signal theory algorithms are often based on frequency-domain transformations built on complex domains, having hardware support for complex arithmetic increases performance when executing such algorithms.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Leveraging </a:t>
            </a:r>
            <a:r>
              <a:rPr lang="en-IN" sz="2000" dirty="0" smtClean="0">
                <a:latin typeface="Times New Roman" pitchFamily="18" charset="0"/>
                <a:cs typeface="Times New Roman" pitchFamily="18" charset="0"/>
              </a:rPr>
              <a:t>the existing hardware infrastructure for the </a:t>
            </a:r>
            <a:r>
              <a:rPr lang="en-IN" sz="2000" dirty="0" err="1" smtClean="0">
                <a:latin typeface="Times New Roman" pitchFamily="18" charset="0"/>
                <a:cs typeface="Times New Roman" pitchFamily="18" charset="0"/>
              </a:rPr>
              <a:t>pSIMD</a:t>
            </a:r>
            <a:r>
              <a:rPr lang="en-IN" sz="2000" dirty="0" smtClean="0">
                <a:latin typeface="Times New Roman" pitchFamily="18" charset="0"/>
                <a:cs typeface="Times New Roman" pitchFamily="18" charset="0"/>
              </a:rPr>
              <a:t> support, complex instructions between 16 bit data can be added with negligible overhead.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Single-issue </a:t>
            </a:r>
            <a:r>
              <a:rPr lang="en-IN" sz="2000" dirty="0" smtClean="0">
                <a:latin typeface="Times New Roman" pitchFamily="18" charset="0"/>
                <a:cs typeface="Times New Roman" pitchFamily="18" charset="0"/>
              </a:rPr>
              <a:t>in-order cores with a high IPC are typically more energy-efficient as no operations have to be repeated due to </a:t>
            </a:r>
            <a:r>
              <a:rPr lang="en-IN" sz="2000" dirty="0" err="1" smtClean="0">
                <a:latin typeface="Times New Roman" pitchFamily="18" charset="0"/>
                <a:cs typeface="Times New Roman" pitchFamily="18" charset="0"/>
              </a:rPr>
              <a:t>mispredictions</a:t>
            </a:r>
            <a:r>
              <a:rPr lang="en-IN" sz="2000" dirty="0" smtClean="0">
                <a:latin typeface="Times New Roman" pitchFamily="18" charset="0"/>
                <a:cs typeface="Times New Roman" pitchFamily="18" charset="0"/>
              </a:rPr>
              <a:t> and </a:t>
            </a:r>
            <a:r>
              <a:rPr lang="en-IN" sz="2000" dirty="0" smtClean="0">
                <a:latin typeface="Times New Roman" pitchFamily="18" charset="0"/>
                <a:cs typeface="Times New Roman" pitchFamily="18" charset="0"/>
              </a:rPr>
              <a:t>speculation.</a:t>
            </a:r>
          </a:p>
          <a:p>
            <a:pPr algn="just">
              <a:lnSpc>
                <a:spcPct val="150000"/>
              </a:lnSpc>
            </a:pPr>
            <a:r>
              <a:rPr lang="en-IN" sz="2000" dirty="0" smtClean="0">
                <a:latin typeface="Times New Roman" pitchFamily="18" charset="0"/>
                <a:cs typeface="Times New Roman" pitchFamily="18" charset="0"/>
              </a:rPr>
              <a:t>ARM solves this issue by grouping load-words operations as much as possible to avoid stalls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LSU detects an unaligned data access, it issues first a request to the high word and stores the data in a temporary register.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has led to a design where the additional circuitry to support the vector operations did not have an impact on the overall operation speed.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avoids overly conservative prologue and epilogue insertion created by the auto </a:t>
            </a:r>
            <a:r>
              <a:rPr lang="en-IN" sz="2000" dirty="0" err="1" smtClean="0">
                <a:latin typeface="Times New Roman" pitchFamily="18" charset="0"/>
                <a:cs typeface="Times New Roman" pitchFamily="18" charset="0"/>
              </a:rPr>
              <a:t>vectorizer</a:t>
            </a:r>
            <a:r>
              <a:rPr lang="en-IN" sz="2000" dirty="0" smtClean="0">
                <a:latin typeface="Times New Roman" pitchFamily="18" charset="0"/>
                <a:cs typeface="Times New Roman" pitchFamily="18" charset="0"/>
              </a:rPr>
              <a:t> that are having a serious negative impact on code size.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embedded domain, several solutions have been proposed in different technology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unique feature of the proposed SOC is the exploitation of body-biasing to reduce leakage power of the </a:t>
            </a:r>
            <a:r>
              <a:rPr lang="en-IN" sz="2000" dirty="0" err="1" smtClean="0">
                <a:latin typeface="Times New Roman" pitchFamily="18" charset="0"/>
                <a:cs typeface="Times New Roman" pitchFamily="18" charset="0"/>
              </a:rPr>
              <a:t>eFPGA</a:t>
            </a:r>
            <a:r>
              <a:rPr lang="en-IN" sz="2000" dirty="0" smtClean="0">
                <a:latin typeface="Times New Roman" pitchFamily="18" charset="0"/>
                <a:cs typeface="Times New Roman" pitchFamily="18" charset="0"/>
              </a:rPr>
              <a:t> fabric, achieving SOA state </a:t>
            </a:r>
            <a:r>
              <a:rPr lang="en-IN" sz="2000" dirty="0" smtClean="0">
                <a:latin typeface="Times New Roman" pitchFamily="18" charset="0"/>
                <a:cs typeface="Times New Roman" pitchFamily="18" charset="0"/>
              </a:rPr>
              <a:t>bit stream retentive </a:t>
            </a:r>
            <a:r>
              <a:rPr lang="en-IN" sz="2000" dirty="0" smtClean="0">
                <a:latin typeface="Times New Roman" pitchFamily="18" charset="0"/>
                <a:cs typeface="Times New Roman" pitchFamily="18" charset="0"/>
              </a:rPr>
              <a:t>sleep power for the </a:t>
            </a:r>
            <a:r>
              <a:rPr lang="en-IN" sz="2000" dirty="0" err="1" smtClean="0">
                <a:latin typeface="Times New Roman" pitchFamily="18" charset="0"/>
                <a:cs typeface="Times New Roman" pitchFamily="18" charset="0"/>
              </a:rPr>
              <a:t>eFPGA</a:t>
            </a:r>
            <a:r>
              <a:rPr lang="en-IN" sz="2000" dirty="0" smtClean="0">
                <a:latin typeface="Times New Roman" pitchFamily="18" charset="0"/>
                <a:cs typeface="Times New Roman" pitchFamily="18" charset="0"/>
              </a:rPr>
              <a:t> fabric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vector can contain two 16 bit elements or four 8 bit elements. To perform signed and unsigned multiplications, the 8 bit/16 bit inputs are sign-extended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 performs better than pure random and manual approaches, as well as using a single test program that covers the highest coverage as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In the proposed MCU, they are used to store private CPU data such as the stack and instruction binary.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Such DSPs achieve a very high performance when processing data, but are not as flexible as a processor and also harder to program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we focus on building a micro-architecture based on the </a:t>
            </a:r>
            <a:r>
              <a:rPr lang="en-IN" sz="2000" dirty="0" smtClean="0">
                <a:latin typeface="Times New Roman" pitchFamily="18" charset="0"/>
                <a:cs typeface="Times New Roman" pitchFamily="18" charset="0"/>
              </a:rPr>
              <a:t>RISC-V instruction </a:t>
            </a:r>
            <a:r>
              <a:rPr lang="en-IN" sz="2000" dirty="0" smtClean="0">
                <a:latin typeface="Times New Roman" pitchFamily="18" charset="0"/>
                <a:cs typeface="Times New Roman" pitchFamily="18" charset="0"/>
              </a:rPr>
              <a:t>set architecture (ISA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achieves similar performance and code density to state-of-the art MCUs based on a proprietary ISA, such as ARM Cortex M series cores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Performance can for example be increased with a dot-product instruction which accumulates two 16b×16b multiplication results in a single cycle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is designed for high performance computing and its power consumption is in the range of a couple of hundreds </a:t>
            </a:r>
            <a:r>
              <a:rPr lang="en-IN" sz="2000" dirty="0" err="1" smtClean="0">
                <a:latin typeface="Times New Roman" pitchFamily="18" charset="0"/>
                <a:cs typeface="Times New Roman" pitchFamily="18" charset="0"/>
              </a:rPr>
              <a:t>milliWatts</a:t>
            </a:r>
            <a:r>
              <a:rPr lang="en-IN" sz="2000" dirty="0" smtClean="0">
                <a:latin typeface="Times New Roman" pitchFamily="18" charset="0"/>
                <a:cs typeface="Times New Roman" pitchFamily="18" charset="0"/>
              </a:rPr>
              <a:t> and not suitable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compare the performance of basic RISC-</a:t>
            </a:r>
            <a:r>
              <a:rPr lang="en-IN" sz="2000" dirty="0" err="1" smtClean="0">
                <a:latin typeface="Times New Roman" pitchFamily="18" charset="0"/>
                <a:cs typeface="Times New Roman" pitchFamily="18" charset="0"/>
              </a:rPr>
              <a:t>Vimplementation</a:t>
            </a:r>
            <a:r>
              <a:rPr lang="en-IN" sz="2000" dirty="0" smtClean="0">
                <a:latin typeface="Times New Roman" pitchFamily="18" charset="0"/>
                <a:cs typeface="Times New Roman" pitchFamily="18" charset="0"/>
              </a:rPr>
              <a:t> to the architecture with the extensions proposed in this paper.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057400"/>
                <a:gridCol w="19812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Future of </a:t>
                      </a:r>
                      <a:r>
                        <a:rPr lang="en-US" sz="2000" dirty="0" err="1">
                          <a:latin typeface="Times New Roman"/>
                          <a:ea typeface="Calibri"/>
                          <a:cs typeface="Latha"/>
                        </a:rPr>
                        <a:t>Mems</a:t>
                      </a:r>
                      <a:r>
                        <a:rPr lang="en-US" sz="2000" dirty="0">
                          <a:latin typeface="Times New Roman"/>
                          <a:ea typeface="Calibri"/>
                          <a:cs typeface="Latha"/>
                        </a:rPr>
                        <a:t> Sensors in Our Connected World the Three Waves of </a:t>
                      </a:r>
                      <a:r>
                        <a:rPr lang="en-US" sz="2000" dirty="0" err="1">
                          <a:latin typeface="Times New Roman"/>
                          <a:ea typeface="Calibri"/>
                          <a:cs typeface="Latha"/>
                        </a:rPr>
                        <a:t>Mems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G. </a:t>
                      </a:r>
                      <a:r>
                        <a:rPr lang="en-US" sz="2000" dirty="0" err="1">
                          <a:latin typeface="Times New Roman"/>
                          <a:ea typeface="Calibri"/>
                          <a:cs typeface="Latha"/>
                        </a:rPr>
                        <a:t>Lammel</a:t>
                      </a:r>
                      <a:r>
                        <a:rPr lang="en-US" sz="2000" dirty="0">
                          <a:latin typeface="Times New Roman"/>
                          <a:ea typeface="Calibri"/>
                          <a:cs typeface="Latha"/>
                        </a:rPr>
                        <a:t> and Bosch </a:t>
                      </a:r>
                      <a:r>
                        <a:rPr lang="en-US" sz="2000" dirty="0" err="1">
                          <a:latin typeface="Times New Roman"/>
                          <a:ea typeface="Calibri"/>
                          <a:cs typeface="Latha"/>
                        </a:rPr>
                        <a:t>Sensortec</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Silicon chips are only one part of the MEMS story, you need as well special mixed signal circuitry, low power data processing, smart algorithms and connectivity to transform raw signals into meaningful information.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Simulating the power consumption of large-scale sensor network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Shnayder, M. Hempstead, B.-R. Chen, G. W. Allen, and M. Welsh,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present </a:t>
                      </a:r>
                      <a:r>
                        <a:rPr lang="en-US" sz="2000" dirty="0" err="1">
                          <a:solidFill>
                            <a:srgbClr val="333333"/>
                          </a:solidFill>
                          <a:latin typeface="Times New Roman"/>
                          <a:ea typeface="Calibri"/>
                          <a:cs typeface="Latha"/>
                        </a:rPr>
                        <a:t>PowerTOSSIM</a:t>
                      </a:r>
                      <a:r>
                        <a:rPr lang="en-US" sz="2000" dirty="0">
                          <a:solidFill>
                            <a:srgbClr val="333333"/>
                          </a:solidFill>
                          <a:latin typeface="Times New Roman"/>
                          <a:ea typeface="Calibri"/>
                          <a:cs typeface="Latha"/>
                        </a:rPr>
                        <a:t>, a scalable simulation en- </a:t>
                      </a:r>
                      <a:r>
                        <a:rPr lang="en-US" sz="2000" dirty="0" err="1">
                          <a:solidFill>
                            <a:srgbClr val="333333"/>
                          </a:solidFill>
                          <a:latin typeface="Times New Roman"/>
                          <a:ea typeface="Calibri"/>
                          <a:cs typeface="Latha"/>
                        </a:rPr>
                        <a:t>vironment</a:t>
                      </a:r>
                      <a:r>
                        <a:rPr lang="en-US" sz="2000" dirty="0">
                          <a:solidFill>
                            <a:srgbClr val="333333"/>
                          </a:solidFill>
                          <a:latin typeface="Times New Roman"/>
                          <a:ea typeface="Calibri"/>
                          <a:cs typeface="Latha"/>
                        </a:rPr>
                        <a:t> for wireless sensor networks that provides an accurate, per- node estimate of power consumption.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Information fusion for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F. Nakamura, A. a. F. Loureiro, and A. C. Frery,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Wireless sensor networks produce a large amount of data that needs to be processed, delivered, and assessed according to the application objectives.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batteryless 19µW MICS/ISM-band energy harvesting body area sensor node SoC</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Zhang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Recent advances in ultra-low power chip design techniques, many originally targeting wireless sensor networks, will enable a new generation of body-worn devices for health monitoring.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524000" y="1295400"/>
            <a:ext cx="6705599"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presented an extended RISC-</a:t>
            </a:r>
            <a:r>
              <a:rPr lang="en-IN" sz="2000" dirty="0" err="1" smtClean="0">
                <a:latin typeface="Times New Roman" pitchFamily="18" charset="0"/>
                <a:cs typeface="Times New Roman" pitchFamily="18" charset="0"/>
              </a:rPr>
              <a:t>Vbased</a:t>
            </a:r>
            <a:r>
              <a:rPr lang="en-IN" sz="2000" dirty="0" smtClean="0">
                <a:latin typeface="Times New Roman" pitchFamily="18" charset="0"/>
                <a:cs typeface="Times New Roman" pitchFamily="18" charset="0"/>
              </a:rPr>
              <a:t> processor core architecture which is compatible with state-of-the art cores. The processor core has been designed for a multi-core PULP system with a shared L1 memory and a shared I$. To increase the computational density of the processor, ISA-extensions, such as hardware loops, post-incrementing addressing modes, fixed-point and vector instructions have been added. Powerful dot-product and sum-of-dot-products instructions on 8b and 16b data types allow to perform up to 4 multiplications and accumulations in a single cycle while consuming the same power as a single 32b MAC operation. A smart L0 buffer in the fetch stage of the cores is capable of fetching compressed instructions and buffering one </a:t>
            </a:r>
            <a:r>
              <a:rPr lang="en-IN" sz="2000" dirty="0" err="1" smtClean="0">
                <a:latin typeface="Times New Roman" pitchFamily="18" charset="0"/>
                <a:cs typeface="Times New Roman" pitchFamily="18" charset="0"/>
              </a:rPr>
              <a:t>cacheline</a:t>
            </a:r>
            <a:r>
              <a:rPr lang="en-IN" sz="2000" dirty="0" smtClean="0">
                <a:latin typeface="Times New Roman" pitchFamily="18" charset="0"/>
                <a:cs typeface="Times New Roman" pitchFamily="18" charset="0"/>
              </a:rPr>
              <a:t>, greatly reducing the pressure on the shared I$.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 </a:t>
            </a:r>
            <a:r>
              <a:rPr lang="en-IN" sz="1600" dirty="0" err="1" smtClean="0">
                <a:latin typeface="Times New Roman" pitchFamily="18" charset="0"/>
                <a:cs typeface="Times New Roman" pitchFamily="18" charset="0"/>
              </a:rPr>
              <a:t>Lammel</a:t>
            </a:r>
            <a:r>
              <a:rPr lang="en-IN" sz="1600" dirty="0" smtClean="0">
                <a:latin typeface="Times New Roman" pitchFamily="18" charset="0"/>
                <a:cs typeface="Times New Roman" pitchFamily="18" charset="0"/>
              </a:rPr>
              <a:t> and Bosch </a:t>
            </a:r>
            <a:r>
              <a:rPr lang="en-IN" sz="1600" dirty="0" err="1" smtClean="0">
                <a:latin typeface="Times New Roman" pitchFamily="18" charset="0"/>
                <a:cs typeface="Times New Roman" pitchFamily="18" charset="0"/>
              </a:rPr>
              <a:t>Sensortec</a:t>
            </a:r>
            <a:r>
              <a:rPr lang="en-IN" sz="1600" dirty="0" smtClean="0">
                <a:latin typeface="Times New Roman" pitchFamily="18" charset="0"/>
                <a:cs typeface="Times New Roman" pitchFamily="18" charset="0"/>
              </a:rPr>
              <a:t>, “The Future of </a:t>
            </a:r>
            <a:r>
              <a:rPr lang="en-IN" sz="1600" dirty="0" err="1" smtClean="0">
                <a:latin typeface="Times New Roman" pitchFamily="18" charset="0"/>
                <a:cs typeface="Times New Roman" pitchFamily="18" charset="0"/>
              </a:rPr>
              <a:t>Mems</a:t>
            </a:r>
            <a:r>
              <a:rPr lang="en-IN" sz="1600" dirty="0" smtClean="0">
                <a:latin typeface="Times New Roman" pitchFamily="18" charset="0"/>
                <a:cs typeface="Times New Roman" pitchFamily="18" charset="0"/>
              </a:rPr>
              <a:t> Sensors in Our Connected World the Three Waves of </a:t>
            </a:r>
            <a:r>
              <a:rPr lang="en-IN" sz="1600" dirty="0" err="1" smtClean="0">
                <a:latin typeface="Times New Roman" pitchFamily="18" charset="0"/>
                <a:cs typeface="Times New Roman" pitchFamily="18" charset="0"/>
              </a:rPr>
              <a:t>Mems</a:t>
            </a:r>
            <a:r>
              <a:rPr lang="en-IN" sz="1600" dirty="0" smtClean="0">
                <a:latin typeface="Times New Roman" pitchFamily="18" charset="0"/>
                <a:cs typeface="Times New Roman" pitchFamily="18" charset="0"/>
              </a:rPr>
              <a:t>,” in Int. Conf. Micro Electro Mech. Syst., 2015, pp. 61–64.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V. </a:t>
            </a:r>
            <a:r>
              <a:rPr lang="en-IN" sz="1600" dirty="0" err="1" smtClean="0">
                <a:latin typeface="Times New Roman" pitchFamily="18" charset="0"/>
                <a:cs typeface="Times New Roman" pitchFamily="18" charset="0"/>
              </a:rPr>
              <a:t>Shnayder</a:t>
            </a:r>
            <a:r>
              <a:rPr lang="en-IN" sz="1600" dirty="0" smtClean="0">
                <a:latin typeface="Times New Roman" pitchFamily="18" charset="0"/>
                <a:cs typeface="Times New Roman" pitchFamily="18" charset="0"/>
              </a:rPr>
              <a:t>, M. Hempstead, B.-R. Chen, G. W. Allen, and M. Welsh, “Simulating the power consumption of large-scale sensor network applications,” in Proc. 2nd Int. Conf. Embed. networked Sens. Syst. - </a:t>
            </a:r>
            <a:r>
              <a:rPr lang="en-IN" sz="1600" dirty="0" err="1" smtClean="0">
                <a:latin typeface="Times New Roman" pitchFamily="18" charset="0"/>
                <a:cs typeface="Times New Roman" pitchFamily="18" charset="0"/>
              </a:rPr>
              <a:t>SenSys</a:t>
            </a:r>
            <a:r>
              <a:rPr lang="en-IN" sz="1600" dirty="0" smtClean="0">
                <a:latin typeface="Times New Roman" pitchFamily="18" charset="0"/>
                <a:cs typeface="Times New Roman" pitchFamily="18" charset="0"/>
              </a:rPr>
              <a:t> ’04, 2004, pp. 188–200.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E. F. Nakamura, A. a. F. </a:t>
            </a:r>
            <a:r>
              <a:rPr lang="en-IN" sz="1600" dirty="0" err="1" smtClean="0">
                <a:latin typeface="Times New Roman" pitchFamily="18" charset="0"/>
                <a:cs typeface="Times New Roman" pitchFamily="18" charset="0"/>
              </a:rPr>
              <a:t>Loureiro</a:t>
            </a:r>
            <a:r>
              <a:rPr lang="en-IN" sz="1600" dirty="0" smtClean="0">
                <a:latin typeface="Times New Roman" pitchFamily="18" charset="0"/>
                <a:cs typeface="Times New Roman" pitchFamily="18" charset="0"/>
              </a:rPr>
              <a:t>, and A. C. </a:t>
            </a:r>
            <a:r>
              <a:rPr lang="en-IN" sz="1600" dirty="0" err="1" smtClean="0">
                <a:latin typeface="Times New Roman" pitchFamily="18" charset="0"/>
                <a:cs typeface="Times New Roman" pitchFamily="18" charset="0"/>
              </a:rPr>
              <a:t>Frery</a:t>
            </a:r>
            <a:r>
              <a:rPr lang="en-IN" sz="1600" dirty="0" smtClean="0">
                <a:latin typeface="Times New Roman" pitchFamily="18" charset="0"/>
                <a:cs typeface="Times New Roman" pitchFamily="18" charset="0"/>
              </a:rPr>
              <a:t>, “Information fusion for wireless sensor networks,” ACM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vol. 39, no. 3, p. 9,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a:t>
            </a:r>
            <a:r>
              <a:rPr lang="en-IN" sz="1600" dirty="0" err="1" smtClean="0">
                <a:latin typeface="Times New Roman" pitchFamily="18" charset="0"/>
                <a:cs typeface="Times New Roman" pitchFamily="18" charset="0"/>
              </a:rPr>
              <a:t>Konijnenburg</a:t>
            </a:r>
            <a:r>
              <a:rPr lang="en-IN" sz="1600" dirty="0" smtClean="0">
                <a:latin typeface="Times New Roman" pitchFamily="18" charset="0"/>
                <a:cs typeface="Times New Roman" pitchFamily="18" charset="0"/>
              </a:rPr>
              <a:t>, Mario and </a:t>
            </a:r>
            <a:r>
              <a:rPr lang="en-IN" sz="1600" dirty="0" err="1" smtClean="0">
                <a:latin typeface="Times New Roman" pitchFamily="18" charset="0"/>
                <a:cs typeface="Times New Roman" pitchFamily="18" charset="0"/>
              </a:rPr>
              <a:t>Stanzione</a:t>
            </a:r>
            <a:r>
              <a:rPr lang="en-IN" sz="1600" dirty="0" smtClean="0">
                <a:latin typeface="Times New Roman" pitchFamily="18" charset="0"/>
                <a:cs typeface="Times New Roman" pitchFamily="18" charset="0"/>
              </a:rPr>
              <a:t>, Stefano and Yan, Long and </a:t>
            </a:r>
            <a:r>
              <a:rPr lang="en-IN" sz="1600" dirty="0" err="1" smtClean="0">
                <a:latin typeface="Times New Roman" pitchFamily="18" charset="0"/>
                <a:cs typeface="Times New Roman" pitchFamily="18" charset="0"/>
              </a:rPr>
              <a:t>Jee</a:t>
            </a:r>
            <a:r>
              <a:rPr lang="en-IN" sz="1600" dirty="0" smtClean="0">
                <a:latin typeface="Times New Roman" pitchFamily="18" charset="0"/>
                <a:cs typeface="Times New Roman" pitchFamily="18" charset="0"/>
              </a:rPr>
              <a:t>, Dong-Woo and </a:t>
            </a:r>
            <a:r>
              <a:rPr lang="en-IN" sz="1600" dirty="0" err="1" smtClean="0">
                <a:latin typeface="Times New Roman" pitchFamily="18" charset="0"/>
                <a:cs typeface="Times New Roman" pitchFamily="18" charset="0"/>
              </a:rPr>
              <a:t>Pettine</a:t>
            </a:r>
            <a:r>
              <a:rPr lang="en-IN" sz="1600" dirty="0" smtClean="0">
                <a:latin typeface="Times New Roman" pitchFamily="18" charset="0"/>
                <a:cs typeface="Times New Roman" pitchFamily="18" charset="0"/>
              </a:rPr>
              <a:t>, Julia and van </a:t>
            </a:r>
            <a:r>
              <a:rPr lang="en-IN" sz="1600" dirty="0" err="1" smtClean="0">
                <a:latin typeface="Times New Roman" pitchFamily="18" charset="0"/>
                <a:cs typeface="Times New Roman" pitchFamily="18" charset="0"/>
              </a:rPr>
              <a:t>Wegberg</a:t>
            </a:r>
            <a:r>
              <a:rPr lang="en-IN" sz="1600" dirty="0" smtClean="0">
                <a:latin typeface="Times New Roman" pitchFamily="18" charset="0"/>
                <a:cs typeface="Times New Roman" pitchFamily="18" charset="0"/>
              </a:rPr>
              <a:t>, Roland and Kim, </a:t>
            </a:r>
            <a:r>
              <a:rPr lang="en-IN" sz="1600" dirty="0" err="1" smtClean="0">
                <a:latin typeface="Times New Roman" pitchFamily="18" charset="0"/>
                <a:cs typeface="Times New Roman" pitchFamily="18" charset="0"/>
              </a:rPr>
              <a:t>Hyejung</a:t>
            </a:r>
            <a:r>
              <a:rPr lang="en-IN" sz="1600" dirty="0" smtClean="0">
                <a:latin typeface="Times New Roman" pitchFamily="18" charset="0"/>
                <a:cs typeface="Times New Roman" pitchFamily="18" charset="0"/>
              </a:rPr>
              <a:t> and van </a:t>
            </a:r>
            <a:r>
              <a:rPr lang="en-IN" sz="1600" dirty="0" err="1" smtClean="0">
                <a:latin typeface="Times New Roman" pitchFamily="18" charset="0"/>
                <a:cs typeface="Times New Roman" pitchFamily="18" charset="0"/>
              </a:rPr>
              <a:t>Liempd</a:t>
            </a:r>
            <a:r>
              <a:rPr lang="en-IN" sz="1600" dirty="0" smtClean="0">
                <a:latin typeface="Times New Roman" pitchFamily="18" charset="0"/>
                <a:cs typeface="Times New Roman" pitchFamily="18" charset="0"/>
              </a:rPr>
              <a:t>, Chris and Fish, Ram and </a:t>
            </a:r>
            <a:r>
              <a:rPr lang="en-IN" sz="1600" dirty="0" err="1" smtClean="0">
                <a:latin typeface="Times New Roman" pitchFamily="18" charset="0"/>
                <a:cs typeface="Times New Roman" pitchFamily="18" charset="0"/>
              </a:rPr>
              <a:t>Schluessler</a:t>
            </a:r>
            <a:r>
              <a:rPr lang="en-IN" sz="1600" dirty="0" smtClean="0">
                <a:latin typeface="Times New Roman" pitchFamily="18" charset="0"/>
                <a:cs typeface="Times New Roman" pitchFamily="18" charset="0"/>
              </a:rPr>
              <a:t>, “28.4 A Battery-Powered Efficient Multi-Sensor Acquisition System with Simultaneous ECG,” in 2016 IEEE Int. Solid-State Circuits Conf., 2016, pp. 480–482.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F. Zhang et al., “A </a:t>
            </a:r>
            <a:r>
              <a:rPr lang="en-IN" sz="1600" dirty="0" err="1" smtClean="0">
                <a:latin typeface="Times New Roman" pitchFamily="18" charset="0"/>
                <a:cs typeface="Times New Roman" pitchFamily="18" charset="0"/>
              </a:rPr>
              <a:t>batteryless</a:t>
            </a:r>
            <a:r>
              <a:rPr lang="en-IN" sz="1600" dirty="0" smtClean="0">
                <a:latin typeface="Times New Roman" pitchFamily="18" charset="0"/>
                <a:cs typeface="Times New Roman" pitchFamily="18" charset="0"/>
              </a:rPr>
              <a:t> 19µW MICS/ISM-band energy harvesting body area sensor node </a:t>
            </a:r>
            <a:r>
              <a:rPr lang="en-IN" sz="1600" dirty="0" err="1" smtClean="0">
                <a:latin typeface="Times New Roman" pitchFamily="18" charset="0"/>
                <a:cs typeface="Times New Roman" pitchFamily="18" charset="0"/>
              </a:rPr>
              <a:t>SoC</a:t>
            </a:r>
            <a:r>
              <a:rPr lang="en-IN" sz="1600" dirty="0" smtClean="0">
                <a:latin typeface="Times New Roman" pitchFamily="18" charset="0"/>
                <a:cs typeface="Times New Roman" pitchFamily="18" charset="0"/>
              </a:rPr>
              <a:t>,” in Dig. Tech. Pap. - IEEE Int. Solid-State Circuits Conf., vol. 55, 2012, pp. 298–299.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R. </a:t>
            </a:r>
            <a:r>
              <a:rPr lang="en-IN" sz="1600" dirty="0" err="1" smtClean="0">
                <a:latin typeface="Times New Roman" pitchFamily="18" charset="0"/>
                <a:cs typeface="Times New Roman" pitchFamily="18" charset="0"/>
              </a:rPr>
              <a:t>Sridhara</a:t>
            </a:r>
            <a:r>
              <a:rPr lang="en-IN" sz="1600" dirty="0" smtClean="0">
                <a:latin typeface="Times New Roman" pitchFamily="18" charset="0"/>
                <a:cs typeface="Times New Roman" pitchFamily="18" charset="0"/>
              </a:rPr>
              <a:t> et al., “Microwatt embedded processor platform for medical system-on-chip applications,” IEEE J. Solid-State Circuits, vol. 46, no. 4, pp. 721–730,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R. G. </a:t>
            </a:r>
            <a:r>
              <a:rPr lang="en-IN" sz="1600" dirty="0" err="1" smtClean="0">
                <a:latin typeface="Times New Roman" pitchFamily="18" charset="0"/>
                <a:cs typeface="Times New Roman" pitchFamily="18" charset="0"/>
              </a:rPr>
              <a:t>Dreslinski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Wieckowski</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Blaauw</a:t>
            </a:r>
            <a:r>
              <a:rPr lang="en-IN" sz="1600" dirty="0" smtClean="0">
                <a:latin typeface="Times New Roman" pitchFamily="18" charset="0"/>
                <a:cs typeface="Times New Roman" pitchFamily="18" charset="0"/>
              </a:rPr>
              <a:t>, D. Sylvester, and T. </a:t>
            </a:r>
            <a:r>
              <a:rPr lang="en-IN" sz="1600" dirty="0" err="1" smtClean="0">
                <a:latin typeface="Times New Roman" pitchFamily="18" charset="0"/>
                <a:cs typeface="Times New Roman" pitchFamily="18" charset="0"/>
              </a:rPr>
              <a:t>Mudge</a:t>
            </a:r>
            <a:r>
              <a:rPr lang="en-IN" sz="1600" dirty="0" smtClean="0">
                <a:latin typeface="Times New Roman" pitchFamily="18" charset="0"/>
                <a:cs typeface="Times New Roman" pitchFamily="18" charset="0"/>
              </a:rPr>
              <a:t>, “Near-threshold computing: Reclaiming </a:t>
            </a:r>
            <a:r>
              <a:rPr lang="en-IN" sz="1600" dirty="0" err="1" smtClean="0">
                <a:latin typeface="Times New Roman" pitchFamily="18" charset="0"/>
                <a:cs typeface="Times New Roman" pitchFamily="18" charset="0"/>
              </a:rPr>
              <a:t>moore’s</a:t>
            </a:r>
            <a:r>
              <a:rPr lang="en-IN" sz="1600" dirty="0" smtClean="0">
                <a:latin typeface="Times New Roman" pitchFamily="18" charset="0"/>
                <a:cs typeface="Times New Roman" pitchFamily="18" charset="0"/>
              </a:rPr>
              <a:t> law through energy efficient integrated circuits,” Proc. IEEE, vol. 98, no. 2, pp. 253–266,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 Y. </a:t>
            </a:r>
            <a:r>
              <a:rPr lang="en-IN" sz="1600" dirty="0" err="1" smtClean="0">
                <a:latin typeface="Times New Roman" pitchFamily="18" charset="0"/>
                <a:cs typeface="Times New Roman" pitchFamily="18" charset="0"/>
              </a:rPr>
              <a:t>Dogan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Constantin</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Atienza</a:t>
            </a:r>
            <a:r>
              <a:rPr lang="en-IN" sz="1600" dirty="0" smtClean="0">
                <a:latin typeface="Times New Roman" pitchFamily="18" charset="0"/>
                <a:cs typeface="Times New Roman" pitchFamily="18" charset="0"/>
              </a:rPr>
              <a:t>, A. Burg, and L. </a:t>
            </a:r>
            <a:r>
              <a:rPr lang="en-IN" sz="1600" dirty="0" err="1" smtClean="0">
                <a:latin typeface="Times New Roman" pitchFamily="18" charset="0"/>
                <a:cs typeface="Times New Roman" pitchFamily="18" charset="0"/>
              </a:rPr>
              <a:t>Benini</a:t>
            </a:r>
            <a:r>
              <a:rPr lang="en-IN" sz="1600" dirty="0" smtClean="0">
                <a:latin typeface="Times New Roman" pitchFamily="18" charset="0"/>
                <a:cs typeface="Times New Roman" pitchFamily="18" charset="0"/>
              </a:rPr>
              <a:t>, “Low-power processor architecture exploration for online biomedical signal analysis,” Circuits, Devices Syst. IET, vol. 6, no. 5, pp. 279–286,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R. </a:t>
            </a:r>
            <a:r>
              <a:rPr lang="en-IN" sz="1600" dirty="0" err="1" smtClean="0">
                <a:latin typeface="Times New Roman" pitchFamily="18" charset="0"/>
                <a:cs typeface="Times New Roman" pitchFamily="18" charset="0"/>
              </a:rPr>
              <a:t>Banakar</a:t>
            </a:r>
            <a:r>
              <a:rPr lang="en-IN" sz="1600" dirty="0" smtClean="0">
                <a:latin typeface="Times New Roman" pitchFamily="18" charset="0"/>
                <a:cs typeface="Times New Roman" pitchFamily="18" charset="0"/>
              </a:rPr>
              <a:t>, S. Steinke, B.-S. L. B.-S. Lee, M. </a:t>
            </a:r>
            <a:r>
              <a:rPr lang="en-IN" sz="1600" dirty="0" err="1" smtClean="0">
                <a:latin typeface="Times New Roman" pitchFamily="18" charset="0"/>
                <a:cs typeface="Times New Roman" pitchFamily="18" charset="0"/>
              </a:rPr>
              <a:t>Balakrishnan</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Marwedel</a:t>
            </a:r>
            <a:r>
              <a:rPr lang="en-IN" sz="1600" dirty="0" smtClean="0">
                <a:latin typeface="Times New Roman" pitchFamily="18" charset="0"/>
                <a:cs typeface="Times New Roman" pitchFamily="18" charset="0"/>
              </a:rPr>
              <a:t>, “Scratchpad memory: a design alternative for cache on-chip memory in embedded systems,” Proc. Tenth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Hardware/Software </a:t>
            </a:r>
            <a:r>
              <a:rPr lang="en-IN" sz="1600" dirty="0" err="1" smtClean="0">
                <a:latin typeface="Times New Roman" pitchFamily="18" charset="0"/>
                <a:cs typeface="Times New Roman" pitchFamily="18" charset="0"/>
              </a:rPr>
              <a:t>Codesign</a:t>
            </a:r>
            <a:r>
              <a:rPr lang="en-IN" sz="1600" dirty="0" smtClean="0">
                <a:latin typeface="Times New Roman" pitchFamily="18" charset="0"/>
                <a:cs typeface="Times New Roman" pitchFamily="18" charset="0"/>
              </a:rPr>
              <a:t>. CODES 2002, pp. 73–78, 2002.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P. </a:t>
            </a:r>
            <a:r>
              <a:rPr lang="en-IN" sz="1600" dirty="0" err="1" smtClean="0">
                <a:latin typeface="Times New Roman" pitchFamily="18" charset="0"/>
                <a:cs typeface="Times New Roman" pitchFamily="18" charset="0"/>
              </a:rPr>
              <a:t>Meinerzhagen</a:t>
            </a:r>
            <a:r>
              <a:rPr lang="en-IN" sz="1600" dirty="0" smtClean="0">
                <a:latin typeface="Times New Roman" pitchFamily="18" charset="0"/>
                <a:cs typeface="Times New Roman" pitchFamily="18" charset="0"/>
              </a:rPr>
              <a:t>, C. Roth, and A. Burg, “Towards generic low-power area-efficient standard cell based memory architectures,” in Midwest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2010, pp. 129–132.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1601</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RISC-V ISA Extension for Ultra-Low Power IoT Wireless Signal Processing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2021-08-10T11:15:38Z</dcterms:modified>
</cp:coreProperties>
</file>