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Time Scheduling and Energy Trading for Heterogeneous Wireless-Powered and Backscattering-based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studies the strategic interactions between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 provider (</a:t>
            </a:r>
            <a:r>
              <a:rPr lang="en-IN" sz="2000" dirty="0" err="1" smtClean="0">
                <a:latin typeface="Times New Roman" pitchFamily="18" charset="0"/>
                <a:cs typeface="Times New Roman" pitchFamily="18" charset="0"/>
              </a:rPr>
              <a:t>IoTSP</a:t>
            </a:r>
            <a:r>
              <a:rPr lang="en-IN" sz="2000" dirty="0" smtClean="0">
                <a:latin typeface="Times New Roman" pitchFamily="18" charset="0"/>
                <a:cs typeface="Times New Roman" pitchFamily="18" charset="0"/>
              </a:rPr>
              <a:t>) which consists of heterogeneous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its energy service provider (ESP). To that end, we propose an economic framework using the </a:t>
            </a:r>
            <a:r>
              <a:rPr lang="en-IN" sz="2000" dirty="0" err="1" smtClean="0">
                <a:latin typeface="Times New Roman" pitchFamily="18" charset="0"/>
                <a:cs typeface="Times New Roman" pitchFamily="18" charset="0"/>
              </a:rPr>
              <a:t>Stackelberg</a:t>
            </a:r>
            <a:r>
              <a:rPr lang="en-IN" sz="2000" dirty="0" smtClean="0">
                <a:latin typeface="Times New Roman" pitchFamily="18" charset="0"/>
                <a:cs typeface="Times New Roman" pitchFamily="18" charset="0"/>
              </a:rPr>
              <a:t> game to maximize the network throughput and energy efficiency of both the </a:t>
            </a:r>
            <a:r>
              <a:rPr lang="en-IN" sz="2000" dirty="0" err="1" smtClean="0">
                <a:latin typeface="Times New Roman" pitchFamily="18" charset="0"/>
                <a:cs typeface="Times New Roman" pitchFamily="18" charset="0"/>
              </a:rPr>
              <a:t>IoTSP</a:t>
            </a:r>
            <a:r>
              <a:rPr lang="en-IN" sz="2000" dirty="0" smtClean="0">
                <a:latin typeface="Times New Roman" pitchFamily="18" charset="0"/>
                <a:cs typeface="Times New Roman" pitchFamily="18" charset="0"/>
              </a:rPr>
              <a:t> and ESP. To obtain the </a:t>
            </a:r>
            <a:r>
              <a:rPr lang="en-IN" sz="2000" dirty="0" err="1" smtClean="0">
                <a:latin typeface="Times New Roman" pitchFamily="18" charset="0"/>
                <a:cs typeface="Times New Roman" pitchFamily="18" charset="0"/>
              </a:rPr>
              <a:t>Stackelberg</a:t>
            </a:r>
            <a:r>
              <a:rPr lang="en-IN" sz="2000" dirty="0" smtClean="0">
                <a:latin typeface="Times New Roman" pitchFamily="18" charset="0"/>
                <a:cs typeface="Times New Roman" pitchFamily="18" charset="0"/>
              </a:rPr>
              <a:t> equilibrium (SE), we apply a backward induction technique which first derives a closed-form solution for the ESP (follower). Then, to tackle the non-convex optimization problem for the </a:t>
            </a:r>
            <a:r>
              <a:rPr lang="en-IN" sz="2000" dirty="0" err="1" smtClean="0">
                <a:latin typeface="Times New Roman" pitchFamily="18" charset="0"/>
                <a:cs typeface="Times New Roman" pitchFamily="18" charset="0"/>
              </a:rPr>
              <a:t>IoTSP</a:t>
            </a:r>
            <a:r>
              <a:rPr lang="en-IN" sz="2000" dirty="0" smtClean="0">
                <a:latin typeface="Times New Roman" pitchFamily="18" charset="0"/>
                <a:cs typeface="Times New Roman" pitchFamily="18" charset="0"/>
              </a:rPr>
              <a:t> (leader), we leverage the block coordinate descent and convex-concave procedure techniques to design two partitioning schemes (i.e., partial adjustment (PA) and joint adjustment (JA)) to find the optimal energy price and service time that constitute local SEs. Numerical results reveal that by jointly optimizing the energy trading and time allocation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one can achieve significant improvements in terms of the </a:t>
            </a:r>
            <a:r>
              <a:rPr lang="en-IN" sz="2000" dirty="0" err="1" smtClean="0">
                <a:latin typeface="Times New Roman" pitchFamily="18" charset="0"/>
                <a:cs typeface="Times New Roman" pitchFamily="18" charset="0"/>
              </a:rPr>
              <a:t>IoTSP’s</a:t>
            </a:r>
            <a:r>
              <a:rPr lang="en-IN" sz="2000" dirty="0" smtClean="0">
                <a:latin typeface="Times New Roman" pitchFamily="18" charset="0"/>
                <a:cs typeface="Times New Roman" pitchFamily="18" charset="0"/>
              </a:rPr>
              <a:t> profit compared with those of conventional transmission methods (up to 38.7 folds). Different tradeoffs between the ESP’s and </a:t>
            </a:r>
            <a:r>
              <a:rPr lang="en-IN" sz="2000" dirty="0" err="1" smtClean="0">
                <a:latin typeface="Times New Roman" pitchFamily="18" charset="0"/>
                <a:cs typeface="Times New Roman" pitchFamily="18" charset="0"/>
              </a:rPr>
              <a:t>IoTSP’s</a:t>
            </a:r>
            <a:r>
              <a:rPr lang="en-IN" sz="2000" dirty="0" smtClean="0">
                <a:latin typeface="Times New Roman" pitchFamily="18" charset="0"/>
                <a:cs typeface="Times New Roman" pitchFamily="18" charset="0"/>
              </a:rPr>
              <a:t> profits and complexities of the PA/JA schemes can also be numerically tuned. Simulations also show that the obtained local SEs approach the optimal social welfare when the benefit per transmitted bit exceeds a given threshold</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existing work on the WPBC optimizes time allocation for devices to perform energy harvesting, active and passive transmissions under the time-division multiplexing (TDM) framework with the assumption of homogeneous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devices.</a:t>
            </a:r>
          </a:p>
          <a:p>
            <a:pPr algn="just">
              <a:lnSpc>
                <a:spcPct val="150000"/>
              </a:lnSpc>
            </a:pPr>
            <a:r>
              <a:rPr lang="en-IN" sz="2000" dirty="0" smtClean="0">
                <a:latin typeface="Times New Roman" pitchFamily="18" charset="0"/>
                <a:cs typeface="Times New Roman" pitchFamily="18" charset="0"/>
              </a:rPr>
              <a:t>In practice, various types of WPDs with different hardware capabilities and configurations, e.g., performing backscattering or HTT or both can co-exist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a large number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can belong to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 provider (ISP) who is required to pay for energy to operate its service (e.g., a contractor that provides data collecting/monitoring services for smart cities).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two schemes (i.e., the PA and JA schemes) performing iterative algorithms based on the BCD and CCCP techniques are proposed to address the non-concave optimization problem of the ISP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tackle the profit maximization problem of the ISP, we propose two partitioning schemes, called partial adjustment (PA) and joint adjustment (JA)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profit maximization of the ISP is a </a:t>
            </a:r>
            <a:r>
              <a:rPr lang="en-IN" sz="2000" dirty="0" err="1" smtClean="0">
                <a:latin typeface="Times New Roman" pitchFamily="18" charset="0"/>
                <a:cs typeface="Times New Roman" pitchFamily="18" charset="0"/>
              </a:rPr>
              <a:t>nonconcave</a:t>
            </a:r>
            <a:r>
              <a:rPr lang="en-IN" sz="2000" dirty="0" smtClean="0">
                <a:latin typeface="Times New Roman" pitchFamily="18" charset="0"/>
                <a:cs typeface="Times New Roman" pitchFamily="18" charset="0"/>
              </a:rPr>
              <a:t> problem with respect to the requested energy price and operation times of the PB 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these variables are strongly coupled, making the non-concave optimization problem of the ISP more challenging.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an economic model is proposed to jointly optimize profits for participants in a heterogeneous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wireless-powered backscatter communication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study the </a:t>
            </a:r>
            <a:r>
              <a:rPr lang="en-IN" sz="2000" dirty="0" err="1" smtClean="0">
                <a:latin typeface="Times New Roman" pitchFamily="18" charset="0"/>
                <a:cs typeface="Times New Roman" pitchFamily="18" charset="0"/>
              </a:rPr>
              <a:t>Stackelberg</a:t>
            </a:r>
            <a:r>
              <a:rPr lang="en-IN" sz="2000" dirty="0" smtClean="0">
                <a:latin typeface="Times New Roman" pitchFamily="18" charset="0"/>
                <a:cs typeface="Times New Roman" pitchFamily="18" charset="0"/>
              </a:rPr>
              <a:t> equilibrium, we first obtain a closed-form solution for the ESP and propose a low-complexity iterative method based on block coordinate descent (BCD) to address the non-convex optimization problem for the ISP.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propose an iterative algorithm developed based on the block coordinate descent (BCD) </a:t>
            </a:r>
            <a:r>
              <a:rPr lang="en-IN" sz="2000" dirty="0" smtClean="0">
                <a:latin typeface="Times New Roman" pitchFamily="18" charset="0"/>
                <a:cs typeface="Times New Roman" pitchFamily="18" charset="0"/>
              </a:rPr>
              <a:t>method.</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general, the utilities of the leader obtained by the proposed scheme, BBCM, and TDMA increase as the backscatter rate </a:t>
            </a:r>
            <a:r>
              <a:rPr lang="en-IN" sz="2000" dirty="0" smtClean="0">
                <a:latin typeface="Times New Roman" pitchFamily="18" charset="0"/>
                <a:cs typeface="Times New Roman" pitchFamily="18" charset="0"/>
              </a:rPr>
              <a:t>increases.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the WPBC system not only depends on the scheduling or time allocated for energy harvesting, passive, and active transmission operations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also the energy contract with the ESP.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conduct intensive simulations to numerically study the performance and complexity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for various practical setups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strategies hence may lead to the performance loss in terms of the total profit achieved by both the ISP and ESP (often referred to as the social </a:t>
            </a:r>
            <a:r>
              <a:rPr lang="en-IN" sz="2000" dirty="0" smtClean="0">
                <a:latin typeface="Times New Roman" pitchFamily="18" charset="0"/>
                <a:cs typeface="Times New Roman" pitchFamily="18" charset="0"/>
              </a:rPr>
              <a:t>welfare.</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propose an economic framework based on the </a:t>
            </a:r>
            <a:r>
              <a:rPr lang="en-IN" sz="2000" dirty="0" err="1" smtClean="0">
                <a:latin typeface="Times New Roman" pitchFamily="18" charset="0"/>
                <a:cs typeface="Times New Roman" pitchFamily="18" charset="0"/>
              </a:rPr>
              <a:t>Stackelberg</a:t>
            </a:r>
            <a:r>
              <a:rPr lang="en-IN" sz="2000" dirty="0" smtClean="0">
                <a:latin typeface="Times New Roman" pitchFamily="18" charset="0"/>
                <a:cs typeface="Times New Roman" pitchFamily="18" charset="0"/>
              </a:rPr>
              <a:t> game to jointly maximize the network throughput and energy efficiency of both the ISP and the ESP.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826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The Era of Wireless Information and Power Transfer</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D. W. K. Ng et al.,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Wireless power transfer (WPT) offers a viable solution for facilitating efficient and sustainable communication networks serving energy‐limited communication devices.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Throughput Maximization in Wireless Powered Communication Networks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H. Ju and R. Zhang,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 By applying convex optimization techniques, we obtain the closed-form expressions for the optimal time allocations to maximize the sum-throughput. </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3144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On Multiuser Resource Allocation in Relay-Based Wireless-Powered Uplink Cellular Networks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S. Lohani, R. A. Loodaricheh, E. Hossain, and V. K. Bhargava,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We propose relay-based wireless-powered uplink cellular networks in which users first harvest energy from RF transmissions of base station/relay nodes and then use that energy for uplink transmission</a:t>
                      </a:r>
                      <a:r>
                        <a:rPr lang="en-IN" sz="20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Wireless Power Transfer in Multi-Pair Two-Way AF Relaying Networks</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Salem and K. A. Hamdi,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In this paper, we consider a wireless-powered communication network (WPCN) in which a multiple-antenna two-way AF relay transfers power to multi-pair of single antenna users.</a:t>
                      </a:r>
                      <a:endParaRPr lang="en-IN" sz="20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600200" y="1524000"/>
            <a:ext cx="678180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have jointly optimized the time scheduling and </a:t>
            </a:r>
            <a:r>
              <a:rPr lang="en-IN" dirty="0" err="1" smtClean="0">
                <a:latin typeface="Times New Roman" pitchFamily="18" charset="0"/>
                <a:cs typeface="Times New Roman" pitchFamily="18" charset="0"/>
              </a:rPr>
              <a:t>and</a:t>
            </a:r>
            <a:r>
              <a:rPr lang="en-IN" dirty="0" smtClean="0">
                <a:latin typeface="Times New Roman" pitchFamily="18" charset="0"/>
                <a:cs typeface="Times New Roman" pitchFamily="18" charset="0"/>
              </a:rPr>
              <a:t> energy trading to maximize the profits of both the ISP and ESP in heterogeneous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wireless-powered communication networks. We have proved the existence and found the local </a:t>
            </a:r>
            <a:r>
              <a:rPr lang="en-IN" dirty="0" err="1" smtClean="0">
                <a:latin typeface="Times New Roman" pitchFamily="18" charset="0"/>
                <a:cs typeface="Times New Roman" pitchFamily="18" charset="0"/>
              </a:rPr>
              <a:t>Stackelberg</a:t>
            </a:r>
            <a:r>
              <a:rPr lang="en-IN" dirty="0" smtClean="0">
                <a:latin typeface="Times New Roman" pitchFamily="18" charset="0"/>
                <a:cs typeface="Times New Roman" pitchFamily="18" charset="0"/>
              </a:rPr>
              <a:t> equilibrium (SE) that captures the optimal offered price, energy service time, and allocated times for the </a:t>
            </a:r>
            <a:r>
              <a:rPr lang="en-IN" dirty="0" err="1" smtClean="0">
                <a:latin typeface="Times New Roman" pitchFamily="18" charset="0"/>
                <a:cs typeface="Times New Roman" pitchFamily="18" charset="0"/>
              </a:rPr>
              <a:t>IoT</a:t>
            </a:r>
            <a:r>
              <a:rPr lang="en-IN" dirty="0" smtClean="0">
                <a:latin typeface="Times New Roman" pitchFamily="18" charset="0"/>
                <a:cs typeface="Times New Roman" pitchFamily="18" charset="0"/>
              </a:rPr>
              <a:t> devices. Simulation results have shown that the proposed </a:t>
            </a:r>
            <a:r>
              <a:rPr lang="en-IN" dirty="0" err="1" smtClean="0">
                <a:latin typeface="Times New Roman" pitchFamily="18" charset="0"/>
                <a:cs typeface="Times New Roman" pitchFamily="18" charset="0"/>
              </a:rPr>
              <a:t>Stackelberg</a:t>
            </a:r>
            <a:r>
              <a:rPr lang="en-IN" dirty="0" smtClean="0">
                <a:latin typeface="Times New Roman" pitchFamily="18" charset="0"/>
                <a:cs typeface="Times New Roman" pitchFamily="18" charset="0"/>
              </a:rPr>
              <a:t> game approach solved by the proposed PA/</a:t>
            </a:r>
            <a:r>
              <a:rPr lang="en-IN" dirty="0" err="1" smtClean="0">
                <a:latin typeface="Times New Roman" pitchFamily="18" charset="0"/>
                <a:cs typeface="Times New Roman" pitchFamily="18" charset="0"/>
              </a:rPr>
              <a:t>JAschemes</a:t>
            </a:r>
            <a:r>
              <a:rPr lang="en-IN" dirty="0" smtClean="0">
                <a:latin typeface="Times New Roman" pitchFamily="18" charset="0"/>
                <a:cs typeface="Times New Roman" pitchFamily="18" charset="0"/>
              </a:rPr>
              <a:t> always outperform other conventional methods in terms of the ISP’s profit. It has also revealed that the JA scheme is superior to the PA scheme in all ISP’s performance evaluations. However, the PA scheme yields more profit for the ESP and has better computational efficiency than the JA scheme. Simulations also showed that the obtained local SEs approach the socially optimal welfare when the benefit per transmitted bit is higher than a given threshold.</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N. T. Nguyen, D. N. Nguyen, D. T. Hoang, N. V. Huynh, N. H. Nguyen, Q. T. Nguyen, and E. </a:t>
            </a:r>
            <a:r>
              <a:rPr lang="en-IN" sz="1600" dirty="0" err="1" smtClean="0">
                <a:latin typeface="Times New Roman" pitchFamily="18" charset="0"/>
                <a:cs typeface="Times New Roman" pitchFamily="18" charset="0"/>
              </a:rPr>
              <a:t>Dutkiewicz</a:t>
            </a:r>
            <a:r>
              <a:rPr lang="en-IN" sz="1600" dirty="0" smtClean="0">
                <a:latin typeface="Times New Roman" pitchFamily="18" charset="0"/>
                <a:cs typeface="Times New Roman" pitchFamily="18" charset="0"/>
              </a:rPr>
              <a:t>, “Energy Management and Time Scheduling for Heterogeneous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Wireless-Powered Backscatter Networks,” to be presented in IEEE GLOBECOM, Taipei, Taiwan, 7-11 Dec.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t>
            </a:r>
            <a:r>
              <a:rPr lang="en-IN" sz="1600" dirty="0" smtClean="0">
                <a:latin typeface="Times New Roman" pitchFamily="18" charset="0"/>
                <a:cs typeface="Times New Roman" pitchFamily="18" charset="0"/>
              </a:rPr>
              <a:t>D. W. K. Ng et al., “The Era of Wireless Information and Power Transfer,” </a:t>
            </a:r>
            <a:r>
              <a:rPr lang="en-IN" sz="1600" dirty="0" smtClean="0">
                <a:latin typeface="Times New Roman" pitchFamily="18" charset="0"/>
                <a:cs typeface="Times New Roman" pitchFamily="18" charset="0"/>
              </a:rPr>
              <a:t>in Wireless Information and Power Transfer: Theory and Practice, Wiley, pp.1-16,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a:t>
            </a:r>
            <a:r>
              <a:rPr lang="en-IN" sz="1600" dirty="0" err="1" smtClean="0">
                <a:latin typeface="Times New Roman" pitchFamily="18" charset="0"/>
                <a:cs typeface="Times New Roman" pitchFamily="18" charset="0"/>
              </a:rPr>
              <a:t>Ju</a:t>
            </a:r>
            <a:r>
              <a:rPr lang="en-IN" sz="1600" dirty="0" smtClean="0">
                <a:latin typeface="Times New Roman" pitchFamily="18" charset="0"/>
                <a:cs typeface="Times New Roman" pitchFamily="18" charset="0"/>
              </a:rPr>
              <a:t> and R. Zhang, “Throughput Maximization in Wireless Powered Communication Networks,”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13, no. 1, pp. 418-428, Jan.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Lohani</a:t>
            </a:r>
            <a:r>
              <a:rPr lang="en-IN" sz="1600" dirty="0" smtClean="0">
                <a:latin typeface="Times New Roman" pitchFamily="18" charset="0"/>
                <a:cs typeface="Times New Roman" pitchFamily="18" charset="0"/>
              </a:rPr>
              <a:t>, R. A. </a:t>
            </a:r>
            <a:r>
              <a:rPr lang="en-IN" sz="1600" dirty="0" err="1" smtClean="0">
                <a:latin typeface="Times New Roman" pitchFamily="18" charset="0"/>
                <a:cs typeface="Times New Roman" pitchFamily="18" charset="0"/>
              </a:rPr>
              <a:t>Loodaricheh</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Hossain</a:t>
            </a:r>
            <a:r>
              <a:rPr lang="en-IN" sz="1600" dirty="0" smtClean="0">
                <a:latin typeface="Times New Roman" pitchFamily="18" charset="0"/>
                <a:cs typeface="Times New Roman" pitchFamily="18" charset="0"/>
              </a:rPr>
              <a:t>, and V. K. </a:t>
            </a:r>
            <a:r>
              <a:rPr lang="en-IN" sz="1600" dirty="0" err="1" smtClean="0">
                <a:latin typeface="Times New Roman" pitchFamily="18" charset="0"/>
                <a:cs typeface="Times New Roman" pitchFamily="18" charset="0"/>
              </a:rPr>
              <a:t>Bhargava</a:t>
            </a:r>
            <a:r>
              <a:rPr lang="en-IN" sz="1600" dirty="0" smtClean="0">
                <a:latin typeface="Times New Roman" pitchFamily="18" charset="0"/>
                <a:cs typeface="Times New Roman" pitchFamily="18" charset="0"/>
              </a:rPr>
              <a:t>, “On Multiuser Resource Allocation in Relay-Based Wireless-Powered Uplink Cellular Networks,”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15, no. 3, pp. 1851-1865, Mar.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Salem and K. A. </a:t>
            </a:r>
            <a:r>
              <a:rPr lang="en-IN" sz="1600" dirty="0" err="1" smtClean="0">
                <a:latin typeface="Times New Roman" pitchFamily="18" charset="0"/>
                <a:cs typeface="Times New Roman" pitchFamily="18" charset="0"/>
              </a:rPr>
              <a:t>Hamdi</a:t>
            </a:r>
            <a:r>
              <a:rPr lang="en-IN" sz="1600" dirty="0" smtClean="0">
                <a:latin typeface="Times New Roman" pitchFamily="18" charset="0"/>
                <a:cs typeface="Times New Roman" pitchFamily="18" charset="0"/>
              </a:rPr>
              <a:t>, “Wireless Power Transfer in Multi-Pair Two-Way AF Relaying Networks,”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64, no. 11, pp. 4578-4591, Nov. </a:t>
            </a:r>
            <a:r>
              <a:rPr lang="en-IN" sz="1600" dirty="0" smtClean="0">
                <a:latin typeface="Times New Roman" pitchFamily="18" charset="0"/>
                <a:cs typeface="Times New Roman" pitchFamily="18" charset="0"/>
              </a:rPr>
              <a:t>2016</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a:t>
            </a:r>
            <a:r>
              <a:rPr lang="en-IN" sz="1800" dirty="0" smtClean="0">
                <a:latin typeface="Times New Roman" pitchFamily="18" charset="0"/>
                <a:cs typeface="Times New Roman" pitchFamily="18" charset="0"/>
              </a:rPr>
              <a:t>] N. Van Huynh et al., “Ambient Backscatter Communications: A Contemporary Survey,”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Surveys </a:t>
            </a:r>
            <a:r>
              <a:rPr lang="en-IN" sz="1800" dirty="0" err="1" smtClean="0">
                <a:latin typeface="Times New Roman" pitchFamily="18" charset="0"/>
                <a:cs typeface="Times New Roman" pitchFamily="18" charset="0"/>
              </a:rPr>
              <a:t>Tuts</a:t>
            </a:r>
            <a:r>
              <a:rPr lang="en-IN" sz="1800" dirty="0" smtClean="0">
                <a:latin typeface="Times New Roman" pitchFamily="18" charset="0"/>
                <a:cs typeface="Times New Roman" pitchFamily="18" charset="0"/>
              </a:rPr>
              <a:t>., vol. 20, no. 4, pp. 2889-2922, May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 </a:t>
            </a:r>
            <a:r>
              <a:rPr lang="en-IN" sz="1800" dirty="0" err="1" smtClean="0">
                <a:latin typeface="Times New Roman" pitchFamily="18" charset="0"/>
                <a:cs typeface="Times New Roman" pitchFamily="18" charset="0"/>
              </a:rPr>
              <a:t>Bletsas</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Siachalou</a:t>
            </a:r>
            <a:r>
              <a:rPr lang="en-IN" sz="1800" dirty="0" smtClean="0">
                <a:latin typeface="Times New Roman" pitchFamily="18" charset="0"/>
                <a:cs typeface="Times New Roman" pitchFamily="18" charset="0"/>
              </a:rPr>
              <a:t>, and J. N. </a:t>
            </a:r>
            <a:r>
              <a:rPr lang="en-IN" sz="1800" dirty="0" err="1" smtClean="0">
                <a:latin typeface="Times New Roman" pitchFamily="18" charset="0"/>
                <a:cs typeface="Times New Roman" pitchFamily="18" charset="0"/>
              </a:rPr>
              <a:t>Sahalos</a:t>
            </a:r>
            <a:r>
              <a:rPr lang="en-IN" sz="1800" dirty="0" smtClean="0">
                <a:latin typeface="Times New Roman" pitchFamily="18" charset="0"/>
                <a:cs typeface="Times New Roman" pitchFamily="18" charset="0"/>
              </a:rPr>
              <a:t>, “Anti-Collision Backscatter Sensor Networks,”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8, no. 10, pp. 5018-5029, Oct.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J. </a:t>
            </a:r>
            <a:r>
              <a:rPr lang="en-IN" sz="1800" dirty="0" err="1" smtClean="0">
                <a:latin typeface="Times New Roman" pitchFamily="18" charset="0"/>
                <a:cs typeface="Times New Roman" pitchFamily="18" charset="0"/>
              </a:rPr>
              <a:t>Kimionis</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Bletsas</a:t>
            </a:r>
            <a:r>
              <a:rPr lang="en-IN" sz="1800" dirty="0" smtClean="0">
                <a:latin typeface="Times New Roman" pitchFamily="18" charset="0"/>
                <a:cs typeface="Times New Roman" pitchFamily="18" charset="0"/>
              </a:rPr>
              <a:t>, and J. N. </a:t>
            </a:r>
            <a:r>
              <a:rPr lang="en-IN" sz="1800" dirty="0" err="1" smtClean="0">
                <a:latin typeface="Times New Roman" pitchFamily="18" charset="0"/>
                <a:cs typeface="Times New Roman" pitchFamily="18" charset="0"/>
              </a:rPr>
              <a:t>Sahalos</a:t>
            </a:r>
            <a:r>
              <a:rPr lang="en-IN" sz="1800" dirty="0" smtClean="0">
                <a:latin typeface="Times New Roman" pitchFamily="18" charset="0"/>
                <a:cs typeface="Times New Roman" pitchFamily="18" charset="0"/>
              </a:rPr>
              <a:t>, “Increased Range </a:t>
            </a:r>
            <a:r>
              <a:rPr lang="en-IN" sz="1800" dirty="0" err="1" smtClean="0">
                <a:latin typeface="Times New Roman" pitchFamily="18" charset="0"/>
                <a:cs typeface="Times New Roman" pitchFamily="18" charset="0"/>
              </a:rPr>
              <a:t>Bistatic</a:t>
            </a:r>
            <a:r>
              <a:rPr lang="en-IN" sz="1800" dirty="0" smtClean="0">
                <a:latin typeface="Times New Roman" pitchFamily="18" charset="0"/>
                <a:cs typeface="Times New Roman" pitchFamily="18" charset="0"/>
              </a:rPr>
              <a:t> Scatter Radio,” IEEE Trans.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62, no. 3, pp. 1091-1104, Mar. 2014.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V. Liu et al., “Ambient Backscatter: Wireless Communication Out of Thin Air,” in Proc. ACM SIGGOMM, Hong Kong, Aug. 2013, pp. 39–50.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P. Wang et </a:t>
            </a:r>
            <a:r>
              <a:rPr lang="en-IN" sz="1800" dirty="0" err="1" smtClean="0">
                <a:latin typeface="Times New Roman" pitchFamily="18" charset="0"/>
                <a:cs typeface="Times New Roman" pitchFamily="18" charset="0"/>
              </a:rPr>
              <a:t>al.,“Optimal</a:t>
            </a:r>
            <a:r>
              <a:rPr lang="en-IN" sz="1800" dirty="0" smtClean="0">
                <a:latin typeface="Times New Roman" pitchFamily="18" charset="0"/>
                <a:cs typeface="Times New Roman" pitchFamily="18" charset="0"/>
              </a:rPr>
              <a:t> Resource Allocation for Secure Multi-User Wireless Powered Backscatter Communication with Artificial Noise,” in IEEE INFOCOM, France, 2019, pp. </a:t>
            </a:r>
            <a:r>
              <a:rPr lang="en-IN" sz="1800" dirty="0" smtClean="0">
                <a:latin typeface="Times New Roman" pitchFamily="18" charset="0"/>
                <a:cs typeface="Times New Roman" pitchFamily="18" charset="0"/>
              </a:rPr>
              <a:t>460-468.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1254</TotalTime>
  <Words>1495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Time Scheduling and Energy Trading for Heterogeneous Wireless-Powered and Backscattering-based IoT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2021-08-27T12:09:48Z</dcterms:modified>
</cp:coreProperties>
</file>