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Multi-Objective Optimization for UAV-Assisted Wireless Powered </a:t>
            </a: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 Networks Based on Extended DDPG Algorithm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4572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95400" y="609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studies an unmanned aerial vehicle (UAV)-assisted wireless powered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network, where a rotary-wing UAV adopts fly-hover-communicate protocol to successively visit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in demand. During the hovering periods, the UAV works on full-duplex mode to simultaneously collect data from the target device and charge other devices within its coverage. Practical propulsion power consumption model and non-linear energy harvesting model are taken into account. We formulate a multi-objective optimization problem to jointly optimize three objectives: maximization of sum data rate, maximization of total harvested energy and minimization of UAV’s energy consumption over a particular mission period. These three objectives are in conflict with each other partly and weight parameters are given to describe associated importance.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22860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Since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keep gathering information from the physical surrounding environment and their requirements to upload data change dynamically, online path planning of the UAV is required. In this paper, we apply deep reinforcement learning algorithm to achieve online decision. An extended deep deterministic policy gradient (DDPG) algorithm is proposed to learn control policies of UAV over multiple objectives. While training, the agent learns to produce optimal policies under given weights conditions on the basis of achieving timely data collection according to the requirement priority and avoiding devices’ data overflow. The verification results show that the proposed MODDPG (multi-objective DDPG) algorithm achieves joint optimization of three objectives and optimal policies can be adjusted according to weight parameters among optimization objectives.</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457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 battery charging policy and interference mitigation scheme were designed for use in UAV-aided wireless power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networks, in which a machine learning framework based on echo state networks was exploited to predict the energy consumption of nodes.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a systematic study of UAV-enabled SWIPT for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networks is missing in the aforementioned research </a:t>
            </a:r>
            <a:r>
              <a:rPr lang="en-IN" sz="2000" dirty="0" smtClean="0">
                <a:latin typeface="Times New Roman" pitchFamily="18" charset="0"/>
                <a:cs typeface="Times New Roman" pitchFamily="18" charset="0"/>
              </a:rPr>
              <a:t>works.</a:t>
            </a:r>
          </a:p>
          <a:p>
            <a:pPr algn="just">
              <a:lnSpc>
                <a:spcPct val="150000"/>
              </a:lnSpc>
            </a:pPr>
            <a:r>
              <a:rPr lang="en-IN" sz="2000" dirty="0" smtClean="0">
                <a:latin typeface="Times New Roman" pitchFamily="18" charset="0"/>
                <a:cs typeface="Times New Roman" pitchFamily="18" charset="0"/>
              </a:rPr>
              <a:t>To tackle this problem, a joint 3D placement, beam pattern and power allocation scheme for the UAV can be properly designed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energy-limited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may have communication requirement for the above considered scenario, such as uploading the collected information.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the robustness of communication can not be guaranteed when the number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increases.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954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deep reinforcement learning (DRL) approach is proposed for solving the continuous optimisation problem with time-varying channels in a centralised fashion.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EE problem is formulated for the downlink channel with the power restrictions and the RIS’s requirement.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Through the numerical results, we demonstrate that our proposed methods efficiently solve the joint optimisation problem with the dynamic environmental setting and time-varying CSI and outperform the other benchmarks.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present the system model and problem formulation for the energy-efficient multi-UAV-assisted wireless communications with the support of the </a:t>
            </a:r>
            <a:r>
              <a:rPr lang="en-IN" sz="2000" dirty="0" smtClean="0">
                <a:latin typeface="Times New Roman" pitchFamily="18" charset="0"/>
                <a:cs typeface="Times New Roman" pitchFamily="18" charset="0"/>
              </a:rPr>
              <a:t>RIS.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deep deterministic policy gradient (DDPG)-based algorithm is proposed to achieve the correct prediction of the service requirement of devices (i.e., data transmission and battery charging) and, then, a dynamic path planning scheme is designed to maximize the energy efficiency (EE) of the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partial and binary computation offloading modes were proposed for investigating the computation rate maximization problem in a UAV-enabled mobile-edge computing (MEC) wireless-powered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DDPG-based method is proposed to predict the service requirements of devices and, then, a dynamic path planning scheme is established.</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6096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To optimise the EE network performance, we propose a centralised DRL technique for jointly solving the power allocation at the UAVs and phase-shift matrix of the RIS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Owing </a:t>
            </a:r>
            <a:r>
              <a:rPr lang="en-IN" sz="2000" dirty="0" smtClean="0">
                <a:latin typeface="Times New Roman" pitchFamily="18" charset="0"/>
                <a:cs typeface="Times New Roman" pitchFamily="18" charset="0"/>
              </a:rPr>
              <a:t>to the intrinsic features of RIS and UAVs, the </a:t>
            </a:r>
            <a:r>
              <a:rPr lang="en-IN" sz="2000" dirty="0" err="1" smtClean="0">
                <a:latin typeface="Times New Roman" pitchFamily="18" charset="0"/>
                <a:cs typeface="Times New Roman" pitchFamily="18" charset="0"/>
              </a:rPr>
              <a:t>RISassisted</a:t>
            </a:r>
            <a:r>
              <a:rPr lang="en-IN" sz="2000" dirty="0" smtClean="0">
                <a:latin typeface="Times New Roman" pitchFamily="18" charset="0"/>
                <a:cs typeface="Times New Roman" pitchFamily="18" charset="0"/>
              </a:rPr>
              <a:t> UAV communications have been recently considered for enhancing network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power allocation and the phase-shift optimisation algorithm was proposed for maximising the EE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By utilising both advantages of the UAV and the RIS, the network performance are significantly improved in terms of enhancing the received signal and mitigating the </a:t>
            </a:r>
            <a:r>
              <a:rPr lang="en-IN" sz="2000" dirty="0" smtClean="0">
                <a:latin typeface="Times New Roman" pitchFamily="18" charset="0"/>
                <a:cs typeface="Times New Roman" pitchFamily="18" charset="0"/>
              </a:rPr>
              <a:t>interference.</a:t>
            </a:r>
          </a:p>
          <a:p>
            <a:pPr algn="just">
              <a:lnSpc>
                <a:spcPct val="150000"/>
              </a:lnSpc>
            </a:pPr>
            <a:r>
              <a:rPr lang="en-IN" sz="2000" dirty="0" smtClean="0">
                <a:latin typeface="Times New Roman" pitchFamily="18" charset="0"/>
                <a:cs typeface="Times New Roman" pitchFamily="18" charset="0"/>
              </a:rPr>
              <a:t>To improve the network performance, we introduce the proximal policy optimisation (PPO) algorithm with a better sampling technique.</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135255"/>
          <a:ext cx="7867650" cy="6628130"/>
        </p:xfrm>
        <a:graphic>
          <a:graphicData uri="http://schemas.openxmlformats.org/drawingml/2006/table">
            <a:tbl>
              <a:tblPr firstRow="1" bandRow="1">
                <a:tableStyleId>{5C22544A-7EE6-4342-B048-85BDC9FD1C3A}</a:tableStyleId>
              </a:tblPr>
              <a:tblGrid>
                <a:gridCol w="2667000"/>
                <a:gridCol w="1143000"/>
                <a:gridCol w="4057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2501265">
                <a:tc>
                  <a:txBody>
                    <a:bodyPr/>
                    <a:lstStyle/>
                    <a:p>
                      <a:pPr algn="just">
                        <a:lnSpc>
                          <a:spcPct val="150000"/>
                        </a:lnSpc>
                        <a:spcAft>
                          <a:spcPts val="500"/>
                        </a:spcAft>
                        <a:tabLst>
                          <a:tab pos="457200" algn="l"/>
                        </a:tabLst>
                      </a:pPr>
                      <a:r>
                        <a:rPr lang="en-US" sz="1900" dirty="0">
                          <a:latin typeface="Times New Roman"/>
                          <a:ea typeface="Calibri"/>
                          <a:cs typeface="Latha"/>
                        </a:rPr>
                        <a:t>Role of UAVs in public safety communications: Energy efficiency perspective</a:t>
                      </a:r>
                      <a:endParaRPr lang="en-IN" sz="19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900" dirty="0">
                          <a:latin typeface="Times New Roman"/>
                          <a:ea typeface="Calibri"/>
                          <a:cs typeface="Latha"/>
                        </a:rPr>
                        <a:t>S. </a:t>
                      </a:r>
                      <a:r>
                        <a:rPr lang="en-US" sz="1900" dirty="0" err="1">
                          <a:latin typeface="Times New Roman"/>
                          <a:ea typeface="Calibri"/>
                          <a:cs typeface="Latha"/>
                        </a:rPr>
                        <a:t>Shakoor</a:t>
                      </a:r>
                      <a:r>
                        <a:rPr lang="en-US" sz="1900" dirty="0">
                          <a:latin typeface="Times New Roman"/>
                          <a:ea typeface="Calibri"/>
                          <a:cs typeface="Latha"/>
                        </a:rPr>
                        <a:t> et al., </a:t>
                      </a:r>
                      <a:endParaRPr lang="en-IN" sz="19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900" dirty="0">
                          <a:solidFill>
                            <a:srgbClr val="333333"/>
                          </a:solidFill>
                          <a:latin typeface="Times New Roman"/>
                          <a:ea typeface="Calibri"/>
                          <a:cs typeface="Latha"/>
                        </a:rPr>
                        <a:t>Unmanned aerial vehicles (UAVs) have acquired remarkable popularity, thanks to their variety of applications in numerous domains spanning from surveillance, health to agriculture and smart cities.</a:t>
                      </a:r>
                      <a:endParaRPr lang="en-IN" sz="19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900" dirty="0">
                          <a:latin typeface="Times New Roman"/>
                          <a:ea typeface="Calibri"/>
                          <a:cs typeface="Latha"/>
                        </a:rPr>
                        <a:t>Drones: military weapons, surveillance or mapping tools for environmental monitoring? the need for legal framework is required</a:t>
                      </a:r>
                      <a:endParaRPr lang="en-IN" sz="19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900">
                          <a:latin typeface="Times New Roman"/>
                          <a:ea typeface="Calibri"/>
                          <a:cs typeface="Latha"/>
                        </a:rPr>
                        <a:t>A. Vacca, H. Onishi, and F. Cuccu, </a:t>
                      </a:r>
                      <a:endParaRPr lang="en-IN" sz="19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900" dirty="0">
                          <a:solidFill>
                            <a:srgbClr val="333333"/>
                          </a:solidFill>
                          <a:latin typeface="Times New Roman"/>
                          <a:ea typeface="Calibri"/>
                          <a:cs typeface="Latha"/>
                        </a:rPr>
                        <a:t> Drones can now be used in the fields of commerce, agriculture, environment, energy. Inevitably, such a wide spread use of drones can bring alarming concerns, such as privacy protection, security, insurance liability and accountability where drones are misused. </a:t>
                      </a:r>
                      <a:endParaRPr lang="en-IN" sz="19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209800"/>
                <a:gridCol w="1905000"/>
                <a:gridCol w="3600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Learning-aided </a:t>
                      </a:r>
                      <a:r>
                        <a:rPr lang="en-US" sz="2000" dirty="0" err="1">
                          <a:latin typeface="Times New Roman"/>
                          <a:ea typeface="Calibri"/>
                          <a:cs typeface="Latha"/>
                        </a:rPr>
                        <a:t>realtime</a:t>
                      </a:r>
                      <a:r>
                        <a:rPr lang="en-US" sz="2000" dirty="0">
                          <a:latin typeface="Times New Roman"/>
                          <a:ea typeface="Calibri"/>
                          <a:cs typeface="Latha"/>
                        </a:rPr>
                        <a:t> performance </a:t>
                      </a:r>
                      <a:r>
                        <a:rPr lang="en-US" sz="2000" dirty="0" err="1">
                          <a:latin typeface="Times New Roman"/>
                          <a:ea typeface="Calibri"/>
                          <a:cs typeface="Latha"/>
                        </a:rPr>
                        <a:t>optimisation</a:t>
                      </a:r>
                      <a:r>
                        <a:rPr lang="en-US" sz="2000" dirty="0">
                          <a:latin typeface="Times New Roman"/>
                          <a:ea typeface="Calibri"/>
                          <a:cs typeface="Latha"/>
                        </a:rPr>
                        <a:t> of cognitive UAV-assisted disaster communication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 Q. Duong, L. D. Nguyen, H. D. Tuan, and L. Hanzo,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this work, we propose efficient optimisation methods for relay-assisted unmanned aerial vehicles (UAVs) in cognitive radio networks (CRNs) to cope with the network destruction in the event of a natural disaster.</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Realtime deployment and resource allocation for distributed UAV systems in disaster relief</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 D. Nguyen, K. K. Nguyen, A. Kortun, and T. Q. Duong,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work, we propose a robust and efficient resource allocation scheme for UAV-enabled cellular networks that aid in disaster communications.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4.png"/>
          <p:cNvPicPr>
            <a:picLocks noGrp="1" noChangeAspect="1" noChangeArrowheads="1"/>
          </p:cNvPicPr>
          <p:nvPr>
            <p:ph idx="1"/>
          </p:nvPr>
        </p:nvPicPr>
        <p:blipFill>
          <a:blip r:embed="rId2"/>
          <a:srcRect/>
          <a:stretch>
            <a:fillRect/>
          </a:stretch>
        </p:blipFill>
        <p:spPr bwMode="auto">
          <a:xfrm>
            <a:off x="1752600" y="1371600"/>
            <a:ext cx="6781800" cy="45720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3810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have proposed multi-UAV networks supported by a RIS panel to enhance the network performance. To maximise the EE of the considered networks, the transmit power at the UAV and the phase-shift matrix at the RIS were jointly optimised by using the DDPG method and PPO technique in a centralised approach. Moreover, to reduce the network’s delay and the power for exchanging the information, we proposed parallel learning for the optimisation problem. The results suggested that we can deploy the DRL algorithms for the real-time optimisation with impressive results compared to other baseline schemes. For the future work, we will improve the model with multiple RIS panel and cooperative communications with an fully autonomous ability in the futures. </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334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457200"/>
            <a:ext cx="7790688" cy="5715000"/>
          </a:xfrm>
        </p:spPr>
        <p:txBody>
          <a:bodyPr>
            <a:noAutofit/>
          </a:bodyPr>
          <a:lstStyle/>
          <a:p>
            <a:pPr algn="just">
              <a:lnSpc>
                <a:spcPct val="160000"/>
              </a:lnSpc>
            </a:pPr>
            <a:r>
              <a:rPr lang="en-IN" sz="1500" dirty="0" smtClean="0">
                <a:latin typeface="Times New Roman" pitchFamily="18" charset="0"/>
                <a:cs typeface="Times New Roman" pitchFamily="18" charset="0"/>
              </a:rPr>
              <a:t>[1] S. </a:t>
            </a:r>
            <a:r>
              <a:rPr lang="en-IN" sz="1500" dirty="0" err="1" smtClean="0">
                <a:latin typeface="Times New Roman" pitchFamily="18" charset="0"/>
                <a:cs typeface="Times New Roman" pitchFamily="18" charset="0"/>
              </a:rPr>
              <a:t>Shakoor</a:t>
            </a:r>
            <a:r>
              <a:rPr lang="en-IN" sz="1500" dirty="0" smtClean="0">
                <a:latin typeface="Times New Roman" pitchFamily="18" charset="0"/>
                <a:cs typeface="Times New Roman" pitchFamily="18" charset="0"/>
              </a:rPr>
              <a:t> et al., “Role of UAVs in public safety communications: Energy efficiency perspective,” IEEE Access, vol. 7, pp. 140 665– 140 679, Sept. 2019.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2] A. </a:t>
            </a:r>
            <a:r>
              <a:rPr lang="en-IN" sz="1500" dirty="0" err="1" smtClean="0">
                <a:latin typeface="Times New Roman" pitchFamily="18" charset="0"/>
                <a:cs typeface="Times New Roman" pitchFamily="18" charset="0"/>
              </a:rPr>
              <a:t>Vacca</a:t>
            </a:r>
            <a:r>
              <a:rPr lang="en-IN" sz="1500" dirty="0" smtClean="0">
                <a:latin typeface="Times New Roman" pitchFamily="18" charset="0"/>
                <a:cs typeface="Times New Roman" pitchFamily="18" charset="0"/>
              </a:rPr>
              <a:t>, H. </a:t>
            </a:r>
            <a:r>
              <a:rPr lang="en-IN" sz="1500" dirty="0" err="1" smtClean="0">
                <a:latin typeface="Times New Roman" pitchFamily="18" charset="0"/>
                <a:cs typeface="Times New Roman" pitchFamily="18" charset="0"/>
              </a:rPr>
              <a:t>Onishi</a:t>
            </a:r>
            <a:r>
              <a:rPr lang="en-IN" sz="1500" dirty="0" smtClean="0">
                <a:latin typeface="Times New Roman" pitchFamily="18" charset="0"/>
                <a:cs typeface="Times New Roman" pitchFamily="18" charset="0"/>
              </a:rPr>
              <a:t>, and F. </a:t>
            </a:r>
            <a:r>
              <a:rPr lang="en-IN" sz="1500" dirty="0" err="1" smtClean="0">
                <a:latin typeface="Times New Roman" pitchFamily="18" charset="0"/>
                <a:cs typeface="Times New Roman" pitchFamily="18" charset="0"/>
              </a:rPr>
              <a:t>Cuccu</a:t>
            </a:r>
            <a:r>
              <a:rPr lang="en-IN" sz="1500" dirty="0" smtClean="0">
                <a:latin typeface="Times New Roman" pitchFamily="18" charset="0"/>
                <a:cs typeface="Times New Roman" pitchFamily="18" charset="0"/>
              </a:rPr>
              <a:t>, “Drones: military weapons, surveillance or mapping tools for environmental monitoring? the need for legal framework is required,” Transportation research </a:t>
            </a:r>
            <a:r>
              <a:rPr lang="en-IN" sz="1500" dirty="0" err="1" smtClean="0">
                <a:latin typeface="Times New Roman" pitchFamily="18" charset="0"/>
                <a:cs typeface="Times New Roman" pitchFamily="18" charset="0"/>
              </a:rPr>
              <a:t>procedia</a:t>
            </a:r>
            <a:r>
              <a:rPr lang="en-IN" sz="1500" dirty="0" smtClean="0">
                <a:latin typeface="Times New Roman" pitchFamily="18" charset="0"/>
                <a:cs typeface="Times New Roman" pitchFamily="18" charset="0"/>
              </a:rPr>
              <a:t>, vol. 25, pp. 51–62, 2017.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3] T. Q. Duong, L. D. Nguyen, H. D. Tuan, and L. </a:t>
            </a:r>
            <a:r>
              <a:rPr lang="en-IN" sz="1500" dirty="0" err="1" smtClean="0">
                <a:latin typeface="Times New Roman" pitchFamily="18" charset="0"/>
                <a:cs typeface="Times New Roman" pitchFamily="18" charset="0"/>
              </a:rPr>
              <a:t>Hanzo</a:t>
            </a:r>
            <a:r>
              <a:rPr lang="en-IN" sz="1500" dirty="0" smtClean="0">
                <a:latin typeface="Times New Roman" pitchFamily="18" charset="0"/>
                <a:cs typeface="Times New Roman" pitchFamily="18" charset="0"/>
              </a:rPr>
              <a:t>, “Learning-aided </a:t>
            </a:r>
            <a:r>
              <a:rPr lang="en-IN" sz="1500" dirty="0" err="1" smtClean="0">
                <a:latin typeface="Times New Roman" pitchFamily="18" charset="0"/>
                <a:cs typeface="Times New Roman" pitchFamily="18" charset="0"/>
              </a:rPr>
              <a:t>realtime</a:t>
            </a:r>
            <a:r>
              <a:rPr lang="en-IN" sz="1500" dirty="0" smtClean="0">
                <a:latin typeface="Times New Roman" pitchFamily="18" charset="0"/>
                <a:cs typeface="Times New Roman" pitchFamily="18" charset="0"/>
              </a:rPr>
              <a:t> performance optimisation of cognitive UAV-assisted disaster communication,” in Proc. IEEE Global Communications Conference (GLOBECOM), Waikoloa, HI, USA, Dec. 2019.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4] L. D. Nguyen, K. K. Nguyen, A. </a:t>
            </a:r>
            <a:r>
              <a:rPr lang="en-IN" sz="1500" dirty="0" err="1" smtClean="0">
                <a:latin typeface="Times New Roman" pitchFamily="18" charset="0"/>
                <a:cs typeface="Times New Roman" pitchFamily="18" charset="0"/>
              </a:rPr>
              <a:t>Kortun</a:t>
            </a:r>
            <a:r>
              <a:rPr lang="en-IN" sz="1500" dirty="0" smtClean="0">
                <a:latin typeface="Times New Roman" pitchFamily="18" charset="0"/>
                <a:cs typeface="Times New Roman" pitchFamily="18" charset="0"/>
              </a:rPr>
              <a:t>, and T. Q. Duong, “</a:t>
            </a:r>
            <a:r>
              <a:rPr lang="en-IN" sz="1500" dirty="0" err="1" smtClean="0">
                <a:latin typeface="Times New Roman" pitchFamily="18" charset="0"/>
                <a:cs typeface="Times New Roman" pitchFamily="18" charset="0"/>
              </a:rPr>
              <a:t>Realtime</a:t>
            </a:r>
            <a:r>
              <a:rPr lang="en-IN" sz="1500" dirty="0" smtClean="0">
                <a:latin typeface="Times New Roman" pitchFamily="18" charset="0"/>
                <a:cs typeface="Times New Roman" pitchFamily="18" charset="0"/>
              </a:rPr>
              <a:t> deployment and resource allocation for distributed UAV systems in disaster relief,” in Proc. IEEE 20th International Workshop on Signal Processing Advances in Wireless </a:t>
            </a:r>
            <a:r>
              <a:rPr lang="en-IN" sz="1500" dirty="0" err="1" smtClean="0">
                <a:latin typeface="Times New Roman" pitchFamily="18" charset="0"/>
                <a:cs typeface="Times New Roman" pitchFamily="18" charset="0"/>
              </a:rPr>
              <a:t>Commun</a:t>
            </a:r>
            <a:r>
              <a:rPr lang="en-IN" sz="1500" dirty="0" smtClean="0">
                <a:latin typeface="Times New Roman" pitchFamily="18" charset="0"/>
                <a:cs typeface="Times New Roman" pitchFamily="18" charset="0"/>
              </a:rPr>
              <a:t>. (SPAWC), Cannes, France, Jul. 2019, pp. 1–5.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5] L. D. Nguyen, A. </a:t>
            </a:r>
            <a:r>
              <a:rPr lang="en-IN" sz="1500" dirty="0" err="1" smtClean="0">
                <a:latin typeface="Times New Roman" pitchFamily="18" charset="0"/>
                <a:cs typeface="Times New Roman" pitchFamily="18" charset="0"/>
              </a:rPr>
              <a:t>Kortun</a:t>
            </a:r>
            <a:r>
              <a:rPr lang="en-IN" sz="1500" dirty="0" smtClean="0">
                <a:latin typeface="Times New Roman" pitchFamily="18" charset="0"/>
                <a:cs typeface="Times New Roman" pitchFamily="18" charset="0"/>
              </a:rPr>
              <a:t>, and T. Q. Duong, “An introduction of real-time embedded optimisation programming for UAV systems under disaster communication,” EAI Endorsed Transactions on Industrial Networks and Intelligent Systems, vol. 5, no. 17, pp. 1–8, Dec. 2018. </a:t>
            </a:r>
            <a:endParaRPr lang="en-US" sz="15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C. Zhan, Y. </a:t>
            </a:r>
            <a:r>
              <a:rPr lang="en-IN" sz="1600" dirty="0" err="1" smtClean="0">
                <a:latin typeface="Times New Roman" pitchFamily="18" charset="0"/>
                <a:cs typeface="Times New Roman" pitchFamily="18" charset="0"/>
              </a:rPr>
              <a:t>Zeng</a:t>
            </a:r>
            <a:r>
              <a:rPr lang="en-IN" sz="1600" dirty="0" smtClean="0">
                <a:latin typeface="Times New Roman" pitchFamily="18" charset="0"/>
                <a:cs typeface="Times New Roman" pitchFamily="18" charset="0"/>
              </a:rPr>
              <a:t>, and R. Zhang, “Energy-efficient data collection in UAV enabled wireless sensor network,” IEEE Wireless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Lett</a:t>
            </a:r>
            <a:r>
              <a:rPr lang="en-IN" sz="1600" dirty="0" smtClean="0">
                <a:latin typeface="Times New Roman" pitchFamily="18" charset="0"/>
                <a:cs typeface="Times New Roman" pitchFamily="18" charset="0"/>
              </a:rPr>
              <a:t>., vol. 7, no. 3, pp. 328–331, Jun. 2018.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K. K. Nguyen, N. A. </a:t>
            </a:r>
            <a:r>
              <a:rPr lang="en-IN" sz="1600" dirty="0" err="1" smtClean="0">
                <a:latin typeface="Times New Roman" pitchFamily="18" charset="0"/>
                <a:cs typeface="Times New Roman" pitchFamily="18" charset="0"/>
              </a:rPr>
              <a:t>Vien</a:t>
            </a:r>
            <a:r>
              <a:rPr lang="en-IN" sz="1600" dirty="0" smtClean="0">
                <a:latin typeface="Times New Roman" pitchFamily="18" charset="0"/>
                <a:cs typeface="Times New Roman" pitchFamily="18" charset="0"/>
              </a:rPr>
              <a:t>, L. D. Nguyen, M.-T. Le, L. </a:t>
            </a:r>
            <a:r>
              <a:rPr lang="en-IN" sz="1600" dirty="0" err="1" smtClean="0">
                <a:latin typeface="Times New Roman" pitchFamily="18" charset="0"/>
                <a:cs typeface="Times New Roman" pitchFamily="18" charset="0"/>
              </a:rPr>
              <a:t>Hanzo</a:t>
            </a:r>
            <a:r>
              <a:rPr lang="en-IN" sz="1600" dirty="0" smtClean="0">
                <a:latin typeface="Times New Roman" pitchFamily="18" charset="0"/>
                <a:cs typeface="Times New Roman" pitchFamily="18" charset="0"/>
              </a:rPr>
              <a:t>, and T. Q. Duong, “Real-time energy harvesting aided scheduling in UAV-assisted D2D networks relying on deep reinforcement learning,” IEEE Access, vol. 9, pp. 3638–3648, Dec. 2021.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H. </a:t>
            </a:r>
            <a:r>
              <a:rPr lang="en-IN" sz="1600" dirty="0" err="1" smtClean="0">
                <a:latin typeface="Times New Roman" pitchFamily="18" charset="0"/>
                <a:cs typeface="Times New Roman" pitchFamily="18" charset="0"/>
              </a:rPr>
              <a:t>Guo</a:t>
            </a:r>
            <a:r>
              <a:rPr lang="en-IN" sz="1600" dirty="0" smtClean="0">
                <a:latin typeface="Times New Roman" pitchFamily="18" charset="0"/>
                <a:cs typeface="Times New Roman" pitchFamily="18" charset="0"/>
              </a:rPr>
              <a:t>, Y.-C. Liang, J. Chen, and E. G. Larsson, “Weighted </a:t>
            </a:r>
            <a:r>
              <a:rPr lang="en-IN" sz="1600" dirty="0" err="1" smtClean="0">
                <a:latin typeface="Times New Roman" pitchFamily="18" charset="0"/>
                <a:cs typeface="Times New Roman" pitchFamily="18" charset="0"/>
              </a:rPr>
              <a:t>sumrate</a:t>
            </a:r>
            <a:r>
              <a:rPr lang="en-IN" sz="1600" dirty="0" smtClean="0">
                <a:latin typeface="Times New Roman" pitchFamily="18" charset="0"/>
                <a:cs typeface="Times New Roman" pitchFamily="18" charset="0"/>
              </a:rPr>
              <a:t> maximization for reconfigurable intelligent surface aided wireless networks,” IEEE Trans. Wireless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19, no. 5, pp. 3064– 3076, May 2020</a:t>
            </a:r>
            <a:r>
              <a:rPr lang="en-IN" sz="1600" dirty="0" smtClean="0">
                <a:latin typeface="Times New Roman" pitchFamily="18" charset="0"/>
                <a:cs typeface="Times New Roman" pitchFamily="18" charset="0"/>
              </a:rPr>
              <a:t>. </a:t>
            </a: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Y. </a:t>
            </a:r>
            <a:r>
              <a:rPr lang="en-IN" sz="1600" dirty="0" err="1" smtClean="0">
                <a:latin typeface="Times New Roman" pitchFamily="18" charset="0"/>
                <a:cs typeface="Times New Roman" pitchFamily="18" charset="0"/>
              </a:rPr>
              <a:t>Zou</a:t>
            </a:r>
            <a:r>
              <a:rPr lang="en-IN" sz="1600" dirty="0" smtClean="0">
                <a:latin typeface="Times New Roman" pitchFamily="18" charset="0"/>
                <a:cs typeface="Times New Roman" pitchFamily="18" charset="0"/>
              </a:rPr>
              <a:t>, S. Gong, J.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W. Cheng, D. T. Hoang, and D. </a:t>
            </a:r>
            <a:r>
              <a:rPr lang="en-IN" sz="1600" dirty="0" err="1" smtClean="0">
                <a:latin typeface="Times New Roman" pitchFamily="18" charset="0"/>
                <a:cs typeface="Times New Roman" pitchFamily="18" charset="0"/>
              </a:rPr>
              <a:t>Niyato</a:t>
            </a:r>
            <a:r>
              <a:rPr lang="en-IN" sz="1600" dirty="0" smtClean="0">
                <a:latin typeface="Times New Roman" pitchFamily="18" charset="0"/>
                <a:cs typeface="Times New Roman" pitchFamily="18" charset="0"/>
              </a:rPr>
              <a:t>, “Wireless powered intelligent reflecting surfaces for enhancing wireless communications,” IEEE Trans. </a:t>
            </a:r>
            <a:r>
              <a:rPr lang="en-IN" sz="1600" dirty="0" err="1" smtClean="0">
                <a:latin typeface="Times New Roman" pitchFamily="18" charset="0"/>
                <a:cs typeface="Times New Roman" pitchFamily="18" charset="0"/>
              </a:rPr>
              <a:t>Veh</a:t>
            </a:r>
            <a:r>
              <a:rPr lang="en-IN" sz="1600" dirty="0" smtClean="0">
                <a:latin typeface="Times New Roman" pitchFamily="18" charset="0"/>
                <a:cs typeface="Times New Roman" pitchFamily="18" charset="0"/>
              </a:rPr>
              <a:t>. Technol., vol. 69, no. 10, pp. 12 369– 12 373, Oct. 2020.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Y. Chen, B. Ai, H. Zhang, Y. </a:t>
            </a:r>
            <a:r>
              <a:rPr lang="en-IN" sz="1600" dirty="0" err="1" smtClean="0">
                <a:latin typeface="Times New Roman" pitchFamily="18" charset="0"/>
                <a:cs typeface="Times New Roman" pitchFamily="18" charset="0"/>
              </a:rPr>
              <a:t>Niu</a:t>
            </a:r>
            <a:r>
              <a:rPr lang="en-IN" sz="1600" dirty="0" smtClean="0">
                <a:latin typeface="Times New Roman" pitchFamily="18" charset="0"/>
                <a:cs typeface="Times New Roman" pitchFamily="18" charset="0"/>
              </a:rPr>
              <a:t>, L. Song, Z. Han, and H. V. Poor, “Reconfigurable intelligent surface assisted device-to-device communications,” IEEE Trans. Wireless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20, no. 5, pp. 2792–2804, May 2021. </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1287</TotalTime>
  <Words>1692</Words>
  <Application>Microsoft Office PowerPoint</Application>
  <PresentationFormat>On-screen Show (4:3)</PresentationFormat>
  <Paragraphs>70</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Multi-Objective Optimization for UAV-Assisted Wireless Powered IoT Networks Based on Extended DDPG Algorithm</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2021-08-09T12:56:04Z</dcterms:modified>
</cp:coreProperties>
</file>