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eICIC</a:t>
            </a:r>
            <a:r>
              <a:rPr lang="en-IN" b="1" dirty="0" smtClean="0">
                <a:latin typeface="Times New Roman" pitchFamily="18" charset="0"/>
                <a:cs typeface="Times New Roman" pitchFamily="18" charset="0"/>
              </a:rPr>
              <a:t> configuration of Downlink and Uplink Decoupling with SWIPT in 5G Dense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HetNets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Interference </a:t>
            </a:r>
            <a:r>
              <a:rPr lang="en-IN" sz="2000" dirty="0" smtClean="0">
                <a:latin typeface="Times New Roman" pitchFamily="18" charset="0"/>
                <a:cs typeface="Times New Roman" pitchFamily="18" charset="0"/>
              </a:rPr>
              <a:t>management and power transfer can provide a significant improvement over the 5th generation mobile networks (5G) dense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heterogeneous networks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In this paper, we present a novel approach to simultaneously manage inferences at the downlink (DL) and uplink (UL), and to identify opportunities for power transfer and additional UL transmissions integrated with existing protocols and infrastructures for enhanced inter-cell interference coordination (</a:t>
            </a:r>
            <a:r>
              <a:rPr lang="en-IN" sz="2000" dirty="0" err="1" smtClean="0">
                <a:latin typeface="Times New Roman" pitchFamily="18" charset="0"/>
                <a:cs typeface="Times New Roman" pitchFamily="18" charset="0"/>
              </a:rPr>
              <a:t>eICIC</a:t>
            </a:r>
            <a:r>
              <a:rPr lang="en-IN" sz="2000" dirty="0" smtClean="0">
                <a:latin typeface="Times New Roman" pitchFamily="18" charset="0"/>
                <a:cs typeface="Times New Roman" pitchFamily="18" charset="0"/>
              </a:rPr>
              <a:t>) protocol in dense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while considering practical non-linear energy harvesting (EH) model. The design is formulated as the joint optimization of interference aware UL/DL decoupling, airtime resource allocation and energy transfer. The key insight of our algorithm is to translate the original, intractable joint-optimization problem into a problem space where a good approximate solution can be quickly found. We evaluate our scheme through theoretical analysis and simulation. The evaluation shows that our approach improves the system utility by over 20% compared to start-of-the-art in dense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 Compared to alternative schemes, our approach maintains the best user fairness and rate experience and can solve the problem in a fast and scalable way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many papers have appeared in the literature on uplink power control, fewer exist on downlink power setting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our knowledge, the only existing work that investigates downlink power setting in cellular networks with CA </a:t>
            </a:r>
            <a:r>
              <a:rPr lang="en-IN" sz="2000" dirty="0" smtClean="0">
                <a:latin typeface="Times New Roman" pitchFamily="18" charset="0"/>
                <a:cs typeface="Times New Roman" pitchFamily="18" charset="0"/>
              </a:rPr>
              <a:t>support.</a:t>
            </a:r>
          </a:p>
          <a:p>
            <a:pPr algn="just">
              <a:lnSpc>
                <a:spcPct val="150000"/>
              </a:lnSpc>
            </a:pPr>
            <a:r>
              <a:rPr lang="en-IN" sz="2000" dirty="0" smtClean="0">
                <a:latin typeface="Times New Roman" pitchFamily="18" charset="0"/>
                <a:cs typeface="Times New Roman" pitchFamily="18" charset="0"/>
              </a:rPr>
              <a:t>To analyse the behaviour of the above-defined game, and discuss the existence of NEs, we rely on the definition of games of strategic complements/substitutes with </a:t>
            </a:r>
            <a:r>
              <a:rPr lang="en-IN" sz="2000" dirty="0" smtClean="0">
                <a:latin typeface="Times New Roman" pitchFamily="18" charset="0"/>
                <a:cs typeface="Times New Roman" pitchFamily="18" charset="0"/>
              </a:rPr>
              <a:t>aggregation.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strategies in the main performance metrics, such as energy efficiency, user throughput and spectral efficiency, while consuming little power.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solution outperforms the existing schemes in terms of user throughput, energy and spectral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dynamic ABS configuration is to allocate ABS, and to determine the flexible DL association rules with REB based on the optimization problem of </a:t>
            </a:r>
            <a:r>
              <a:rPr lang="en-IN" sz="2000" dirty="0" err="1" smtClean="0">
                <a:latin typeface="Times New Roman" pitchFamily="18" charset="0"/>
                <a:cs typeface="Times New Roman" pitchFamily="18" charset="0"/>
              </a:rPr>
              <a:t>eICIC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configuration, </a:t>
            </a:r>
            <a:r>
              <a:rPr lang="en-IN" sz="2000" dirty="0" smtClean="0">
                <a:latin typeface="Times New Roman" pitchFamily="18" charset="0"/>
                <a:cs typeface="Times New Roman" pitchFamily="18" charset="0"/>
              </a:rPr>
              <a:t>which only focus on the DL transmission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approach can improve the energy problem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while carrying out the interference coordination between </a:t>
            </a:r>
            <a:r>
              <a:rPr lang="en-IN" sz="2000" dirty="0" err="1" smtClean="0">
                <a:latin typeface="Times New Roman" pitchFamily="18" charset="0"/>
                <a:cs typeface="Times New Roman" pitchFamily="18" charset="0"/>
              </a:rPr>
              <a:t>macrocell</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smallcell</a:t>
            </a:r>
            <a:r>
              <a:rPr lang="en-IN" sz="2000" dirty="0" smtClean="0">
                <a:latin typeface="Times New Roman" pitchFamily="18" charset="0"/>
                <a:cs typeface="Times New Roman" pitchFamily="18" charset="0"/>
              </a:rPr>
              <a:t> to improve the system rate, especially for the UL rate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investigates </a:t>
            </a:r>
            <a:r>
              <a:rPr lang="en-IN" sz="2000" dirty="0" smtClean="0">
                <a:latin typeface="Times New Roman" pitchFamily="18" charset="0"/>
                <a:cs typeface="Times New Roman" pitchFamily="18" charset="0"/>
              </a:rPr>
              <a:t>the energy efficiency (EE) maximization problem of non-orthogonal multiple-access (NOMA) with non-linear EH model SWIPT in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global variable z in our problem consists of all the ABS components to be optimized for all MBS and SBS, respectively.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solution greatly improves network performance by reducing interference and power consumption, while ensuring coverage for as many users as possible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proposed a novel solution for downlink power setting in dense networks with carrier aggregation, which aims to reduce interference and power consumption, and to provide high quality of service to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do not consider a solution within the framework of </a:t>
            </a:r>
            <a:r>
              <a:rPr lang="en-IN" sz="2000" dirty="0" err="1" smtClean="0">
                <a:latin typeface="Times New Roman" pitchFamily="18" charset="0"/>
                <a:cs typeface="Times New Roman" pitchFamily="18" charset="0"/>
              </a:rPr>
              <a:t>eICIC</a:t>
            </a:r>
            <a:r>
              <a:rPr lang="en-IN" sz="2000" dirty="0" smtClean="0">
                <a:latin typeface="Times New Roman" pitchFamily="18" charset="0"/>
                <a:cs typeface="Times New Roman" pitchFamily="18" charset="0"/>
              </a:rPr>
              <a:t> or its modifications, rather we use them as comparison benchmarks for the solutions we </a:t>
            </a:r>
            <a:r>
              <a:rPr lang="en-IN" sz="2000" dirty="0" smtClean="0">
                <a:latin typeface="Times New Roman" pitchFamily="18" charset="0"/>
                <a:cs typeface="Times New Roman" pitchFamily="18" charset="0"/>
              </a:rPr>
              <a:t>propose.</a:t>
            </a:r>
          </a:p>
          <a:p>
            <a:pPr algn="just">
              <a:lnSpc>
                <a:spcPct val="150000"/>
              </a:lnSpc>
            </a:pPr>
            <a:r>
              <a:rPr lang="en-IN" sz="2000" dirty="0" smtClean="0">
                <a:latin typeface="Times New Roman" pitchFamily="18" charset="0"/>
                <a:cs typeface="Times New Roman" pitchFamily="18" charset="0"/>
              </a:rPr>
              <a:t>We propose to leverage the diversity in the component carrier coverage areas to mitigate inter-tier interference by varying their downlink transmit </a:t>
            </a:r>
            <a:r>
              <a:rPr lang="en-IN" sz="2000" dirty="0" smtClean="0">
                <a:latin typeface="Times New Roman" pitchFamily="18" charset="0"/>
                <a:cs typeface="Times New Roman" pitchFamily="18" charset="0"/>
              </a:rPr>
              <a:t>power.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is UM-ABS with </a:t>
            </a:r>
            <a:r>
              <a:rPr lang="en-IN" sz="2000" dirty="0" err="1" smtClean="0">
                <a:latin typeface="Times New Roman" pitchFamily="18" charset="0"/>
                <a:cs typeface="Times New Roman" pitchFamily="18" charset="0"/>
              </a:rPr>
              <a:t>DUDe</a:t>
            </a:r>
            <a:r>
              <a:rPr lang="en-IN" sz="2000" dirty="0" smtClean="0">
                <a:latin typeface="Times New Roman" pitchFamily="18" charset="0"/>
                <a:cs typeface="Times New Roman" pitchFamily="18" charset="0"/>
              </a:rPr>
              <a:t>, which exploits the UL transmission for </a:t>
            </a:r>
            <a:r>
              <a:rPr lang="en-IN" sz="2000" dirty="0" err="1" smtClean="0">
                <a:latin typeface="Times New Roman" pitchFamily="18" charset="0"/>
                <a:cs typeface="Times New Roman" pitchFamily="18" charset="0"/>
              </a:rPr>
              <a:t>macrocells</a:t>
            </a:r>
            <a:r>
              <a:rPr lang="en-IN" sz="2000" dirty="0" smtClean="0">
                <a:latin typeface="Times New Roman" pitchFamily="18" charset="0"/>
                <a:cs typeface="Times New Roman" pitchFamily="18" charset="0"/>
              </a:rPr>
              <a:t> in ABSs for dynamic </a:t>
            </a:r>
            <a:r>
              <a:rPr lang="en-IN" sz="2000" dirty="0" err="1" smtClean="0">
                <a:latin typeface="Times New Roman" pitchFamily="18" charset="0"/>
                <a:cs typeface="Times New Roman" pitchFamily="18" charset="0"/>
              </a:rPr>
              <a:t>eICIC</a:t>
            </a:r>
            <a:r>
              <a:rPr lang="en-IN" sz="2000" dirty="0" smtClean="0">
                <a:latin typeface="Times New Roman" pitchFamily="18" charset="0"/>
                <a:cs typeface="Times New Roman" pitchFamily="18" charset="0"/>
              </a:rPr>
              <a:t> configuration in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referred to UM-ABS, to improve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joint scheme with </a:t>
            </a:r>
            <a:r>
              <a:rPr lang="en-IN" sz="2000" dirty="0" err="1" smtClean="0">
                <a:latin typeface="Times New Roman" pitchFamily="18" charset="0"/>
                <a:cs typeface="Times New Roman" pitchFamily="18" charset="0"/>
              </a:rPr>
              <a:t>DUDe</a:t>
            </a:r>
            <a:r>
              <a:rPr lang="en-IN" sz="2000" dirty="0" smtClean="0">
                <a:latin typeface="Times New Roman" pitchFamily="18" charset="0"/>
                <a:cs typeface="Times New Roman" pitchFamily="18" charset="0"/>
              </a:rPr>
              <a:t>, multiple region frequency allocation, convergent power control under non-uniform user distribution is proposed to improve the performance of </a:t>
            </a:r>
            <a:r>
              <a:rPr lang="en-IN" sz="2000" dirty="0" smtClean="0">
                <a:latin typeface="Times New Roman" pitchFamily="18" charset="0"/>
                <a:cs typeface="Times New Roman" pitchFamily="18" charset="0"/>
              </a:rPr>
              <a:t>UL.</a:t>
            </a:r>
          </a:p>
          <a:p>
            <a:pPr algn="just">
              <a:lnSpc>
                <a:spcPct val="150000"/>
              </a:lnSpc>
            </a:pPr>
            <a:r>
              <a:rPr lang="en-IN" sz="2000" dirty="0" smtClean="0">
                <a:latin typeface="Times New Roman" pitchFamily="18" charset="0"/>
                <a:cs typeface="Times New Roman" pitchFamily="18" charset="0"/>
              </a:rPr>
              <a:t>Our work aims to improve the overall network performance by considering three optimization strategies: </a:t>
            </a:r>
            <a:r>
              <a:rPr lang="en-IN" sz="2000" dirty="0" err="1" smtClean="0">
                <a:latin typeface="Times New Roman" pitchFamily="18" charset="0"/>
                <a:cs typeface="Times New Roman" pitchFamily="18" charset="0"/>
              </a:rPr>
              <a:t>interferenceaware</a:t>
            </a:r>
            <a:r>
              <a:rPr lang="en-IN" sz="2000" dirty="0" smtClean="0">
                <a:latin typeface="Times New Roman" pitchFamily="18" charset="0"/>
                <a:cs typeface="Times New Roman" pitchFamily="18" charset="0"/>
              </a:rPr>
              <a:t> UL/DL decoupling, airtime resource allocation and energy transfer in ultra-dense </a:t>
            </a:r>
            <a:r>
              <a:rPr lang="en-IN" sz="2000" dirty="0" err="1" smtClean="0">
                <a:latin typeface="Times New Roman" pitchFamily="18" charset="0"/>
                <a:cs typeface="Times New Roman" pitchFamily="18" charset="0"/>
              </a:rPr>
              <a:t>HetNets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strategy uses the fixed </a:t>
            </a:r>
            <a:r>
              <a:rPr lang="en-IN" sz="2000" dirty="0" err="1" smtClean="0">
                <a:latin typeface="Times New Roman" pitchFamily="18" charset="0"/>
                <a:cs typeface="Times New Roman" pitchFamily="18" charset="0"/>
              </a:rPr>
              <a:t>eICIC</a:t>
            </a:r>
            <a:r>
              <a:rPr lang="en-IN" sz="2000" dirty="0" smtClean="0">
                <a:latin typeface="Times New Roman" pitchFamily="18" charset="0"/>
                <a:cs typeface="Times New Roman" pitchFamily="18" charset="0"/>
              </a:rPr>
              <a:t> configuration that gives the best averaged performance across UEs in our evaluation scenarios.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 massive machine type communications in ultra-dense cellular </a:t>
                      </a:r>
                      <a:r>
                        <a:rPr lang="en-US" sz="2000" dirty="0" err="1">
                          <a:latin typeface="Times New Roman"/>
                          <a:ea typeface="Calibri"/>
                          <a:cs typeface="Latha"/>
                        </a:rPr>
                        <a:t>IoT</a:t>
                      </a:r>
                      <a:r>
                        <a:rPr lang="en-US" sz="2000" dirty="0">
                          <a:latin typeface="Times New Roman"/>
                          <a:ea typeface="Calibri"/>
                          <a:cs typeface="Latha"/>
                        </a:rPr>
                        <a:t> networks: Current issues and machine learning-assisted solutions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Sharma and X.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regard, this paper aims to identify and analyze the involved technical issues, to review recent advances, to highlight potential solutions and to propose new research directions.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Algorithms for enhanced inter-cell interference coordination (eICIC) in LTE HetNets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Deb, P. Monogioudis, J. Miernik, and J. P. Seymour,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algorithm has provable guarantee, and furthermore, it accounts for network topology, traffic load, and macro-</a:t>
                      </a:r>
                      <a:r>
                        <a:rPr lang="en-US" sz="2000" dirty="0" err="1">
                          <a:solidFill>
                            <a:srgbClr val="333333"/>
                          </a:solidFill>
                          <a:latin typeface="Times New Roman"/>
                          <a:ea typeface="Calibri"/>
                          <a:cs typeface="Latha"/>
                        </a:rPr>
                        <a:t>pico</a:t>
                      </a:r>
                      <a:r>
                        <a:rPr lang="en-US" sz="2000" dirty="0">
                          <a:solidFill>
                            <a:srgbClr val="333333"/>
                          </a:solidFill>
                          <a:latin typeface="Times New Roman"/>
                          <a:ea typeface="Calibri"/>
                          <a:cs typeface="Latha"/>
                        </a:rPr>
                        <a:t> interference map.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eICIC</a:t>
                      </a:r>
                      <a:r>
                        <a:rPr lang="en-US" sz="2000" dirty="0">
                          <a:latin typeface="Times New Roman"/>
                          <a:ea typeface="Calibri"/>
                          <a:cs typeface="Latha"/>
                        </a:rPr>
                        <a:t> configuration algorithm with service scalability in heterogeneous cellular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Zhou, Y. Ji, X. Wang, and S. Yamada,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Interference management is one of the most important issues in heterogeneous cellular networks with multiple macro and pico cells.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Joint optimization of user association and dynamic TDD for ultra-dense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Sapountzis, T. Spyropoulos, N. Nikaein, and U. Salim,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direction, Dynamic TDD is a promising new technique to match BS resources to actual demand.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447800"/>
            <a:ext cx="6705599"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4572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has presented a novel approach to enhance the capacity of dense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HetNets</a:t>
            </a:r>
            <a:r>
              <a:rPr lang="en-IN" sz="1900" dirty="0" smtClean="0">
                <a:latin typeface="Times New Roman" pitchFamily="18" charset="0"/>
                <a:cs typeface="Times New Roman" pitchFamily="18" charset="0"/>
              </a:rPr>
              <a:t>. Our approach leverages an existing interference coordination protocol to combine practical non-linear energy harvest model for SWIPT in the DL transmission. It further utilizes the silent DL transmission windows of </a:t>
            </a:r>
            <a:r>
              <a:rPr lang="en-IN" sz="1900" dirty="0" err="1" smtClean="0">
                <a:latin typeface="Times New Roman" pitchFamily="18" charset="0"/>
                <a:cs typeface="Times New Roman" pitchFamily="18" charset="0"/>
              </a:rPr>
              <a:t>macrocells</a:t>
            </a:r>
            <a:r>
              <a:rPr lang="en-IN" sz="1900" dirty="0" smtClean="0">
                <a:latin typeface="Times New Roman" pitchFamily="18" charset="0"/>
                <a:cs typeface="Times New Roman" pitchFamily="18" charset="0"/>
              </a:rPr>
              <a:t> to identify opportunities for additional UL transmissions. Then, we jointly optimize UL/DL associations, resource allocation and DL energy transfer because doing so can significantly boost the performance. To tackle the huge problem space, we map the highly complex </a:t>
            </a:r>
            <a:r>
              <a:rPr lang="en-IN" sz="1900" dirty="0" err="1" smtClean="0">
                <a:latin typeface="Times New Roman" pitchFamily="18" charset="0"/>
                <a:cs typeface="Times New Roman" pitchFamily="18" charset="0"/>
              </a:rPr>
              <a:t>cooptimization</a:t>
            </a:r>
            <a:r>
              <a:rPr lang="en-IN" sz="1900" dirty="0" smtClean="0">
                <a:latin typeface="Times New Roman" pitchFamily="18" charset="0"/>
                <a:cs typeface="Times New Roman" pitchFamily="18" charset="0"/>
              </a:rPr>
              <a:t> problem into a space where a solution can be quickly derived. Compared to state-of-the-arts, our approach improves the system utility, delivers a higher standard in user fairness and rate experience, and can solve the program in a fast and scalable way.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K. Sharma and X. Wang, “Toward massive machine type communications in ultra-dense cellular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Current issues and machine learning-assisted solutions,”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 vol. 22, no. 1, pp. 426–471,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Deb, P. </a:t>
            </a:r>
            <a:r>
              <a:rPr lang="en-IN" sz="1600" dirty="0" err="1" smtClean="0">
                <a:latin typeface="Times New Roman" pitchFamily="18" charset="0"/>
                <a:cs typeface="Times New Roman" pitchFamily="18" charset="0"/>
              </a:rPr>
              <a:t>Monogioudis</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Miernik</a:t>
            </a:r>
            <a:r>
              <a:rPr lang="en-IN" sz="1600" dirty="0" smtClean="0">
                <a:latin typeface="Times New Roman" pitchFamily="18" charset="0"/>
                <a:cs typeface="Times New Roman" pitchFamily="18" charset="0"/>
              </a:rPr>
              <a:t>, and J. P. Seymour, “Algorithms for enhanced inter-cell interference coordination (</a:t>
            </a:r>
            <a:r>
              <a:rPr lang="en-IN" sz="1600" dirty="0" err="1" smtClean="0">
                <a:latin typeface="Times New Roman" pitchFamily="18" charset="0"/>
                <a:cs typeface="Times New Roman" pitchFamily="18" charset="0"/>
              </a:rPr>
              <a:t>eICIC</a:t>
            </a:r>
            <a:r>
              <a:rPr lang="en-IN" sz="1600" dirty="0" smtClean="0">
                <a:latin typeface="Times New Roman" pitchFamily="18" charset="0"/>
                <a:cs typeface="Times New Roman" pitchFamily="18" charset="0"/>
              </a:rPr>
              <a:t>) in LTE </a:t>
            </a:r>
            <a:r>
              <a:rPr lang="en-IN" sz="1600" dirty="0" err="1" smtClean="0">
                <a:latin typeface="Times New Roman" pitchFamily="18" charset="0"/>
                <a:cs typeface="Times New Roman" pitchFamily="18" charset="0"/>
              </a:rPr>
              <a:t>HetNets</a:t>
            </a:r>
            <a:r>
              <a:rPr lang="en-IN" sz="1600" dirty="0" smtClean="0">
                <a:latin typeface="Times New Roman" pitchFamily="18" charset="0"/>
                <a:cs typeface="Times New Roman" pitchFamily="18" charset="0"/>
              </a:rPr>
              <a:t>,” IEEE/ACM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22, no. 1, pp. 137–150,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Zhou, Y.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X. Wang, and S. Yamada, “</a:t>
            </a:r>
            <a:r>
              <a:rPr lang="en-IN" sz="1600" dirty="0" err="1" smtClean="0">
                <a:latin typeface="Times New Roman" pitchFamily="18" charset="0"/>
                <a:cs typeface="Times New Roman" pitchFamily="18" charset="0"/>
              </a:rPr>
              <a:t>eICIC</a:t>
            </a:r>
            <a:r>
              <a:rPr lang="en-IN" sz="1600" dirty="0" smtClean="0">
                <a:latin typeface="Times New Roman" pitchFamily="18" charset="0"/>
                <a:cs typeface="Times New Roman" pitchFamily="18" charset="0"/>
              </a:rPr>
              <a:t> configuration algorithm with service scalability in heterogeneous cellular networks,” IEEE/ACM Trans.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25, no. 1, pp. 520–535,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a:t>
            </a:r>
            <a:r>
              <a:rPr lang="en-IN" sz="1600" dirty="0" err="1" smtClean="0">
                <a:latin typeface="Times New Roman" pitchFamily="18" charset="0"/>
                <a:cs typeface="Times New Roman" pitchFamily="18" charset="0"/>
              </a:rPr>
              <a:t>Sapountzis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Spyropoulos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Nikaein</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Salim</a:t>
            </a:r>
            <a:r>
              <a:rPr lang="en-IN" sz="1600" dirty="0" smtClean="0">
                <a:latin typeface="Times New Roman" pitchFamily="18" charset="0"/>
                <a:cs typeface="Times New Roman" pitchFamily="18" charset="0"/>
              </a:rPr>
              <a:t>, “Joint optimization of user association and dynamic TDD for ultra-dense networks,” in IEEE INFOCOM 2018, pp. 2681–2689, Apr.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Lopez-Perez, I. </a:t>
            </a:r>
            <a:r>
              <a:rPr lang="en-IN" sz="1600" dirty="0" err="1" smtClean="0">
                <a:latin typeface="Times New Roman" pitchFamily="18" charset="0"/>
                <a:cs typeface="Times New Roman" pitchFamily="18" charset="0"/>
              </a:rPr>
              <a:t>Guvenc</a:t>
            </a:r>
            <a:r>
              <a:rPr lang="en-IN" sz="1600" dirty="0" smtClean="0">
                <a:latin typeface="Times New Roman" pitchFamily="18" charset="0"/>
                <a:cs typeface="Times New Roman" pitchFamily="18" charset="0"/>
              </a:rPr>
              <a:t>, G. de la Roche, M. </a:t>
            </a:r>
            <a:r>
              <a:rPr lang="en-IN" sz="1600" dirty="0" err="1" smtClean="0">
                <a:latin typeface="Times New Roman" pitchFamily="18" charset="0"/>
                <a:cs typeface="Times New Roman" pitchFamily="18" charset="0"/>
              </a:rPr>
              <a:t>Kountouris</a:t>
            </a:r>
            <a:r>
              <a:rPr lang="en-IN" sz="1600" dirty="0" smtClean="0">
                <a:latin typeface="Times New Roman" pitchFamily="18" charset="0"/>
                <a:cs typeface="Times New Roman" pitchFamily="18" charset="0"/>
              </a:rPr>
              <a:t>, T. Q. S. </a:t>
            </a:r>
            <a:r>
              <a:rPr lang="en-IN" sz="1600" dirty="0" err="1" smtClean="0">
                <a:latin typeface="Times New Roman" pitchFamily="18" charset="0"/>
                <a:cs typeface="Times New Roman" pitchFamily="18" charset="0"/>
              </a:rPr>
              <a:t>Quek</a:t>
            </a:r>
            <a:r>
              <a:rPr lang="en-IN" sz="1600" dirty="0" smtClean="0">
                <a:latin typeface="Times New Roman" pitchFamily="18" charset="0"/>
                <a:cs typeface="Times New Roman" pitchFamily="18" charset="0"/>
              </a:rPr>
              <a:t>, and J. Zhang, “Enhanced </a:t>
            </a:r>
            <a:r>
              <a:rPr lang="en-IN" sz="1600" dirty="0" err="1" smtClean="0">
                <a:latin typeface="Times New Roman" pitchFamily="18" charset="0"/>
                <a:cs typeface="Times New Roman" pitchFamily="18" charset="0"/>
              </a:rPr>
              <a:t>intercell</a:t>
            </a:r>
            <a:r>
              <a:rPr lang="en-IN" sz="1600" dirty="0" smtClean="0">
                <a:latin typeface="Times New Roman" pitchFamily="18" charset="0"/>
                <a:cs typeface="Times New Roman" pitchFamily="18" charset="0"/>
              </a:rPr>
              <a:t> interference coordination challenges in heterogeneous networks,”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18, no. 3, pp. 22–30, 2011.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I. </a:t>
            </a:r>
            <a:r>
              <a:rPr lang="en-IN" sz="1600" dirty="0" err="1" smtClean="0">
                <a:latin typeface="Times New Roman" pitchFamily="18" charset="0"/>
                <a:cs typeface="Times New Roman" pitchFamily="18" charset="0"/>
              </a:rPr>
              <a:t>Kamel</a:t>
            </a:r>
            <a:r>
              <a:rPr lang="en-IN" sz="1600" dirty="0" smtClean="0">
                <a:latin typeface="Times New Roman" pitchFamily="18" charset="0"/>
                <a:cs typeface="Times New Roman" pitchFamily="18" charset="0"/>
              </a:rPr>
              <a:t> and K. M. F. </a:t>
            </a:r>
            <a:r>
              <a:rPr lang="en-IN" sz="1600" dirty="0" err="1" smtClean="0">
                <a:latin typeface="Times New Roman" pitchFamily="18" charset="0"/>
                <a:cs typeface="Times New Roman" pitchFamily="18" charset="0"/>
              </a:rPr>
              <a:t>Elsayed</a:t>
            </a:r>
            <a:r>
              <a:rPr lang="en-IN" sz="1600" dirty="0" smtClean="0">
                <a:latin typeface="Times New Roman" pitchFamily="18" charset="0"/>
                <a:cs typeface="Times New Roman" pitchFamily="18" charset="0"/>
              </a:rPr>
              <a:t>, “Performance evaluation of a coordinated time-domain </a:t>
            </a:r>
            <a:r>
              <a:rPr lang="en-IN" sz="1600" dirty="0" err="1" smtClean="0">
                <a:latin typeface="Times New Roman" pitchFamily="18" charset="0"/>
                <a:cs typeface="Times New Roman" pitchFamily="18" charset="0"/>
              </a:rPr>
              <a:t>eICIC</a:t>
            </a:r>
            <a:r>
              <a:rPr lang="en-IN" sz="1600" dirty="0" smtClean="0">
                <a:latin typeface="Times New Roman" pitchFamily="18" charset="0"/>
                <a:cs typeface="Times New Roman" pitchFamily="18" charset="0"/>
              </a:rPr>
              <a:t> framework based on ABSF in heterogeneous LTE-Advanced networks,” in 2012 IEEE Global Communications Conference (GLOBECOM), pp. 5326–5331, Apr.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J. Li, N. Wang, and X. Yang, “Joint load balancing of downlink and uplink for </a:t>
            </a:r>
            <a:r>
              <a:rPr lang="en-IN" sz="1600" dirty="0" err="1" smtClean="0">
                <a:latin typeface="Times New Roman" pitchFamily="18" charset="0"/>
                <a:cs typeface="Times New Roman" pitchFamily="18" charset="0"/>
              </a:rPr>
              <a:t>eICIC</a:t>
            </a:r>
            <a:r>
              <a:rPr lang="en-IN" sz="1600" dirty="0" smtClean="0">
                <a:latin typeface="Times New Roman" pitchFamily="18" charset="0"/>
                <a:cs typeface="Times New Roman" pitchFamily="18" charset="0"/>
              </a:rPr>
              <a:t> in heterogeneous network,”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66, no. 7, pp. 6388–6398,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Chen, Y. Liu, L. X.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Z. Chen, and D. Zhang, “Resource allocation for wireless cooperative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 with energy harvesting,”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19, no. 7, pp. 4879–4893,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Boyd, N. Parikh, E. Chu, B. </a:t>
            </a:r>
            <a:r>
              <a:rPr lang="en-IN" sz="1600" dirty="0" err="1" smtClean="0">
                <a:latin typeface="Times New Roman" pitchFamily="18" charset="0"/>
                <a:cs typeface="Times New Roman" pitchFamily="18" charset="0"/>
              </a:rPr>
              <a:t>Peleato</a:t>
            </a:r>
            <a:r>
              <a:rPr lang="en-IN" sz="1600" dirty="0" smtClean="0">
                <a:latin typeface="Times New Roman" pitchFamily="18" charset="0"/>
                <a:cs typeface="Times New Roman" pitchFamily="18" charset="0"/>
              </a:rPr>
              <a:t>, and J. Eckstein, “Distributed optimization and statistical learning via the alternating direction method of multipliers,” Foundations and Trends in Machine learning,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Khoryaev</a:t>
            </a:r>
            <a:r>
              <a:rPr lang="en-IN" sz="1600" dirty="0" smtClean="0">
                <a:latin typeface="Times New Roman" pitchFamily="18" charset="0"/>
                <a:cs typeface="Times New Roman" pitchFamily="18" charset="0"/>
              </a:rPr>
              <a:t>, E. Eriksson, and X. Pan, “Dynamic </a:t>
            </a:r>
            <a:r>
              <a:rPr lang="en-IN" sz="1600" dirty="0" err="1" smtClean="0">
                <a:latin typeface="Times New Roman" pitchFamily="18" charset="0"/>
                <a:cs typeface="Times New Roman" pitchFamily="18" charset="0"/>
              </a:rPr>
              <a:t>uplinkdownlink</a:t>
            </a:r>
            <a:r>
              <a:rPr lang="en-IN" sz="1600" dirty="0" smtClean="0">
                <a:latin typeface="Times New Roman" pitchFamily="18" charset="0"/>
                <a:cs typeface="Times New Roman" pitchFamily="18" charset="0"/>
              </a:rPr>
              <a:t> configuration and interference management in TD-LTE,”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50, no. 11, pp. 51–59,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1588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eICIC configuration of Downlink and Uplink Decoupling with SWIPT in 5G Dense IoT HetNets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2021-08-09T08:21:20Z</dcterms:modified>
</cp:coreProperties>
</file>