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Security and Privacy-Preserving Approach Based on Data Disturbance for Collaborative Edge Computing in Social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certainly become one of the hottest technology frameworks of the year. It is deep in many industries, affecting people's lives in all directions. The rapid development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technology accelerates the process of the era of ``Internet of everything'' but also changes the role of terminal equipment at the edge of the network. It has changed from a single data user to a dual role of both producing and using data. And collaborative edge computing (CEC) has been born in time. CEC itself can not only solve the problem of computing and storage but also combines with the deep learning (DL) model to make full use of edge computing ability. However, as the core of DL, the robustness of neural network is often not high. In addition, edge devices of CEC are facing a highly dynamic environment, which can easily cause the edge network to be attacked by malicious devices.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user privacy protection and security issues for CEC deserve more attention. To avoid privacy leakage and security crisis of CEC in social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a data protection method based on data disturbance method and adversarial training viewpoint is introduced in this article. Besides, a new adversarial sample generation method based on the firefly algorithm (FA) is proposed. This method reduces the time complexity of traditional by an order for magnitude compared with traditional generative adversarial network (GAN) generation. Since sentences, information on CEC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is characterized by a large amount of data, strict confidentiality, and high-security requirements, and they are usually high-risk information on privacy leakage. The proposed method is conducted to the sentence similarity analysis model based on 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 in the CEC scene to test the feasibility of the method. Compared with the original CNN, the accuracy of the model using the confrontation training method is improved by 4.8%. At the same time, the security value...</a:t>
            </a:r>
          </a:p>
          <a:p>
            <a:pPr algn="just">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raw sensor signal’s data processing is essential, and a variety of existing solutions are addressed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incremental model discussed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is the model that updates the parameters of the existing model depending on the previous incoming data, rather than constructing a new model from </a:t>
            </a:r>
            <a:r>
              <a:rPr lang="en-IN" sz="2000" dirty="0" smtClean="0">
                <a:latin typeface="Times New Roman" pitchFamily="18" charset="0"/>
                <a:cs typeface="Times New Roman" pitchFamily="18" charset="0"/>
              </a:rPr>
              <a:t>scratch.</a:t>
            </a:r>
          </a:p>
          <a:p>
            <a:pPr algn="just">
              <a:lnSpc>
                <a:spcPct val="150000"/>
              </a:lnSpc>
            </a:pPr>
            <a:r>
              <a:rPr lang="en-IN" sz="2000" dirty="0" smtClean="0">
                <a:latin typeface="Times New Roman" pitchFamily="18" charset="0"/>
                <a:cs typeface="Times New Roman" pitchFamily="18" charset="0"/>
              </a:rPr>
              <a:t>The benefit of applying semantic technology to sensor data is the conceptualization and abstract interpretation of the raw data, making them computer-definable, and interlinking the data with existing data web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also allows access to domain information and related semantically enriched representations for other entities and/or existing data (on the web).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2192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of security solutions for EC distributed heterogeneous architectures is a challenging problem.</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combine the current cloud computing infrastructure with the edge computing (EC) paradigm to efficiently address the aforementioned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different transmission protocols, comes the problem of interconnectivity, which is caused mainly by the heterogeneity of communication protocols used by edge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developing a mechanism to provide edge users with easy, safe, and secure access to distributed data storage and, at the same time, maintaining edge user privacy is still an open research direction.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involves the reconstruction of subspace-based data sampling.</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proposed a multiple segmented imputation approach, in which the data gap was identified and segmented into pieces, and then imputed and reconstructed iteratively with relevant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Multiple </a:t>
            </a:r>
            <a:r>
              <a:rPr lang="en-IN" sz="2000" dirty="0" smtClean="0">
                <a:latin typeface="Times New Roman" pitchFamily="18" charset="0"/>
                <a:cs typeface="Times New Roman" pitchFamily="18" charset="0"/>
              </a:rPr>
              <a:t>feature extraction techniques and various classification algorithms were considered, as were the proposed processing depth and amplification of gain through efficient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squared prediction error score was proposed in order to identify the data outliers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data analytics framework exhibited efficient data aggregation and data outlier detection with high </a:t>
            </a:r>
            <a:r>
              <a:rPr lang="en-IN" sz="2000" dirty="0" smtClean="0">
                <a:latin typeface="Times New Roman" pitchFamily="18" charset="0"/>
                <a:cs typeface="Times New Roman" pitchFamily="18" charset="0"/>
              </a:rPr>
              <a:t>accuracy.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EC and cloud computing architectures are also compared in some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such as smart transportation, smart city, and smart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study the security, privacy, and some efficiency challenges of data processing in mobile EC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prevent intruders from accessing the network, a sophisticated but efficient authentication mechanism is required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developing an authentication mechanism that utilizes the available resources efficiently is an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 an efficient Edge-Fog authentication scheme, to securely allow mutual authentication between Fog user and any Fog server.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comprehensive study of security of internet-of-things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Mosenia and N. K. Jha,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Internet of Things (</a:t>
                      </a:r>
                      <a:r>
                        <a:rPr lang="en-US" sz="2000" dirty="0" err="1">
                          <a:solidFill>
                            <a:srgbClr val="333333"/>
                          </a:solidFill>
                          <a:latin typeface="Times New Roman" pitchFamily="18" charset="0"/>
                          <a:ea typeface="Calibri"/>
                          <a:cs typeface="Times New Roman" pitchFamily="18" charset="0"/>
                        </a:rPr>
                        <a:t>IoT</a:t>
                      </a:r>
                      <a:r>
                        <a:rPr lang="en-US" sz="2000" dirty="0">
                          <a:solidFill>
                            <a:srgbClr val="333333"/>
                          </a:solidFill>
                          <a:latin typeface="Times New Roman" pitchFamily="18" charset="0"/>
                          <a:ea typeface="Calibri"/>
                          <a:cs typeface="Times New Roman" pitchFamily="18" charset="0"/>
                        </a:rPr>
                        <a:t>), also referred to as the Internet of Objects, is envisioned as a transformative approach for providing numerous services. </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survey on security and privacy issues in internet-of-things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Yang, L. Wu, G. Yin, L. Li, and H. Zhao,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They are used in our homes, in hospitals, deployed outside to control and report the changes in environment, prevent fires, and many more beneficial functionality</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digital universe of opportunities: Rich data and the increasing value of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Turner, J. F. Gantz, D. Reinsel, and S. Minton,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Unprecedented and exponential data growth is presenting businesses with new and unique opportunities and challenges.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 security and privacy-preserving in edge computing paradigm: Survey and open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B. Chen, Y. Zhao, X. Cheng, and F. 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 comprehensive analysis of the data security and privacy threats, protection technologies, and countermeasures inherent in edge computing.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295400"/>
            <a:ext cx="70104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457200"/>
            <a:ext cx="7498080" cy="4038600"/>
          </a:xfrm>
        </p:spPr>
        <p:txBody>
          <a:bodyPr>
            <a:noAutofit/>
          </a:bodyPr>
          <a:lstStyle/>
          <a:p>
            <a:pPr algn="just">
              <a:lnSpc>
                <a:spcPct val="170000"/>
              </a:lnSpc>
              <a:buNone/>
            </a:pPr>
            <a:r>
              <a:rPr lang="en-IN" sz="1700" dirty="0" smtClean="0">
                <a:latin typeface="Times New Roman" pitchFamily="18" charset="0"/>
                <a:cs typeface="Times New Roman" pitchFamily="18" charset="0"/>
              </a:rPr>
              <a:t>     This </a:t>
            </a:r>
            <a:r>
              <a:rPr lang="en-IN" sz="1700" dirty="0" smtClean="0">
                <a:latin typeface="Times New Roman" pitchFamily="18" charset="0"/>
                <a:cs typeface="Times New Roman" pitchFamily="18" charset="0"/>
              </a:rPr>
              <a:t>paper presents a comprehensive survey on security and privacy issues for the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paradigm. To achieve this goal, we first provide an overview of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including its applications and architecture. Then, we discuss the advantages and limitations of integrating EC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paradigms. After that, we conduct an in-depth analysis of security and privacy in the context of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 particular, we extensively survey the key classifications and types of possible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 security and privacy attacks and the corresponding countermeasures at different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 layers along with the related research works. After that, we provide analysis of security and privacy mechanisms, then we classify some of the security and privacy issues reported in the existing research works based on security services and based on security objectives and functions. Lastly, open </a:t>
            </a:r>
            <a:r>
              <a:rPr lang="en-IN" sz="1700" dirty="0" err="1" smtClean="0">
                <a:latin typeface="Times New Roman" pitchFamily="18" charset="0"/>
                <a:cs typeface="Times New Roman" pitchFamily="18" charset="0"/>
              </a:rPr>
              <a:t>securityrelated</a:t>
            </a:r>
            <a:r>
              <a:rPr lang="en-IN" sz="1700" dirty="0" smtClean="0">
                <a:latin typeface="Times New Roman" pitchFamily="18" charset="0"/>
                <a:cs typeface="Times New Roman" pitchFamily="18" charset="0"/>
              </a:rPr>
              <a:t> research issues and challenges, in the context of </a:t>
            </a:r>
            <a:r>
              <a:rPr lang="en-IN" sz="1700" dirty="0" err="1" smtClean="0">
                <a:latin typeface="Times New Roman" pitchFamily="18" charset="0"/>
                <a:cs typeface="Times New Roman" pitchFamily="18" charset="0"/>
              </a:rPr>
              <a:t>ECassisted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are extensively provided along with possible research directions.</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Mosenia</a:t>
            </a:r>
            <a:r>
              <a:rPr lang="en-IN" sz="1600" dirty="0" smtClean="0">
                <a:latin typeface="Times New Roman" pitchFamily="18" charset="0"/>
                <a:cs typeface="Times New Roman" pitchFamily="18" charset="0"/>
              </a:rPr>
              <a:t> and N. K. </a:t>
            </a:r>
            <a:r>
              <a:rPr lang="en-IN" sz="1600" dirty="0" err="1" smtClean="0">
                <a:latin typeface="Times New Roman" pitchFamily="18" charset="0"/>
                <a:cs typeface="Times New Roman" pitchFamily="18" charset="0"/>
              </a:rPr>
              <a:t>Jha</a:t>
            </a:r>
            <a:r>
              <a:rPr lang="en-IN" sz="1600" dirty="0" smtClean="0">
                <a:latin typeface="Times New Roman" pitchFamily="18" charset="0"/>
                <a:cs typeface="Times New Roman" pitchFamily="18" charset="0"/>
              </a:rPr>
              <a:t>, “A comprehensive study of security of internet-of-things,” IEEE Transactions on Emerging Topics in Computing, vol. 5, no. 4, pp. 586–602,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Yang, L. Wu, G. Yin, L. Li, and H. Zhao, “A survey on security and privacy issues in internet-of-things,” IEEE Internet of Things Journal, vol. 4, no. 5, pp. 1250–1258,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V. Turner, J. F. </a:t>
            </a:r>
            <a:r>
              <a:rPr lang="en-IN" sz="1600" dirty="0" err="1" smtClean="0">
                <a:latin typeface="Times New Roman" pitchFamily="18" charset="0"/>
                <a:cs typeface="Times New Roman" pitchFamily="18" charset="0"/>
              </a:rPr>
              <a:t>Gantz</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Reinsel</a:t>
            </a:r>
            <a:r>
              <a:rPr lang="en-IN" sz="1600" dirty="0" smtClean="0">
                <a:latin typeface="Times New Roman" pitchFamily="18" charset="0"/>
                <a:cs typeface="Times New Roman" pitchFamily="18" charset="0"/>
              </a:rPr>
              <a:t>, and S. Minton, “The digital universe of opportunities: Rich data and the increasing value of the internet of things,” IDC Analyze the Future, vol. 16,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IDC, https://www.emc.com/leadership/digital-universe/2014iview/ internet-of-things.htm, . [Online]. Accessed: 26-Febrauray-2020.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Zhang, B. Chen, Y. Zhao, X. Cheng, and F.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“Data security and privacy-preserving in edge computing paradigm: Survey and open issues,” IEEE Access, vol. 6, pp. 18 209–18 237,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 A. </a:t>
            </a:r>
            <a:r>
              <a:rPr lang="en-IN" sz="1700" dirty="0" err="1" smtClean="0">
                <a:latin typeface="Times New Roman" pitchFamily="18" charset="0"/>
                <a:cs typeface="Times New Roman" pitchFamily="18" charset="0"/>
              </a:rPr>
              <a:t>Onieva</a:t>
            </a:r>
            <a:r>
              <a:rPr lang="en-IN" sz="1700" dirty="0" smtClean="0">
                <a:latin typeface="Times New Roman" pitchFamily="18" charset="0"/>
                <a:cs typeface="Times New Roman" pitchFamily="18" charset="0"/>
              </a:rPr>
              <a:t>, R. Rios, R. Roman, and J. Lopez, “Edge-assisted vehicular networks security,” IEEE Internet of Things Journal, vol. 6, no. 5, pp. 8038–8045, Oct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W. Z. Khan, E. Ahmed, S. </a:t>
            </a:r>
            <a:r>
              <a:rPr lang="en-IN" sz="1700" dirty="0" err="1" smtClean="0">
                <a:latin typeface="Times New Roman" pitchFamily="18" charset="0"/>
                <a:cs typeface="Times New Roman" pitchFamily="18" charset="0"/>
              </a:rPr>
              <a:t>Hakak</a:t>
            </a:r>
            <a:r>
              <a:rPr lang="en-IN" sz="1700" dirty="0" smtClean="0">
                <a:latin typeface="Times New Roman" pitchFamily="18" charset="0"/>
                <a:cs typeface="Times New Roman" pitchFamily="18" charset="0"/>
              </a:rPr>
              <a:t>, I. </a:t>
            </a:r>
            <a:r>
              <a:rPr lang="en-IN" sz="1700" dirty="0" err="1" smtClean="0">
                <a:latin typeface="Times New Roman" pitchFamily="18" charset="0"/>
                <a:cs typeface="Times New Roman" pitchFamily="18" charset="0"/>
              </a:rPr>
              <a:t>Yaqoob</a:t>
            </a:r>
            <a:r>
              <a:rPr lang="en-IN" sz="1700" dirty="0" smtClean="0">
                <a:latin typeface="Times New Roman" pitchFamily="18" charset="0"/>
                <a:cs typeface="Times New Roman" pitchFamily="18" charset="0"/>
              </a:rPr>
              <a:t>, and A. Ahmed, “Edge computing: A survey,” Future Generation Computer Systems, vol. 97, pp. 219–235,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T. Wang, G. Zhang, A. Liu, M. Z. A. </a:t>
            </a:r>
            <a:r>
              <a:rPr lang="en-IN" sz="1700" dirty="0" err="1" smtClean="0">
                <a:latin typeface="Times New Roman" pitchFamily="18" charset="0"/>
                <a:cs typeface="Times New Roman" pitchFamily="18" charset="0"/>
              </a:rPr>
              <a:t>Bhuiyan</a:t>
            </a:r>
            <a:r>
              <a:rPr lang="en-IN" sz="1700" dirty="0" smtClean="0">
                <a:latin typeface="Times New Roman" pitchFamily="18" charset="0"/>
                <a:cs typeface="Times New Roman" pitchFamily="18" charset="0"/>
              </a:rPr>
              <a:t>, and Q. Jin, “A secure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service architecture with an efficient balance dynamics based on cloud and edge computing,” IEEE Internet of Things Journal, vol. 6, no. 3, pp. 4831–4843, June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a:t>
            </a:r>
            <a:r>
              <a:rPr lang="en-IN" sz="1700" dirty="0" err="1" smtClean="0">
                <a:latin typeface="Times New Roman" pitchFamily="18" charset="0"/>
                <a:cs typeface="Times New Roman" pitchFamily="18" charset="0"/>
              </a:rPr>
              <a:t>Bragadeesh</a:t>
            </a:r>
            <a:r>
              <a:rPr lang="en-IN" sz="1700" dirty="0" smtClean="0">
                <a:latin typeface="Times New Roman" pitchFamily="18" charset="0"/>
                <a:cs typeface="Times New Roman" pitchFamily="18" charset="0"/>
              </a:rPr>
              <a:t> and U. </a:t>
            </a:r>
            <a:r>
              <a:rPr lang="en-IN" sz="1700" dirty="0" err="1" smtClean="0">
                <a:latin typeface="Times New Roman" pitchFamily="18" charset="0"/>
                <a:cs typeface="Times New Roman" pitchFamily="18" charset="0"/>
              </a:rPr>
              <a:t>Arumugam</a:t>
            </a:r>
            <a:r>
              <a:rPr lang="en-IN" sz="1700" dirty="0" smtClean="0">
                <a:latin typeface="Times New Roman" pitchFamily="18" charset="0"/>
                <a:cs typeface="Times New Roman" pitchFamily="18" charset="0"/>
              </a:rPr>
              <a:t>, “A conceptual framework for security and privacy in edge computing,” in Edge Computing. Springer, 2019, pp. 173–186.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Y. Lu and L. D.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“Internet of things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cybersecurity</a:t>
            </a:r>
            <a:r>
              <a:rPr lang="en-IN" sz="1700" dirty="0" smtClean="0">
                <a:latin typeface="Times New Roman" pitchFamily="18" charset="0"/>
                <a:cs typeface="Times New Roman" pitchFamily="18" charset="0"/>
              </a:rPr>
              <a:t> research: A review of current research topics,” IEEE Internet of Things Journal, vol. 6, no. 2, pp. 2103–2115, April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1704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Security and Privacy-Preserving Approach Based on Data Disturbance for Collaborative Edge Computing in Social IoT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2021-08-09T07:38:44Z</dcterms:modified>
</cp:coreProperties>
</file>