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 Hybrid </a:t>
            </a:r>
            <a:r>
              <a:rPr lang="en-IN" b="1" dirty="0" err="1" smtClean="0">
                <a:latin typeface="Times New Roman" pitchFamily="18" charset="0"/>
                <a:cs typeface="Times New Roman" pitchFamily="18" charset="0"/>
              </a:rPr>
              <a:t>Blockchain</a:t>
            </a:r>
            <a:r>
              <a:rPr lang="en-IN" b="1" dirty="0" smtClean="0">
                <a:latin typeface="Times New Roman" pitchFamily="18" charset="0"/>
                <a:cs typeface="Times New Roman" pitchFamily="18" charset="0"/>
              </a:rPr>
              <a:t> Consensus Algorithm Using </a:t>
            </a:r>
            <a:r>
              <a:rPr lang="en-IN" b="1" dirty="0" err="1" smtClean="0">
                <a:latin typeface="Times New Roman" pitchFamily="18" charset="0"/>
                <a:cs typeface="Times New Roman" pitchFamily="18" charset="0"/>
              </a:rPr>
              <a:t>Locational</a:t>
            </a:r>
            <a:r>
              <a:rPr lang="en-IN" b="1" dirty="0" smtClean="0">
                <a:latin typeface="Times New Roman" pitchFamily="18" charset="0"/>
                <a:cs typeface="Times New Roman" pitchFamily="18" charset="0"/>
              </a:rPr>
              <a:t> Marginal Pricing for Energy Applications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19200" y="609600"/>
            <a:ext cx="7498080" cy="5257800"/>
          </a:xfrm>
        </p:spPr>
        <p:txBody>
          <a:bodyPr>
            <a:noAutofit/>
          </a:bodyPr>
          <a:lstStyle/>
          <a:p>
            <a:pPr algn="just">
              <a:buNone/>
            </a:pP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technology has recently witnessed a rapid proliferation across multiple industries and has the potential to evolve as a popular energy transaction platform for grid operators and general users. The current proof-of-work consensus algorithm used by many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protocols suffer from vulnerabilities such as the majority attacks problem and strip mining. The algorithm often requires specialized application-specific hardware and involves energy-intensive computation, making it an unlikely candidate for power grid applications. On the other hand, the proof-of-stake consensus algorithm is susceptible to the well-known nothing-at-stake vulnerability issue, making it equally unlikely to be used in large-scale secured energy transactions. An energy-efficient </a:t>
            </a:r>
            <a:r>
              <a:rPr lang="en-IN" sz="2000" dirty="0" err="1" smtClean="0">
                <a:latin typeface="Times New Roman" pitchFamily="18" charset="0"/>
                <a:cs typeface="Times New Roman" pitchFamily="18" charset="0"/>
              </a:rPr>
              <a:t>locational</a:t>
            </a:r>
            <a:r>
              <a:rPr lang="en-IN" sz="2000" dirty="0" smtClean="0">
                <a:latin typeface="Times New Roman" pitchFamily="18" charset="0"/>
                <a:cs typeface="Times New Roman" pitchFamily="18" charset="0"/>
              </a:rPr>
              <a:t> marginal pricing-based hybrid proof-of-work, proof-of-stake consensus algorithm is proposed to mitigate such risks. The hybrid consensus algorithm uses an optimized market-based energy pricing model to select the mining and forging nodes. A detailed framework of the hybrid consensus algorithm is provided, along with an overview of its potential application to record large volumes of energy transactions and execute obligatory smart-contract </a:t>
            </a:r>
            <a:r>
              <a:rPr lang="en-IN" sz="2000" dirty="0" smtClean="0">
                <a:latin typeface="Times New Roman" pitchFamily="18" charset="0"/>
                <a:cs typeface="Times New Roman" pitchFamily="18" charset="0"/>
              </a:rPr>
              <a:t>agreements.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Consensus </a:t>
            </a:r>
            <a:r>
              <a:rPr lang="en-IN" sz="2000" dirty="0" smtClean="0">
                <a:latin typeface="Times New Roman" pitchFamily="18" charset="0"/>
                <a:cs typeface="Times New Roman" pitchFamily="18" charset="0"/>
              </a:rPr>
              <a:t>process, where an existing stake in the distributed ledger system (e.g., the amount of that currency that you hold) is used to reach </a:t>
            </a:r>
            <a:r>
              <a:rPr lang="en-IN" sz="2000" dirty="0" smtClean="0">
                <a:latin typeface="Times New Roman" pitchFamily="18" charset="0"/>
                <a:cs typeface="Times New Roman" pitchFamily="18" charset="0"/>
              </a:rPr>
              <a:t>consensus.</a:t>
            </a:r>
          </a:p>
          <a:p>
            <a:pPr algn="just">
              <a:lnSpc>
                <a:spcPct val="150000"/>
              </a:lnSpc>
            </a:pPr>
            <a:r>
              <a:rPr lang="en-IN" sz="2000" dirty="0" smtClean="0">
                <a:latin typeface="Times New Roman" pitchFamily="18" charset="0"/>
                <a:cs typeface="Times New Roman" pitchFamily="18" charset="0"/>
              </a:rPr>
              <a:t>Special </a:t>
            </a:r>
            <a:r>
              <a:rPr lang="en-IN" sz="2000" dirty="0" smtClean="0">
                <a:latin typeface="Times New Roman" pitchFamily="18" charset="0"/>
                <a:cs typeface="Times New Roman" pitchFamily="18" charset="0"/>
              </a:rPr>
              <a:t>transaction nodes that aggregate the outgoing transactions in the single block and are responsible for the validation process.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They </a:t>
            </a:r>
            <a:r>
              <a:rPr lang="en-IN" sz="2000" dirty="0" smtClean="0">
                <a:latin typeface="Times New Roman" pitchFamily="18" charset="0"/>
                <a:cs typeface="Times New Roman" pitchFamily="18" charset="0"/>
              </a:rPr>
              <a:t>compete amongst each other to solve the cryptographic problem and gain the right to add the formatted block in the existing ledger of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transactions</a:t>
            </a:r>
            <a:r>
              <a:rPr lang="en-IN" sz="2000" dirty="0" smtClean="0">
                <a:latin typeface="Times New Roman" pitchFamily="18" charset="0"/>
                <a:cs typeface="Times New Roman" pitchFamily="18" charset="0"/>
              </a:rPr>
              <a:t>.</a:t>
            </a:r>
          </a:p>
          <a:p>
            <a:pPr algn="just">
              <a:lnSpc>
                <a:spcPct val="150000"/>
              </a:lnSpc>
            </a:pPr>
            <a:r>
              <a:rPr lang="en-IN" sz="2000" dirty="0" err="1" smtClean="0">
                <a:latin typeface="Times New Roman" pitchFamily="18" charset="0"/>
                <a:cs typeface="Times New Roman" pitchFamily="18" charset="0"/>
              </a:rPr>
              <a:t>Validator</a:t>
            </a:r>
            <a:r>
              <a:rPr lang="en-IN" sz="2000" dirty="0" smtClean="0">
                <a:latin typeface="Times New Roman" pitchFamily="18" charset="0"/>
                <a:cs typeface="Times New Roman" pitchFamily="18" charset="0"/>
              </a:rPr>
              <a:t> nodes are known as miners and play the most important role in the whole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process: they compete one another to solve the cryptographic problem and gain the right to add the formatted block in the existing ledger of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transactions.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873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problem of congestion of the transmission network is considered as one of the most important issues in the discussion of the full implementation of the restructuring of power systems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problem of transmission network conjunction has always been one of the serious obstacles against the full implementation of the restructuring of power systems, the correct and free communication of the producers and consumers, and the main challenge of independent system operation.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solve the DC optimal power flow (DCOPF) problem, equations have been used in the generalized algebra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system (GAMS) program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optimization of this issue is the amount of production of each generator (G) and the local limit price in all network buses.</a:t>
            </a:r>
            <a:endParaRPr lang="en-IN"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3810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457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consensus mechanism on the other hand, is a process by which, nodes in a distributed network agree on proposed transactions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a:t>
            </a:r>
            <a:r>
              <a:rPr lang="en-IN" sz="2000" dirty="0" smtClean="0">
                <a:latin typeface="Times New Roman" pitchFamily="18" charset="0"/>
                <a:cs typeface="Times New Roman" pitchFamily="18" charset="0"/>
              </a:rPr>
              <a:t>e </a:t>
            </a:r>
            <a:r>
              <a:rPr lang="en-IN" sz="2000" dirty="0" smtClean="0">
                <a:latin typeface="Times New Roman" pitchFamily="18" charset="0"/>
                <a:cs typeface="Times New Roman" pitchFamily="18" charset="0"/>
              </a:rPr>
              <a:t>propose a two-phase algorithm minimizing the cost of generation and thermal losses by rescheduling users’ </a:t>
            </a:r>
            <a:r>
              <a:rPr lang="en-IN" sz="2000" dirty="0" err="1" smtClean="0">
                <a:latin typeface="Times New Roman" pitchFamily="18" charset="0"/>
                <a:cs typeface="Times New Roman" pitchFamily="18" charset="0"/>
              </a:rPr>
              <a:t>shapeable</a:t>
            </a:r>
            <a:r>
              <a:rPr lang="en-IN" sz="2000" dirty="0" smtClean="0">
                <a:latin typeface="Times New Roman" pitchFamily="18" charset="0"/>
                <a:cs typeface="Times New Roman" pitchFamily="18" charset="0"/>
              </a:rPr>
              <a:t> loads and DERs ahead of time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When someone wants to add a record to a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also called a transaction or an entry, users in the network who have validation control verify the proposed transaction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Several approaches are proposed to enhance the speed and scalability of the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process like shading, </a:t>
            </a:r>
            <a:r>
              <a:rPr lang="en-IN" sz="2000" dirty="0" err="1" smtClean="0">
                <a:latin typeface="Times New Roman" pitchFamily="18" charset="0"/>
                <a:cs typeface="Times New Roman" pitchFamily="18" charset="0"/>
              </a:rPr>
              <a:t>sidechains</a:t>
            </a:r>
            <a:r>
              <a:rPr lang="en-IN" sz="2000" dirty="0" smtClean="0">
                <a:latin typeface="Times New Roman" pitchFamily="18" charset="0"/>
                <a:cs typeface="Times New Roman" pitchFamily="18" charset="0"/>
              </a:rPr>
              <a:t>, utilization of payment channels and parallel processing.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method is also proposed to minimize the energy wastage during the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process.</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with seven components based on MG energy market was offered and a smart contract was used to make a high-performance information system on the basis of the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strategy.</a:t>
            </a:r>
          </a:p>
          <a:p>
            <a:pPr algn="just">
              <a:lnSpc>
                <a:spcPct val="150000"/>
              </a:lnSpc>
            </a:pPr>
            <a:r>
              <a:rPr lang="en-IN" sz="2000" dirty="0" smtClean="0">
                <a:latin typeface="Times New Roman" pitchFamily="18" charset="0"/>
                <a:cs typeface="Times New Roman" pitchFamily="18" charset="0"/>
              </a:rPr>
              <a:t>The Data Layer contains data perceived through large-scale </a:t>
            </a:r>
            <a:r>
              <a:rPr lang="en-IN" sz="2000" dirty="0" smtClean="0">
                <a:latin typeface="Times New Roman" pitchFamily="18" charset="0"/>
                <a:cs typeface="Times New Roman" pitchFamily="18" charset="0"/>
              </a:rPr>
              <a:t>sensors </a:t>
            </a:r>
            <a:r>
              <a:rPr lang="en-IN" sz="2000" dirty="0" smtClean="0">
                <a:latin typeface="Times New Roman" pitchFamily="18" charset="0"/>
                <a:cs typeface="Times New Roman" pitchFamily="18" charset="0"/>
              </a:rPr>
              <a:t>such as product type and product quantity, device performance status, and other data of several parameters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outcomes of simulation on a trial system confirmed the great effectiveness and performance of the considered policy frame, particularly in the presence of a cyber-attack where the information is not available for outside unwarranted parts of the system. </a:t>
            </a:r>
            <a:endParaRPr lang="en-IN" sz="2000" dirty="0" smtClean="0">
              <a:latin typeface="Times New Roman" pitchFamily="18" charset="0"/>
              <a:cs typeface="Times New Roman" pitchFamily="18" charset="0"/>
            </a:endParaRPr>
          </a:p>
          <a:p>
            <a:pPr algn="just">
              <a:lnSpc>
                <a:spcPct val="150000"/>
              </a:lnSpc>
            </a:pP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can also be used to improve social welfare and provide sustainable energy for consumers.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24600"/>
        </p:xfrm>
        <a:graphic>
          <a:graphicData uri="http://schemas.openxmlformats.org/drawingml/2006/table">
            <a:tbl>
              <a:tblPr firstRow="1" bandRow="1">
                <a:tableStyleId>{5C22544A-7EE6-4342-B048-85BDC9FD1C3A}</a:tableStyleId>
              </a:tblPr>
              <a:tblGrid>
                <a:gridCol w="2209800"/>
                <a:gridCol w="1524000"/>
                <a:gridCol w="4133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2296160">
                <a:tc>
                  <a:txBody>
                    <a:bodyPr/>
                    <a:lstStyle/>
                    <a:p>
                      <a:pPr algn="just">
                        <a:lnSpc>
                          <a:spcPct val="150000"/>
                        </a:lnSpc>
                        <a:spcAft>
                          <a:spcPts val="500"/>
                        </a:spcAft>
                        <a:tabLst>
                          <a:tab pos="457200" algn="l"/>
                        </a:tabLst>
                      </a:pPr>
                      <a:r>
                        <a:rPr lang="en-US" sz="2000" dirty="0" err="1">
                          <a:latin typeface="Times New Roman"/>
                          <a:ea typeface="Calibri"/>
                          <a:cs typeface="Latha"/>
                        </a:rPr>
                        <a:t>Bitcoin</a:t>
                      </a:r>
                      <a:r>
                        <a:rPr lang="en-US" sz="2000" dirty="0">
                          <a:latin typeface="Times New Roman"/>
                          <a:ea typeface="Calibri"/>
                          <a:cs typeface="Latha"/>
                        </a:rPr>
                        <a:t>: A Peer-to-Peer Electronic Cash System</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Nakamoto, 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network timestamps transactions by hashing them into an ongoing chain of hash-based proof-of-work, forming a record that cannot be changed without redoing the proof-of-work. </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Energy management of wind-PV-storage-grid based large electricity consumer using robust optimization technique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Yu, D.; Zhang, T.; He, G.; Nojavan, S.; Jermsittiparsert, K.; Ghadimi, 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Large electricity consumers (LEC) can purchase energy from various energy resources such as bilateral contracts, pool market, micro-turbines, battery storage systems, wind turbines, photovoltaic panels (PV).</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9240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Establishing a Secure, Transparent, and Autonomous </a:t>
                      </a:r>
                      <a:r>
                        <a:rPr lang="en-US" sz="2000" dirty="0" err="1">
                          <a:latin typeface="Times New Roman"/>
                          <a:ea typeface="Calibri"/>
                          <a:cs typeface="Latha"/>
                        </a:rPr>
                        <a:t>Blockchain</a:t>
                      </a:r>
                      <a:r>
                        <a:rPr lang="en-US" sz="2000" dirty="0">
                          <a:latin typeface="Times New Roman"/>
                          <a:ea typeface="Calibri"/>
                          <a:cs typeface="Latha"/>
                        </a:rPr>
                        <a:t> of Custody for Renewable Energy Credits and Carbon Credits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Ashley, M.J.; Johnson, M.S.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To facilitate the widespread adoption of clean energy, we must devise practical economic incentives to deploy clean energy assets while reducing barriers to access that clean energy.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Cyber-physical attacks and defences in the smart grid: A survey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He, H.; Yan, J.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This paper provides a comprehensive and systematic review of the critical attack threats and </a:t>
                      </a:r>
                      <a:r>
                        <a:rPr lang="en-US" sz="2000" dirty="0" err="1">
                          <a:latin typeface="Times New Roman"/>
                          <a:ea typeface="Calibri"/>
                          <a:cs typeface="Latha"/>
                        </a:rPr>
                        <a:t>defence</a:t>
                      </a:r>
                      <a:r>
                        <a:rPr lang="en-US" sz="2000" dirty="0">
                          <a:latin typeface="Times New Roman"/>
                          <a:ea typeface="Calibri"/>
                          <a:cs typeface="Latha"/>
                        </a:rPr>
                        <a:t> strategies in the smart grid.</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5.png"/>
          <p:cNvPicPr>
            <a:picLocks noGrp="1" noChangeAspect="1" noChangeArrowheads="1"/>
          </p:cNvPicPr>
          <p:nvPr>
            <p:ph idx="1"/>
          </p:nvPr>
        </p:nvPicPr>
        <p:blipFill>
          <a:blip r:embed="rId2"/>
          <a:srcRect/>
          <a:stretch>
            <a:fillRect/>
          </a:stretch>
        </p:blipFill>
        <p:spPr bwMode="auto">
          <a:xfrm>
            <a:off x="1524000" y="1447800"/>
            <a:ext cx="7010400" cy="4800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304800"/>
            <a:ext cx="7498080" cy="4800600"/>
          </a:xfrm>
        </p:spPr>
        <p:txBody>
          <a:bodyPr>
            <a:noAutofit/>
          </a:bodyPr>
          <a:lstStyle/>
          <a:p>
            <a:pPr algn="just">
              <a:buNone/>
            </a:pPr>
            <a:r>
              <a:rPr lang="en-IN" sz="2000" dirty="0" smtClean="0">
                <a:latin typeface="Times New Roman" pitchFamily="18" charset="0"/>
                <a:cs typeface="Times New Roman" pitchFamily="18" charset="0"/>
              </a:rPr>
              <a:t>    DG </a:t>
            </a:r>
            <a:r>
              <a:rPr lang="en-IN" sz="2000" dirty="0" smtClean="0">
                <a:latin typeface="Times New Roman" pitchFamily="18" charset="0"/>
                <a:cs typeface="Times New Roman" pitchFamily="18" charset="0"/>
              </a:rPr>
              <a:t>resources have been applied to reduce LMPs and maximize the </a:t>
            </a:r>
            <a:r>
              <a:rPr lang="en-IN" sz="2000" dirty="0" smtClean="0">
                <a:latin typeface="Times New Roman" pitchFamily="18" charset="0"/>
                <a:cs typeface="Times New Roman" pitchFamily="18" charset="0"/>
              </a:rPr>
              <a:t> social </a:t>
            </a:r>
            <a:r>
              <a:rPr lang="en-IN" sz="2000" dirty="0" smtClean="0">
                <a:latin typeface="Times New Roman" pitchFamily="18" charset="0"/>
                <a:cs typeface="Times New Roman" pitchFamily="18" charset="0"/>
              </a:rPr>
              <a:t>welfare of the network to reach ISO’s main objectives. It has been shown that by applying DGs in power grids and stabilizing the LMP of the </a:t>
            </a:r>
            <a:r>
              <a:rPr lang="en-IN" sz="2000" dirty="0" err="1" smtClean="0">
                <a:latin typeface="Times New Roman" pitchFamily="18" charset="0"/>
                <a:cs typeface="Times New Roman" pitchFamily="18" charset="0"/>
              </a:rPr>
              <a:t>busbars</a:t>
            </a:r>
            <a:r>
              <a:rPr lang="en-IN" sz="2000" dirty="0" smtClean="0">
                <a:latin typeface="Times New Roman" pitchFamily="18" charset="0"/>
                <a:cs typeface="Times New Roman" pitchFamily="18" charset="0"/>
              </a:rPr>
              <a:t>, the congestion was managed and the production of more expensive units was minimized. Additionally, the social welfare of the network was maximized for the seasons under contract with DG. The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technology has been used to secure messages and exchanged data between ISO and </a:t>
            </a:r>
            <a:r>
              <a:rPr lang="en-IN" sz="2000" dirty="0" err="1" smtClean="0">
                <a:latin typeface="Times New Roman" pitchFamily="18" charset="0"/>
                <a:cs typeface="Times New Roman" pitchFamily="18" charset="0"/>
              </a:rPr>
              <a:t>underoperating</a:t>
            </a:r>
            <a:r>
              <a:rPr lang="en-IN" sz="2000" dirty="0" smtClean="0">
                <a:latin typeface="Times New Roman" pitchFamily="18" charset="0"/>
                <a:cs typeface="Times New Roman" pitchFamily="18" charset="0"/>
              </a:rPr>
              <a:t> agents. The results demonstrated that ISO can modify its polices and use the potential and benefits of DGSs to increase social welfare and reduce line density by concluding contracts in accordance with the production values given. In addition to the cyber security reinforcement, the considered policy sample is decentralized, transparent, and secured, and is able to decrease the risks to the network, remove the financial spoof, and reduce the whole cost of operation. The outcomes of simulation on a trial system confirmed the great effectiveness and performance of the considered policy frame, particularly in the presence of a cyber-attack where the information is not available for outside unwarranted parts of the system. This is chiefly because the HAs are altered in any repeat.</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Nakamoto</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Bitcoin</a:t>
            </a:r>
            <a:r>
              <a:rPr lang="en-IN" sz="1600" dirty="0" smtClean="0">
                <a:latin typeface="Times New Roman" pitchFamily="18" charset="0"/>
                <a:cs typeface="Times New Roman" pitchFamily="18" charset="0"/>
              </a:rPr>
              <a:t>: A Peer-to-Peer Electronic Cash System. 2008. Available online: http://bitcoin.org/bitcoin.pdf (accessed on 17 November 2020).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Chapron</a:t>
            </a:r>
            <a:r>
              <a:rPr lang="en-IN" sz="1600" dirty="0" smtClean="0">
                <a:latin typeface="Times New Roman" pitchFamily="18" charset="0"/>
                <a:cs typeface="Times New Roman" pitchFamily="18" charset="0"/>
              </a:rPr>
              <a:t>, G. The environment needs </a:t>
            </a:r>
            <a:r>
              <a:rPr lang="en-IN" sz="1600" dirty="0" err="1" smtClean="0">
                <a:latin typeface="Times New Roman" pitchFamily="18" charset="0"/>
                <a:cs typeface="Times New Roman" pitchFamily="18" charset="0"/>
              </a:rPr>
              <a:t>cryptogovernance</a:t>
            </a:r>
            <a:r>
              <a:rPr lang="en-IN" sz="1600" dirty="0" smtClean="0">
                <a:latin typeface="Times New Roman" pitchFamily="18" charset="0"/>
                <a:cs typeface="Times New Roman" pitchFamily="18" charset="0"/>
              </a:rPr>
              <a:t>. Nat. Cell Biol. 2017, 545, 403–405.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Yu, D.; Zhang, T.; He, G.; </a:t>
            </a:r>
            <a:r>
              <a:rPr lang="en-IN" sz="1600" dirty="0" err="1" smtClean="0">
                <a:latin typeface="Times New Roman" pitchFamily="18" charset="0"/>
                <a:cs typeface="Times New Roman" pitchFamily="18" charset="0"/>
              </a:rPr>
              <a:t>Nojavan</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Jermsittiparsert</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Ghadimi</a:t>
            </a:r>
            <a:r>
              <a:rPr lang="en-IN" sz="1600" dirty="0" smtClean="0">
                <a:latin typeface="Times New Roman" pitchFamily="18" charset="0"/>
                <a:cs typeface="Times New Roman" pitchFamily="18" charset="0"/>
              </a:rPr>
              <a:t>, N. Energy management of wind-PV-storage-grid based large electricity consumer using robust optimization technique. J. Energy Storage 2020, 27, 101054.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Abedinia</a:t>
            </a:r>
            <a:r>
              <a:rPr lang="en-IN" sz="1600" dirty="0" smtClean="0">
                <a:latin typeface="Times New Roman" pitchFamily="18" charset="0"/>
                <a:cs typeface="Times New Roman" pitchFamily="18" charset="0"/>
              </a:rPr>
              <a:t>, O.; </a:t>
            </a:r>
            <a:r>
              <a:rPr lang="en-IN" sz="1600" dirty="0" err="1" smtClean="0">
                <a:latin typeface="Times New Roman" pitchFamily="18" charset="0"/>
                <a:cs typeface="Times New Roman" pitchFamily="18" charset="0"/>
              </a:rPr>
              <a:t>Zareinejad</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Doranehgard</a:t>
            </a:r>
            <a:r>
              <a:rPr lang="en-IN" sz="1600" dirty="0" smtClean="0">
                <a:latin typeface="Times New Roman" pitchFamily="18" charset="0"/>
                <a:cs typeface="Times New Roman" pitchFamily="18" charset="0"/>
              </a:rPr>
              <a:t>, M.H.; </a:t>
            </a:r>
            <a:r>
              <a:rPr lang="en-IN" sz="1600" dirty="0" err="1" smtClean="0">
                <a:latin typeface="Times New Roman" pitchFamily="18" charset="0"/>
                <a:cs typeface="Times New Roman" pitchFamily="18" charset="0"/>
              </a:rPr>
              <a:t>Fathi</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Ghadimi</a:t>
            </a:r>
            <a:r>
              <a:rPr lang="en-IN" sz="1600" dirty="0" smtClean="0">
                <a:latin typeface="Times New Roman" pitchFamily="18" charset="0"/>
                <a:cs typeface="Times New Roman" pitchFamily="18" charset="0"/>
              </a:rPr>
              <a:t>, N. Optimal offering and bidding strategies of renewable energy based large consumer using a novel hybrid robust-stochastic approach. J. Clean. Prod. 2019, 215, 878–889.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Ashley, M.J.; Johnson, M.S. Establishing a Secure, Transparent, and Autonomous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 of Custody for Renewable Energy Credits and Carbon Credits. IEEE Eng. </a:t>
            </a:r>
            <a:r>
              <a:rPr lang="en-IN" sz="1600" dirty="0" err="1" smtClean="0">
                <a:latin typeface="Times New Roman" pitchFamily="18" charset="0"/>
                <a:cs typeface="Times New Roman" pitchFamily="18" charset="0"/>
              </a:rPr>
              <a:t>Manag</a:t>
            </a:r>
            <a:r>
              <a:rPr lang="en-IN" sz="1600" dirty="0" smtClean="0">
                <a:latin typeface="Times New Roman" pitchFamily="18" charset="0"/>
                <a:cs typeface="Times New Roman" pitchFamily="18" charset="0"/>
              </a:rPr>
              <a:t>. Rev. 2018, 46, 100–102.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a:t>
            </a:r>
            <a:r>
              <a:rPr lang="en-IN" sz="1700" dirty="0" smtClean="0">
                <a:latin typeface="Times New Roman" pitchFamily="18" charset="0"/>
                <a:cs typeface="Times New Roman" pitchFamily="18" charset="0"/>
              </a:rPr>
              <a:t>. </a:t>
            </a:r>
            <a:r>
              <a:rPr lang="en-IN" sz="1700" dirty="0" smtClean="0">
                <a:latin typeface="Times New Roman" pitchFamily="18" charset="0"/>
                <a:cs typeface="Times New Roman" pitchFamily="18" charset="0"/>
              </a:rPr>
              <a:t>He, H.; Yan, J. Cyber-physical attacks and defences in the smart grid: A survey. IET Cyber Phys. Syst. Theory Appl. 2016, 1, 13–27. [</a:t>
            </a:r>
            <a:r>
              <a:rPr lang="en-IN" sz="1700" dirty="0" err="1" smtClean="0">
                <a:latin typeface="Times New Roman" pitchFamily="18" charset="0"/>
                <a:cs typeface="Times New Roman" pitchFamily="18" charset="0"/>
              </a:rPr>
              <a:t>CrossRef</a:t>
            </a:r>
            <a:r>
              <a:rPr lang="en-IN" sz="1700" dirty="0" smtClean="0">
                <a:latin typeface="Times New Roman" pitchFamily="18" charset="0"/>
                <a:cs typeface="Times New Roman" pitchFamily="18" charset="0"/>
              </a:rPr>
              <a:t>]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7. </a:t>
            </a:r>
            <a:r>
              <a:rPr lang="en-IN" sz="1700" dirty="0" smtClean="0">
                <a:latin typeface="Times New Roman" pitchFamily="18" charset="0"/>
                <a:cs typeface="Times New Roman" pitchFamily="18" charset="0"/>
              </a:rPr>
              <a:t>Hahn, A.; </a:t>
            </a:r>
            <a:r>
              <a:rPr lang="en-IN" sz="1700" dirty="0" err="1" smtClean="0">
                <a:latin typeface="Times New Roman" pitchFamily="18" charset="0"/>
                <a:cs typeface="Times New Roman" pitchFamily="18" charset="0"/>
              </a:rPr>
              <a:t>Govindarasu</a:t>
            </a:r>
            <a:r>
              <a:rPr lang="en-IN" sz="1700" dirty="0" smtClean="0">
                <a:latin typeface="Times New Roman" pitchFamily="18" charset="0"/>
                <a:cs typeface="Times New Roman" pitchFamily="18" charset="0"/>
              </a:rPr>
              <a:t>, M. Cyber Attack Exposure Evaluation Framework for the Smart Grid. IEEE Trans. Smart Grid 2011, 2, 835–843. [</a:t>
            </a:r>
            <a:r>
              <a:rPr lang="en-IN" sz="1700" dirty="0" err="1" smtClean="0">
                <a:latin typeface="Times New Roman" pitchFamily="18" charset="0"/>
                <a:cs typeface="Times New Roman" pitchFamily="18" charset="0"/>
              </a:rPr>
              <a:t>CrossRef</a:t>
            </a:r>
            <a:r>
              <a:rPr lang="en-IN" sz="1700" dirty="0" smtClean="0">
                <a:latin typeface="Times New Roman" pitchFamily="18" charset="0"/>
                <a:cs typeface="Times New Roman" pitchFamily="18" charset="0"/>
              </a:rPr>
              <a:t>]</a:t>
            </a:r>
          </a:p>
          <a:p>
            <a:pPr algn="just">
              <a:lnSpc>
                <a:spcPct val="170000"/>
              </a:lnSpc>
            </a:pPr>
            <a:r>
              <a:rPr lang="en-IN" sz="1700" dirty="0" smtClean="0">
                <a:latin typeface="Times New Roman" pitchFamily="18" charset="0"/>
                <a:cs typeface="Times New Roman" pitchFamily="18" charset="0"/>
              </a:rPr>
              <a:t>8</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Rahmani</a:t>
            </a:r>
            <a:r>
              <a:rPr lang="en-IN" sz="1700" dirty="0" smtClean="0">
                <a:latin typeface="Times New Roman" pitchFamily="18" charset="0"/>
                <a:cs typeface="Times New Roman" pitchFamily="18" charset="0"/>
              </a:rPr>
              <a:t>, M.; </a:t>
            </a:r>
            <a:r>
              <a:rPr lang="en-IN" sz="1700" dirty="0" err="1" smtClean="0">
                <a:latin typeface="Times New Roman" pitchFamily="18" charset="0"/>
                <a:cs typeface="Times New Roman" pitchFamily="18" charset="0"/>
              </a:rPr>
              <a:t>Hosseinian</a:t>
            </a:r>
            <a:r>
              <a:rPr lang="en-IN" sz="1700" dirty="0" smtClean="0">
                <a:latin typeface="Times New Roman" pitchFamily="18" charset="0"/>
                <a:cs typeface="Times New Roman" pitchFamily="18" charset="0"/>
              </a:rPr>
              <a:t>, S.; </a:t>
            </a:r>
            <a:r>
              <a:rPr lang="en-IN" sz="1700" dirty="0" err="1" smtClean="0">
                <a:latin typeface="Times New Roman" pitchFamily="18" charset="0"/>
                <a:cs typeface="Times New Roman" pitchFamily="18" charset="0"/>
              </a:rPr>
              <a:t>Abedi</a:t>
            </a:r>
            <a:r>
              <a:rPr lang="en-IN" sz="1700" dirty="0" smtClean="0">
                <a:latin typeface="Times New Roman" pitchFamily="18" charset="0"/>
                <a:cs typeface="Times New Roman" pitchFamily="18" charset="0"/>
              </a:rPr>
              <a:t>, M. Stochastic two-stage reliability-based Security Constrained Unit Commitment in smart grid environment. Sustain. Energy Grids </a:t>
            </a:r>
            <a:r>
              <a:rPr lang="en-IN" sz="1700" dirty="0" err="1" smtClean="0">
                <a:latin typeface="Times New Roman" pitchFamily="18" charset="0"/>
                <a:cs typeface="Times New Roman" pitchFamily="18" charset="0"/>
              </a:rPr>
              <a:t>Netw</a:t>
            </a:r>
            <a:r>
              <a:rPr lang="en-IN" sz="1700" dirty="0" smtClean="0">
                <a:latin typeface="Times New Roman" pitchFamily="18" charset="0"/>
                <a:cs typeface="Times New Roman" pitchFamily="18" charset="0"/>
              </a:rPr>
              <a:t>. 2020, 22, 100348. [</a:t>
            </a:r>
            <a:r>
              <a:rPr lang="en-IN" sz="1700" dirty="0" err="1" smtClean="0">
                <a:latin typeface="Times New Roman" pitchFamily="18" charset="0"/>
                <a:cs typeface="Times New Roman" pitchFamily="18" charset="0"/>
              </a:rPr>
              <a:t>CrossRef</a:t>
            </a:r>
            <a:r>
              <a:rPr lang="en-IN" sz="1700" dirty="0" smtClean="0">
                <a:latin typeface="Times New Roman" pitchFamily="18" charset="0"/>
                <a:cs typeface="Times New Roman" pitchFamily="18" charset="0"/>
              </a:rPr>
              <a:t>]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9</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Rezaee</a:t>
            </a:r>
            <a:r>
              <a:rPr lang="en-IN" sz="1700" dirty="0" smtClean="0">
                <a:latin typeface="Times New Roman" pitchFamily="18" charset="0"/>
                <a:cs typeface="Times New Roman" pitchFamily="18" charset="0"/>
              </a:rPr>
              <a:t>, M.; </a:t>
            </a:r>
            <a:r>
              <a:rPr lang="en-IN" sz="1700" dirty="0" err="1" smtClean="0">
                <a:latin typeface="Times New Roman" pitchFamily="18" charset="0"/>
                <a:cs typeface="Times New Roman" pitchFamily="18" charset="0"/>
              </a:rPr>
              <a:t>Moghaddam</a:t>
            </a:r>
            <a:r>
              <a:rPr lang="en-IN" sz="1700" dirty="0" smtClean="0">
                <a:latin typeface="Times New Roman" pitchFamily="18" charset="0"/>
                <a:cs typeface="Times New Roman" pitchFamily="18" charset="0"/>
              </a:rPr>
              <a:t>, M.S.; </a:t>
            </a:r>
            <a:r>
              <a:rPr lang="en-IN" sz="1700" dirty="0" err="1" smtClean="0">
                <a:latin typeface="Times New Roman" pitchFamily="18" charset="0"/>
                <a:cs typeface="Times New Roman" pitchFamily="18" charset="0"/>
              </a:rPr>
              <a:t>Ranjbar</a:t>
            </a:r>
            <a:r>
              <a:rPr lang="en-IN" sz="1700" dirty="0" smtClean="0">
                <a:latin typeface="Times New Roman" pitchFamily="18" charset="0"/>
                <a:cs typeface="Times New Roman" pitchFamily="18" charset="0"/>
              </a:rPr>
              <a:t>, S.; </a:t>
            </a:r>
            <a:r>
              <a:rPr lang="en-IN" sz="1700" dirty="0" err="1" smtClean="0">
                <a:latin typeface="Times New Roman" pitchFamily="18" charset="0"/>
                <a:cs typeface="Times New Roman" pitchFamily="18" charset="0"/>
              </a:rPr>
              <a:t>Shokouhinia</a:t>
            </a:r>
            <a:r>
              <a:rPr lang="en-IN" sz="1700" dirty="0" smtClean="0">
                <a:latin typeface="Times New Roman" pitchFamily="18" charset="0"/>
                <a:cs typeface="Times New Roman" pitchFamily="18" charset="0"/>
              </a:rPr>
              <a:t>, M. Online estimation of power system separation as controlled islanding scheme in the presence of inter-area oscillations. Sustain. Energy Grids </a:t>
            </a:r>
            <a:r>
              <a:rPr lang="en-IN" sz="1700" dirty="0" err="1" smtClean="0">
                <a:latin typeface="Times New Roman" pitchFamily="18" charset="0"/>
                <a:cs typeface="Times New Roman" pitchFamily="18" charset="0"/>
              </a:rPr>
              <a:t>Netw</a:t>
            </a:r>
            <a:r>
              <a:rPr lang="en-IN" sz="1700" dirty="0" smtClean="0">
                <a:latin typeface="Times New Roman" pitchFamily="18" charset="0"/>
                <a:cs typeface="Times New Roman" pitchFamily="18" charset="0"/>
              </a:rPr>
              <a:t>. 2020, 21, 100306. [</a:t>
            </a:r>
            <a:r>
              <a:rPr lang="en-IN" sz="1700" dirty="0" err="1" smtClean="0">
                <a:latin typeface="Times New Roman" pitchFamily="18" charset="0"/>
                <a:cs typeface="Times New Roman" pitchFamily="18" charset="0"/>
              </a:rPr>
              <a:t>CrossRef</a:t>
            </a:r>
            <a:r>
              <a:rPr lang="en-IN" sz="1700" dirty="0" smtClean="0">
                <a:latin typeface="Times New Roman" pitchFamily="18" charset="0"/>
                <a:cs typeface="Times New Roman" pitchFamily="18" charset="0"/>
              </a:rPr>
              <a:t>]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10</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Kamil</a:t>
            </a:r>
            <a:r>
              <a:rPr lang="en-IN" sz="1700" dirty="0" smtClean="0">
                <a:latin typeface="Times New Roman" pitchFamily="18" charset="0"/>
                <a:cs typeface="Times New Roman" pitchFamily="18" charset="0"/>
              </a:rPr>
              <a:t>, I.A.; </a:t>
            </a:r>
            <a:r>
              <a:rPr lang="en-IN" sz="1700" dirty="0" err="1" smtClean="0">
                <a:latin typeface="Times New Roman" pitchFamily="18" charset="0"/>
                <a:cs typeface="Times New Roman" pitchFamily="18" charset="0"/>
              </a:rPr>
              <a:t>Ogundoyin</a:t>
            </a:r>
            <a:r>
              <a:rPr lang="en-IN" sz="1700" dirty="0" smtClean="0">
                <a:latin typeface="Times New Roman" pitchFamily="18" charset="0"/>
                <a:cs typeface="Times New Roman" pitchFamily="18" charset="0"/>
              </a:rPr>
              <a:t>, S.O. A big data anonymous batch verification scheme with conditional privacy preservation for power injection over vehicular network and 5G smart grid slice. Sustain. Energy Grids </a:t>
            </a:r>
            <a:r>
              <a:rPr lang="en-IN" sz="1700" dirty="0" err="1" smtClean="0">
                <a:latin typeface="Times New Roman" pitchFamily="18" charset="0"/>
                <a:cs typeface="Times New Roman" pitchFamily="18" charset="0"/>
              </a:rPr>
              <a:t>Netw</a:t>
            </a:r>
            <a:r>
              <a:rPr lang="en-IN" sz="1700" dirty="0" smtClean="0">
                <a:latin typeface="Times New Roman" pitchFamily="18" charset="0"/>
                <a:cs typeface="Times New Roman" pitchFamily="18" charset="0"/>
              </a:rPr>
              <a:t>. 2019, 20, 100260. [</a:t>
            </a:r>
            <a:r>
              <a:rPr lang="en-IN" sz="1700" dirty="0" err="1" smtClean="0">
                <a:latin typeface="Times New Roman" pitchFamily="18" charset="0"/>
                <a:cs typeface="Times New Roman" pitchFamily="18" charset="0"/>
              </a:rPr>
              <a:t>CrossRef</a:t>
            </a:r>
            <a:r>
              <a:rPr lang="en-IN" sz="1700" dirty="0" smtClean="0">
                <a:latin typeface="Times New Roman" pitchFamily="18" charset="0"/>
                <a:cs typeface="Times New Roman" pitchFamily="18" charset="0"/>
              </a:rPr>
              <a:t>] </a:t>
            </a:r>
            <a:endParaRPr lang="en-IN" sz="17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1271</TotalTime>
  <Words>1567</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 Hybrid Blockchain Consensus Algorithm Using Locational Marginal Pricing for Energy Applications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2021-08-09T13:45:18Z</dcterms:modified>
</cp:coreProperties>
</file>