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Group Discovery Method Based on Collaborative Filtering and Knowledge Graph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Scenarios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the massive growth of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how to provide users with recommendation services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has become a research hotspot. Group discovery, as a prerequisite step of group recommendation that can be used to assist groups of users to select services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-enriched environments, has an important impact on recommendation performance. However, existing group recommendation solutions assume that a user belongs to a specific group and ignore the possible correlation between the user's preferences and other groups' preferences. In addition, existing solutions treat group members as equal individuals and assign them equal weights, which makes it hard to meet the user's accurate recommendation requirements.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Furthermore, these methods focus on group members' explicit preference information while ignoring implicit preferences. To address these problems, we propose a group discovery method based on collaborative filtering and knowledge graph (GD-CFKG). This method first uses the attention mechanism to learn the embedding of service entities from knowledge graphs and interaction between users and services to achieve users' own preferences embedding. Considering that the preferences of similar users will help to attain accurate target user's preferences, we then train users' final preferences embedding by collaborative filtering and word2vec method. We conduct experiments to evaluate our approach using the </a:t>
            </a:r>
            <a:r>
              <a:rPr lang="en-IN" sz="2000" dirty="0" err="1" smtClean="0">
                <a:latin typeface="Times New Roman" pitchFamily="18" charset="0"/>
                <a:cs typeface="Times New Roman" pitchFamily="18" charset="0"/>
              </a:rPr>
              <a:t>MovieLens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Douban</a:t>
            </a:r>
            <a:r>
              <a:rPr lang="en-IN" sz="2000" dirty="0" smtClean="0">
                <a:latin typeface="Times New Roman" pitchFamily="18" charset="0"/>
                <a:cs typeface="Times New Roman" pitchFamily="18" charset="0"/>
              </a:rPr>
              <a:t> data sets. Experimental results show that our proposed method has better group recommendation performance than those baseline methods.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enable developers to assess the recommender’s ability to provide ratings for energy suggestions that are consistent with existing users’ ratings, thus, evaluating the quality of the given suggestions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for the objectives of the recommender systems, almost the same attention has been given for developing both action recommendations and strategy recommendations in existing energy saving recommendation systems frameworks.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regard, datasets are utilized as benchmarks for developing new recommender models and comparing them to existing systems under the same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lack of open-access repositories containing existing datasets make the recommender systems comparison very difficult, or even </a:t>
            </a:r>
            <a:r>
              <a:rPr lang="en-IN" sz="2000" dirty="0" smtClean="0">
                <a:latin typeface="Times New Roman" pitchFamily="18" charset="0"/>
                <a:cs typeface="Times New Roman" pitchFamily="18" charset="0"/>
              </a:rPr>
              <a:t>impossible.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Collaborative filtering suffers mainly from two problems: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of users’ data when there are few interactions between the user and the items, and cold-start problem (new user and new item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Content-based filtering (CBF) suffers from some limitations such as overspecialization, limited content analysis, serendipity, and new user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Knowledge graphs can provide complementary information to overcome the problems faced by collaborative and content-based filtering </a:t>
            </a:r>
            <a:r>
              <a:rPr lang="en-IN" sz="2000" dirty="0" smtClean="0">
                <a:latin typeface="Times New Roman" pitchFamily="18" charset="0"/>
                <a:cs typeface="Times New Roman" pitchFamily="18" charset="0"/>
              </a:rPr>
              <a:t>approaches, </a:t>
            </a:r>
            <a:r>
              <a:rPr lang="en-IN" sz="2000" dirty="0" smtClean="0">
                <a:latin typeface="Times New Roman" pitchFamily="18" charset="0"/>
                <a:cs typeface="Times New Roman" pitchFamily="18" charset="0"/>
              </a:rPr>
              <a:t>since their recommendations are not linked to ratings; instead, they use domain knowledge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underlying advantage of doing this is to overcome the problem of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high demand of personalization in most of real-life scenarios, various approaches of adopting recommender systems have been proposed based on the type of decision making the system has to support and the goal these recommendations have to meet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association rule-based algorithm is proposed for drawing the collective preferences of groups of end-users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techniques have been proposed in the past, ranging from k-anonymity, to differential privacy and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encryption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same manner, a fog-based recommender system which helps to bridge the gap between the cloud and end-devices is </a:t>
            </a:r>
            <a:r>
              <a:rPr lang="en-IN" sz="2000" dirty="0" smtClean="0">
                <a:latin typeface="Times New Roman" pitchFamily="18" charset="0"/>
                <a:cs typeface="Times New Roman" pitchFamily="18" charset="0"/>
              </a:rPr>
              <a:t>proposed.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improve recommendation performance, usage, and scalability, the research has evolved by producing several generations of recommender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goal of combination is to leverage each approach’s advantages and to improve the overall system performance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measures are commonly used to evaluate the performance of recommender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Concerning the performance of the analyzed works, in general, an improvement is observed compared to other recommendation methods taken as a baseline.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recommendation models focus on achieving good performance from the point of view of accuracy. However, if the user cannot interpret the results, then the reliability of the system is </a:t>
            </a:r>
            <a:r>
              <a:rPr lang="en-IN" sz="2000" dirty="0" smtClean="0">
                <a:latin typeface="Times New Roman" pitchFamily="18" charset="0"/>
                <a:cs typeface="Times New Roman" pitchFamily="18" charset="0"/>
              </a:rPr>
              <a:t>reduced.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efficient recommender system method based on the numerical </a:t>
                      </a:r>
                      <a:r>
                        <a:rPr lang="en-US" sz="2000" dirty="0" err="1">
                          <a:latin typeface="Times New Roman"/>
                          <a:ea typeface="Calibri"/>
                          <a:cs typeface="Latha"/>
                        </a:rPr>
                        <a:t>relevances</a:t>
                      </a:r>
                      <a:r>
                        <a:rPr lang="en-US" sz="2000" dirty="0">
                          <a:latin typeface="Times New Roman"/>
                          <a:ea typeface="Calibri"/>
                          <a:cs typeface="Latha"/>
                        </a:rPr>
                        <a:t> and the non-numerical structures of the ratings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Zhu, B.; Hurtado, R.; Bobadilla, J.; Ortega,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accuracy improvement is achieved by combining the numerical relevance of the ratings with non-numerical information based on the votes structure.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collaborative filtering-based recommender systems: From traditional methods to hybrid methods based on social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R.; Hua, Q.; Chang, Y.S.; Wang, B.; Zhang, L.; Kong, 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era of big data, recommender system (RS) has become an effective information filtering tool that alleviates information overload for web users.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hybrid recommender system for recommending relevant movies using an expert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Walek, B.; Fojtik, 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expert system works with several parameters – average movie rating, number of ratings, and the level of similarity between already rated movies.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Application of semantic similarity calculation based on knowledge graph for personalized study recommendation service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Jia, B.; Huang, X.; Jiao,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efficiency of personalized recommendation service of large educational data is mainly reflected in the accuracy of the recommended algorithm.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447800" y="1524000"/>
            <a:ext cx="67056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survey presented a comprehensive review of studies related to KG-based recommender systems. Additionally, it identified the technologies used, the level of development, and the contributions of each related work. KG-based recommendation methods have huge potential applications in broad fields: education, healthcare, tourism, e-commerce, entertainment, etc. In this paper, we selected 38 papers, and in at least 8 of </a:t>
            </a:r>
            <a:r>
              <a:rPr lang="en-IN" sz="1900" dirty="0" smtClean="0">
                <a:latin typeface="Times New Roman" pitchFamily="18" charset="0"/>
                <a:cs typeface="Times New Roman" pitchFamily="18" charset="0"/>
              </a:rPr>
              <a:t>them, </a:t>
            </a:r>
            <a:r>
              <a:rPr lang="en-IN" sz="1900" dirty="0" smtClean="0">
                <a:latin typeface="Times New Roman" pitchFamily="18" charset="0"/>
                <a:cs typeface="Times New Roman" pitchFamily="18" charset="0"/>
              </a:rPr>
              <a:t>the authors found improved performance against baseline or traditional models. On the other hand, according to the work analyzed, there is a lack of complete proposals that include implementing and evaluating the proposals. In fact, 43% of the analyzed proposals have a reference or conceptual description of KG-based recommendation. Studies on KG for recommender systems demonstrate that KGs are an efficient way to introduce user and item knowledge during the recommendation process. These studies are only the beginning of research in this area, and more research is needed on this topic. Future directions include interpretability and </a:t>
            </a:r>
            <a:r>
              <a:rPr lang="en-IN" sz="1900" dirty="0" err="1" smtClean="0">
                <a:latin typeface="Times New Roman" pitchFamily="18" charset="0"/>
                <a:cs typeface="Times New Roman" pitchFamily="18" charset="0"/>
              </a:rPr>
              <a:t>explainability</a:t>
            </a:r>
            <a:r>
              <a:rPr lang="en-IN" sz="1900" dirty="0" smtClean="0">
                <a:latin typeface="Times New Roman" pitchFamily="18" charset="0"/>
                <a:cs typeface="Times New Roman" pitchFamily="18" charset="0"/>
              </a:rPr>
              <a:t>, and the application of improved or hybrid methods by combining machine learning or deep learning techniques to improve the recommendation process. Based on the knowledge and overview obtained in this survey, as future work, the authors plan to design a KG-based recommender system for e-learning.</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Ricci, F.; </a:t>
            </a:r>
            <a:r>
              <a:rPr lang="en-IN" sz="1600" dirty="0" err="1" smtClean="0">
                <a:latin typeface="Times New Roman" pitchFamily="18" charset="0"/>
                <a:cs typeface="Times New Roman" pitchFamily="18" charset="0"/>
              </a:rPr>
              <a:t>Rokach</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Shapira</a:t>
            </a:r>
            <a:r>
              <a:rPr lang="en-IN" sz="1600" dirty="0" smtClean="0">
                <a:latin typeface="Times New Roman" pitchFamily="18" charset="0"/>
                <a:cs typeface="Times New Roman" pitchFamily="18" charset="0"/>
              </a:rPr>
              <a:t>, B.; Kantor, P.B. Recommender Systems Handbook; Springer: Boston, MA, USA, 2011.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Zhu, B.; </a:t>
            </a:r>
            <a:r>
              <a:rPr lang="en-IN" sz="1600" dirty="0" err="1" smtClean="0">
                <a:latin typeface="Times New Roman" pitchFamily="18" charset="0"/>
                <a:cs typeface="Times New Roman" pitchFamily="18" charset="0"/>
              </a:rPr>
              <a:t>Hurtado</a:t>
            </a:r>
            <a:r>
              <a:rPr lang="en-IN" sz="1600" dirty="0" smtClean="0">
                <a:latin typeface="Times New Roman" pitchFamily="18" charset="0"/>
                <a:cs typeface="Times New Roman" pitchFamily="18" charset="0"/>
              </a:rPr>
              <a:t>, R.; Bobadilla, J.; Ortega, F. An efficient recommender system method based on the numerical </a:t>
            </a:r>
            <a:r>
              <a:rPr lang="en-IN" sz="1600" dirty="0" err="1" smtClean="0">
                <a:latin typeface="Times New Roman" pitchFamily="18" charset="0"/>
                <a:cs typeface="Times New Roman" pitchFamily="18" charset="0"/>
              </a:rPr>
              <a:t>relevances</a:t>
            </a:r>
            <a:r>
              <a:rPr lang="en-IN" sz="1600" dirty="0" smtClean="0">
                <a:latin typeface="Times New Roman" pitchFamily="18" charset="0"/>
                <a:cs typeface="Times New Roman" pitchFamily="18" charset="0"/>
              </a:rPr>
              <a:t> and the non-numerical structures of the ratings. IEEE Access 2018, 6, 49935–49954.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Chen, R.; </a:t>
            </a:r>
            <a:r>
              <a:rPr lang="en-IN" sz="1600" dirty="0" err="1" smtClean="0">
                <a:latin typeface="Times New Roman" pitchFamily="18" charset="0"/>
                <a:cs typeface="Times New Roman" pitchFamily="18" charset="0"/>
              </a:rPr>
              <a:t>Hua</a:t>
            </a:r>
            <a:r>
              <a:rPr lang="en-IN" sz="1600" dirty="0" smtClean="0">
                <a:latin typeface="Times New Roman" pitchFamily="18" charset="0"/>
                <a:cs typeface="Times New Roman" pitchFamily="18" charset="0"/>
              </a:rPr>
              <a:t>, Q.; Chang, Y.S.; Wang, B.; Zhang, L.; Kong, X. A survey of collaborative filtering-based recommender systems: From traditional methods to hybrid methods based on social networks. IEEE Access 2018, 6, 64301–64320.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Walek</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Fojtik</a:t>
            </a:r>
            <a:r>
              <a:rPr lang="en-IN" sz="1600" dirty="0" smtClean="0">
                <a:latin typeface="Times New Roman" pitchFamily="18" charset="0"/>
                <a:cs typeface="Times New Roman" pitchFamily="18" charset="0"/>
              </a:rPr>
              <a:t>, V. A hybrid recommender system for recommending relevant movies using an expert system. Expert Syst. Appl. 2020, 158.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B.; Huang, X.; Jiao, S. Application of semantic similarity calculation based on knowledge graph for personalized study recommendation service. </a:t>
            </a:r>
            <a:r>
              <a:rPr lang="en-IN" sz="1600" dirty="0" err="1" smtClean="0">
                <a:latin typeface="Times New Roman" pitchFamily="18" charset="0"/>
                <a:cs typeface="Times New Roman" pitchFamily="18" charset="0"/>
              </a:rPr>
              <a:t>Kuram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Uygulamada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Egit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Bilim</a:t>
            </a:r>
            <a:r>
              <a:rPr lang="en-IN" sz="1600" dirty="0" smtClean="0">
                <a:latin typeface="Times New Roman" pitchFamily="18" charset="0"/>
                <a:cs typeface="Times New Roman" pitchFamily="18" charset="0"/>
              </a:rPr>
              <a:t>. 2018, 18, 2958–2966.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a:t>
            </a:r>
            <a:r>
              <a:rPr lang="en-IN" sz="1400" dirty="0" smtClean="0">
                <a:latin typeface="Times New Roman" pitchFamily="18" charset="0"/>
                <a:cs typeface="Times New Roman" pitchFamily="18" charset="0"/>
              </a:rPr>
              <a:t>. </a:t>
            </a:r>
            <a:r>
              <a:rPr lang="en-IN" sz="1400" dirty="0" smtClean="0">
                <a:latin typeface="Times New Roman" pitchFamily="18" charset="0"/>
                <a:cs typeface="Times New Roman" pitchFamily="18" charset="0"/>
              </a:rPr>
              <a:t>Wang, H.; Wang, Z.; </a:t>
            </a:r>
            <a:r>
              <a:rPr lang="en-IN" sz="1400" dirty="0" err="1" smtClean="0">
                <a:latin typeface="Times New Roman" pitchFamily="18" charset="0"/>
                <a:cs typeface="Times New Roman" pitchFamily="18" charset="0"/>
              </a:rPr>
              <a:t>Hu</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X.; Chen, S.; </a:t>
            </a:r>
            <a:r>
              <a:rPr lang="en-IN" sz="1400" dirty="0" err="1" smtClean="0">
                <a:latin typeface="Times New Roman" pitchFamily="18" charset="0"/>
                <a:cs typeface="Times New Roman" pitchFamily="18" charset="0"/>
              </a:rPr>
              <a:t>Tu</a:t>
            </a:r>
            <a:r>
              <a:rPr lang="en-IN" sz="1400" dirty="0" smtClean="0">
                <a:latin typeface="Times New Roman" pitchFamily="18" charset="0"/>
                <a:cs typeface="Times New Roman" pitchFamily="18" charset="0"/>
              </a:rPr>
              <a:t>, Z. DUSKG: A fine-grained knowledge graph for effective personalized service recommendation. Future </a:t>
            </a:r>
            <a:r>
              <a:rPr lang="en-IN" sz="1400" dirty="0" err="1" smtClean="0">
                <a:latin typeface="Times New Roman" pitchFamily="18" charset="0"/>
                <a:cs typeface="Times New Roman" pitchFamily="18" charset="0"/>
              </a:rPr>
              <a:t>Gener</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Syst. 2019, 100, 600–617.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7</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Manouselis</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Drachsler</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Vuorikari</a:t>
            </a:r>
            <a:r>
              <a:rPr lang="en-IN" sz="1400" dirty="0" smtClean="0">
                <a:latin typeface="Times New Roman" pitchFamily="18" charset="0"/>
                <a:cs typeface="Times New Roman" pitchFamily="18" charset="0"/>
              </a:rPr>
              <a:t>, R.; Hummel, H.; </a:t>
            </a:r>
            <a:r>
              <a:rPr lang="en-IN" sz="1400" dirty="0" err="1" smtClean="0">
                <a:latin typeface="Times New Roman" pitchFamily="18" charset="0"/>
                <a:cs typeface="Times New Roman" pitchFamily="18" charset="0"/>
              </a:rPr>
              <a:t>Koper</a:t>
            </a:r>
            <a:r>
              <a:rPr lang="en-IN" sz="1400" dirty="0" smtClean="0">
                <a:latin typeface="Times New Roman" pitchFamily="18" charset="0"/>
                <a:cs typeface="Times New Roman" pitchFamily="18" charset="0"/>
              </a:rPr>
              <a:t>, R., Recommender Systems in Technology Enhanced Learning. In Recommender Systems Handbook; Ricci, F., </a:t>
            </a:r>
            <a:r>
              <a:rPr lang="en-IN" sz="1400" dirty="0" err="1" smtClean="0">
                <a:latin typeface="Times New Roman" pitchFamily="18" charset="0"/>
                <a:cs typeface="Times New Roman" pitchFamily="18" charset="0"/>
              </a:rPr>
              <a:t>Rokach</a:t>
            </a:r>
            <a:r>
              <a:rPr lang="en-IN" sz="1400" dirty="0" smtClean="0">
                <a:latin typeface="Times New Roman" pitchFamily="18" charset="0"/>
                <a:cs typeface="Times New Roman" pitchFamily="18" charset="0"/>
              </a:rPr>
              <a:t>, L., </a:t>
            </a:r>
            <a:r>
              <a:rPr lang="en-IN" sz="1400" dirty="0" err="1" smtClean="0">
                <a:latin typeface="Times New Roman" pitchFamily="18" charset="0"/>
                <a:cs typeface="Times New Roman" pitchFamily="18" charset="0"/>
              </a:rPr>
              <a:t>Shapira</a:t>
            </a:r>
            <a:r>
              <a:rPr lang="en-IN" sz="1400" dirty="0" smtClean="0">
                <a:latin typeface="Times New Roman" pitchFamily="18" charset="0"/>
                <a:cs typeface="Times New Roman" pitchFamily="18" charset="0"/>
              </a:rPr>
              <a:t>, B., Kantor, P.B., Eds.; Springer: Boston, MA, USA, 2011; pp. 387–415.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8</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Chicaiza</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Piedra</a:t>
            </a:r>
            <a:r>
              <a:rPr lang="en-IN" sz="1400" dirty="0" smtClean="0">
                <a:latin typeface="Times New Roman" pitchFamily="18" charset="0"/>
                <a:cs typeface="Times New Roman" pitchFamily="18" charset="0"/>
              </a:rPr>
              <a:t>, N.; Lopez-Vargas, J.; Tovar-Caro, E. Recommendation of Open Educational Resources. An Approach based on Linked Open Data. In Proceedings of the 2017 IEEE Global Engineering Education Conference (EDUCON), Athens, Greece, 25–28 April 2017; pp. 1316–1321.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9</a:t>
            </a:r>
            <a:r>
              <a:rPr lang="en-IN" sz="1400" dirty="0" smtClean="0">
                <a:latin typeface="Times New Roman" pitchFamily="18" charset="0"/>
                <a:cs typeface="Times New Roman" pitchFamily="18" charset="0"/>
              </a:rPr>
              <a:t>. Deng, Y.; Lu, D.; Huang, D.; Chung, C.J.; Lin, F. Knowledge Graph based Learning Guidance for </a:t>
            </a:r>
            <a:r>
              <a:rPr lang="en-IN" sz="1400" dirty="0" err="1" smtClean="0">
                <a:latin typeface="Times New Roman" pitchFamily="18" charset="0"/>
                <a:cs typeface="Times New Roman" pitchFamily="18" charset="0"/>
              </a:rPr>
              <a:t>Cybersecurity</a:t>
            </a:r>
            <a:r>
              <a:rPr lang="en-IN" sz="1400" dirty="0" smtClean="0">
                <a:latin typeface="Times New Roman" pitchFamily="18" charset="0"/>
                <a:cs typeface="Times New Roman" pitchFamily="18" charset="0"/>
              </a:rPr>
              <a:t> Hands-on Labs. In Proceedings of the ACM Conference on Global Computing Education, Chengdu, China, 17–19 May 2019; ACM: New York, NY, USA, 2018; Volume 19.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10</a:t>
            </a:r>
            <a:r>
              <a:rPr lang="en-IN" sz="1400" dirty="0" smtClean="0">
                <a:latin typeface="Times New Roman" pitchFamily="18" charset="0"/>
                <a:cs typeface="Times New Roman" pitchFamily="18" charset="0"/>
              </a:rPr>
              <a:t>. Li, X.; Chen, Y.; Pettit, B.; De </a:t>
            </a:r>
            <a:r>
              <a:rPr lang="en-IN" sz="1400" dirty="0" err="1" smtClean="0">
                <a:latin typeface="Times New Roman" pitchFamily="18" charset="0"/>
                <a:cs typeface="Times New Roman" pitchFamily="18" charset="0"/>
              </a:rPr>
              <a:t>Rijke</a:t>
            </a:r>
            <a:r>
              <a:rPr lang="en-IN" sz="1400" dirty="0" smtClean="0">
                <a:latin typeface="Times New Roman" pitchFamily="18" charset="0"/>
                <a:cs typeface="Times New Roman" pitchFamily="18" charset="0"/>
              </a:rPr>
              <a:t>, M. Personalised </a:t>
            </a:r>
            <a:r>
              <a:rPr lang="en-IN" sz="1400" dirty="0" err="1" smtClean="0">
                <a:latin typeface="Times New Roman" pitchFamily="18" charset="0"/>
                <a:cs typeface="Times New Roman" pitchFamily="18" charset="0"/>
              </a:rPr>
              <a:t>reranking</a:t>
            </a:r>
            <a:r>
              <a:rPr lang="en-IN" sz="1400" dirty="0" smtClean="0">
                <a:latin typeface="Times New Roman" pitchFamily="18" charset="0"/>
                <a:cs typeface="Times New Roman" pitchFamily="18" charset="0"/>
              </a:rPr>
              <a:t> of paper recommendations using paper content and user </a:t>
            </a:r>
            <a:r>
              <a:rPr lang="en-IN" sz="1400" dirty="0" err="1" smtClean="0">
                <a:latin typeface="Times New Roman" pitchFamily="18" charset="0"/>
                <a:cs typeface="Times New Roman" pitchFamily="18" charset="0"/>
              </a:rPr>
              <a:t>behavior</a:t>
            </a:r>
            <a:r>
              <a:rPr lang="en-IN" sz="1400" dirty="0" smtClean="0">
                <a:latin typeface="Times New Roman" pitchFamily="18" charset="0"/>
                <a:cs typeface="Times New Roman" pitchFamily="18" charset="0"/>
              </a:rPr>
              <a:t>. ACM Trans. Inf. Syst. 2019, 37, 1–23.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1706</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Group Discovery Method Based on Collaborative Filtering and Knowledge Graph for IoT Scenarios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2021-08-09T11:47:33Z</dcterms:modified>
</cp:coreProperties>
</file>