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Trajectory and Resource Optimization in OFDM based UAV-Powered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playing an increasingly vital role in multiple industries and our everyday life. A pressing practical problem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-Ds) is their explosive growth of connectivity which leads to large energy consumption. One of the most promising solutions to achieve a sustainable green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is unmanned aerial vehicle (UAV) enabled wireless power transfer (WPT) due to its flexibility, mobility and cost advantage. In this paper, we propose an UAV-powered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based on Orthogonal Frequency Division Multiplexing (OFDM). In the proposed network, two ground nodes (GNs) are powered by two UAVs through down link WPT. In the uplink, the data collected by GNs are transmitted to the corresponding UAVs with the harvested energy by utilizing orthogonal subcarriers, which can effectively avoid the interference. UAVs’ trajectories and resource allocation are optimized to maximize the sum average transmission rate of two GNs while ensuring the minimum average transmission rate of each GN. In this paper, we utilize successive convex programming (SCP) technique to solve the proposed optimization problem. Simulation results show that our proposed scheme achieves larger sum average transmission rate than the benchmark schemes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Our main initiatives are applying a multi-agent-based DRL model, round robin with K-means for user request queue, and clustering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existing works do not consider the use of the actual dataset and focus only on the request queue of the user service.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existing Q-learning method works for a limited environment, action, and decision or reward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the existing RM process is not finished, add the existing request to the end of the queue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unmanned aerial vehicles (UAVs) are used in </a:t>
            </a:r>
            <a:r>
              <a:rPr lang="en-IN" sz="2000" dirty="0" err="1" smtClean="0">
                <a:latin typeface="Times New Roman" pitchFamily="18" charset="0"/>
                <a:cs typeface="Times New Roman" pitchFamily="18" charset="0"/>
              </a:rPr>
              <a:t>largescale</a:t>
            </a:r>
            <a:r>
              <a:rPr lang="en-IN" sz="2000" dirty="0" smtClean="0">
                <a:latin typeface="Times New Roman" pitchFamily="18" charset="0"/>
                <a:cs typeface="Times New Roman" pitchFamily="18" charset="0"/>
              </a:rPr>
              <a:t> applications such as security inspection, aerial patrol, and traffic </a:t>
            </a:r>
            <a:r>
              <a:rPr lang="en-IN" sz="2000" dirty="0" smtClean="0">
                <a:latin typeface="Times New Roman" pitchFamily="18" charset="0"/>
                <a:cs typeface="Times New Roman" pitchFamily="18" charset="0"/>
              </a:rPr>
              <a:t>assessment.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optimization problem is formulated and solved to minimize the total hovering and </a:t>
            </a:r>
            <a:r>
              <a:rPr lang="en-IN" sz="2000" dirty="0" err="1" smtClean="0">
                <a:latin typeface="Times New Roman" pitchFamily="18" charset="0"/>
                <a:cs typeface="Times New Roman" pitchFamily="18" charset="0"/>
              </a:rPr>
              <a:t>traveling</a:t>
            </a:r>
            <a:r>
              <a:rPr lang="en-IN" sz="2000" dirty="0" smtClean="0">
                <a:latin typeface="Times New Roman" pitchFamily="18" charset="0"/>
                <a:cs typeface="Times New Roman" pitchFamily="18" charset="0"/>
              </a:rPr>
              <a:t> time of data aggregation and field estimation missions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reduce the complexity of the optimization problem, some works model the UAV working process as sub-optimal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algorithm decomposition breaks the optimization into three </a:t>
            </a:r>
            <a:r>
              <a:rPr lang="en-IN" sz="2000" dirty="0" err="1" smtClean="0">
                <a:latin typeface="Times New Roman" pitchFamily="18" charset="0"/>
                <a:cs typeface="Times New Roman" pitchFamily="18" charset="0"/>
              </a:rPr>
              <a:t>subproblems</a:t>
            </a:r>
            <a:r>
              <a:rPr lang="en-IN" sz="2000" dirty="0" smtClean="0">
                <a:latin typeface="Times New Roman" pitchFamily="18" charset="0"/>
                <a:cs typeface="Times New Roman" pitchFamily="18" charset="0"/>
              </a:rPr>
              <a:t> addressed by a distributed matching-based association, a modified version of the K-means algorithm, and a game-theoretic algorithm with a local utility function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problem of docking/charging station (DS/CS) placement is investigated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and then a UAV scheduling program is formulated based on the optimized locations of CSs.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Tensor Flow </a:t>
            </a:r>
            <a:r>
              <a:rPr lang="en-IN" sz="2000" dirty="0" smtClean="0">
                <a:latin typeface="Times New Roman" pitchFamily="18" charset="0"/>
                <a:cs typeface="Times New Roman" pitchFamily="18" charset="0"/>
              </a:rPr>
              <a:t>(python) programming tool is used to test the overall capability of the proposed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DRL learning architecture can learn user data from the grid points, clusters, and UAV altitudes.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proposed learning architecture can automatically learn the characteristics of the environment based on the learning input sequences with different time scales.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DRL techniques with neuron activation mechanisms are used to compare and evaluate the impact of neuron activation on the convergence of the proposed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proposed system has the benefit of extracting the most representative features from datasets better than conventional approaches.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intelligent algorithms should thereby fully consider the trade-off between the communication performance, the total energy consumption, and the battery outage probability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influence of variable </a:t>
            </a:r>
            <a:r>
              <a:rPr lang="en-IN" sz="2000" dirty="0" smtClean="0">
                <a:latin typeface="Times New Roman" pitchFamily="18" charset="0"/>
                <a:cs typeface="Times New Roman" pitchFamily="18" charset="0"/>
              </a:rPr>
              <a:t>is </a:t>
            </a:r>
            <a:r>
              <a:rPr lang="en-IN" sz="2000" dirty="0" smtClean="0">
                <a:latin typeface="Times New Roman" pitchFamily="18" charset="0"/>
                <a:cs typeface="Times New Roman" pitchFamily="18" charset="0"/>
              </a:rPr>
              <a:t>studied through the performance evaluation of the cumulative reward, the energy outage ratio, and the trajectory of the UAV</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off-policy scheme exhibits better performance by virtue of the access to causal knowledge.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performance reveals that higher altitude results in a lower data rate but a higher level of harvested energy.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Pursuing high throughput while taking energy efficiency, channel condition, and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into consideration is another significant challenge, especially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terminals working in the discontinuous reception (DRX) </a:t>
            </a:r>
            <a:r>
              <a:rPr lang="en-IN" sz="2000" dirty="0" smtClean="0">
                <a:latin typeface="Times New Roman" pitchFamily="18" charset="0"/>
                <a:cs typeface="Times New Roman" pitchFamily="18" charset="0"/>
              </a:rPr>
              <a:t>mode.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66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Joint resource allocation and UAV trajectory optimization for space–air–ground internet of remote things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Wang, Z. Li, Y. Chen, M. Liu, X. Lyu, X. Hou, and J.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SAG-IoRT framework, where drones act as relays to upload the data from smart devices to low earth orbit (LEO) satellites.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Space-air-ground IoT network and related key technologies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Hong, W. Zhao, R. Liu, and M. Kadoch,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integration of multidimensional networks such as space, air and ground is the future trend of the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40780"/>
        </p:xfrm>
        <a:graphic>
          <a:graphicData uri="http://schemas.openxmlformats.org/drawingml/2006/table">
            <a:tbl>
              <a:tblPr firstRow="1" bandRow="1">
                <a:tableStyleId>{5C22544A-7EE6-4342-B048-85BDC9FD1C3A}</a:tableStyleId>
              </a:tblPr>
              <a:tblGrid>
                <a:gridCol w="2438400"/>
                <a:gridCol w="137160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829560">
                <a:tc>
                  <a:txBody>
                    <a:bodyPr/>
                    <a:lstStyle/>
                    <a:p>
                      <a:pPr algn="just">
                        <a:lnSpc>
                          <a:spcPct val="150000"/>
                        </a:lnSpc>
                        <a:spcAft>
                          <a:spcPts val="500"/>
                        </a:spcAft>
                        <a:tabLst>
                          <a:tab pos="457200" algn="l"/>
                        </a:tabLst>
                      </a:pPr>
                      <a:r>
                        <a:rPr lang="en-US" sz="1900" dirty="0">
                          <a:latin typeface="Times New Roman"/>
                          <a:ea typeface="Calibri"/>
                          <a:cs typeface="Latha"/>
                        </a:rPr>
                        <a:t>Space-air-ground integrated network: Outage performance analysis</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J. Ye, S. Dang, B. </a:t>
                      </a:r>
                      <a:r>
                        <a:rPr lang="en-US" sz="1900" dirty="0" err="1">
                          <a:latin typeface="Times New Roman"/>
                          <a:ea typeface="Calibri"/>
                          <a:cs typeface="Latha"/>
                        </a:rPr>
                        <a:t>Shihada</a:t>
                      </a:r>
                      <a:r>
                        <a:rPr lang="en-US" sz="1900" dirty="0">
                          <a:latin typeface="Times New Roman"/>
                          <a:ea typeface="Calibri"/>
                          <a:cs typeface="Latha"/>
                        </a:rPr>
                        <a:t>, and M.-S. </a:t>
                      </a:r>
                      <a:r>
                        <a:rPr lang="en-US" sz="1900" dirty="0" err="1">
                          <a:latin typeface="Times New Roman"/>
                          <a:ea typeface="Calibri"/>
                          <a:cs typeface="Latha"/>
                        </a:rPr>
                        <a:t>Alouini</a:t>
                      </a:r>
                      <a:r>
                        <a:rPr lang="en-US" sz="1900" dirty="0">
                          <a:latin typeface="Times New Roman"/>
                          <a:ea typeface="Calibri"/>
                          <a:cs typeface="Latha"/>
                        </a:rPr>
                        <a:t>, </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In essence, SAGIN is a cooperative relay network, in which high-altitude platforms (HAPs) and terrestrial base stations (BSs) serve as intermediates relaying signals between end device and satellite.</a:t>
                      </a:r>
                      <a:endParaRPr lang="en-IN" sz="19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Mobile ad hoc networks in bandwidth-demanding mission-critical applications: Practical implementation insights</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A. Bader and M.-S. Alouini,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solidFill>
                            <a:srgbClr val="333333"/>
                          </a:solidFill>
                          <a:latin typeface="Times New Roman"/>
                          <a:ea typeface="Calibri"/>
                          <a:cs typeface="Latha"/>
                        </a:rPr>
                        <a:t>Real-time video streaming from front-end personnel or mobile agents is believed to substantially improve situational awareness in mission-critical operations such as disaster relief, law enforcement, and emergency response.</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524000" y="1371600"/>
            <a:ext cx="7086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52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proposed the action-confined off-policy and on-policy RL schemes for the energy-efficient trajectory optimization for UAV-assisted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We considered the complex environment caused by the highly dynamic aliveness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terminals working in the DRX mode, the renewable energy availability, and the network topology determined by the operational state of the UAV. The convergence of the training process was verified for both off-policy and on-policy schemes. By using the proposed schemes, the UAV-assisted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can efficiently avoid energy outage and outperform those using the greedy and random searching algorithms in terms of cumulative reward, data rate, and energy consumption. The numerical results also revealed the importance of using learning schemes to adapt the operational state of UAV in complex environments for enhancing energy efficiency and data transmission capability. To further enhance the practicality of the proposed schemes and analyses, a generalized scenario shall be considered as future work, such as a network encompassing multiple UAVs and dense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terminals. In this context, it would be interesting to investigate the cooperation among multiple UAVs, the partial observable environment, multiuser resource allocation, interference mitigation, and </a:t>
            </a:r>
            <a:r>
              <a:rPr lang="en-IN" sz="2000" dirty="0" err="1" smtClean="0">
                <a:latin typeface="Times New Roman" pitchFamily="18" charset="0"/>
                <a:cs typeface="Times New Roman" pitchFamily="18" charset="0"/>
              </a:rPr>
              <a:t>UAVto</a:t>
            </a:r>
            <a:r>
              <a:rPr lang="en-IN" sz="2000" dirty="0" smtClean="0">
                <a:latin typeface="Times New Roman" pitchFamily="18" charset="0"/>
                <a:cs typeface="Times New Roman" pitchFamily="18" charset="0"/>
              </a:rPr>
              <a:t>-UAV communications.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 Dang, O. </a:t>
            </a:r>
            <a:r>
              <a:rPr lang="en-IN" sz="1600" dirty="0" err="1" smtClean="0">
                <a:latin typeface="Times New Roman" pitchFamily="18" charset="0"/>
                <a:cs typeface="Times New Roman" pitchFamily="18" charset="0"/>
              </a:rPr>
              <a:t>Amin</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Shihada</a:t>
            </a:r>
            <a:r>
              <a:rPr lang="en-IN" sz="1600" dirty="0" smtClean="0">
                <a:latin typeface="Times New Roman" pitchFamily="18" charset="0"/>
                <a:cs typeface="Times New Roman" pitchFamily="18" charset="0"/>
              </a:rPr>
              <a:t>, and M.-S. </a:t>
            </a:r>
            <a:r>
              <a:rPr lang="en-IN" sz="1600" dirty="0" err="1" smtClean="0">
                <a:latin typeface="Times New Roman" pitchFamily="18" charset="0"/>
                <a:cs typeface="Times New Roman" pitchFamily="18" charset="0"/>
              </a:rPr>
              <a:t>Alouini</a:t>
            </a:r>
            <a:r>
              <a:rPr lang="en-IN" sz="1600" dirty="0" smtClean="0">
                <a:latin typeface="Times New Roman" pitchFamily="18" charset="0"/>
                <a:cs typeface="Times New Roman" pitchFamily="18" charset="0"/>
              </a:rPr>
              <a:t>, “What should 6G be?” Nature Electronics, vol. 3, no. 1, pp. 20–29,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Wang, Z. Li, Y. Chen, M. Liu, X. </a:t>
            </a:r>
            <a:r>
              <a:rPr lang="en-IN" sz="1600" dirty="0" err="1" smtClean="0">
                <a:latin typeface="Times New Roman" pitchFamily="18" charset="0"/>
                <a:cs typeface="Times New Roman" pitchFamily="18" charset="0"/>
              </a:rPr>
              <a:t>Lyu</a:t>
            </a:r>
            <a:r>
              <a:rPr lang="en-IN" sz="1600" dirty="0" smtClean="0">
                <a:latin typeface="Times New Roman" pitchFamily="18" charset="0"/>
                <a:cs typeface="Times New Roman" pitchFamily="18" charset="0"/>
              </a:rPr>
              <a:t>, X. </a:t>
            </a:r>
            <a:r>
              <a:rPr lang="en-IN" sz="1600" dirty="0" err="1" smtClean="0">
                <a:latin typeface="Times New Roman" pitchFamily="18" charset="0"/>
                <a:cs typeface="Times New Roman" pitchFamily="18" charset="0"/>
              </a:rPr>
              <a:t>Hou</a:t>
            </a:r>
            <a:r>
              <a:rPr lang="en-IN" sz="1600" dirty="0" smtClean="0">
                <a:latin typeface="Times New Roman" pitchFamily="18" charset="0"/>
                <a:cs typeface="Times New Roman" pitchFamily="18" charset="0"/>
              </a:rPr>
              <a:t>, and J. Wang, “Joint resource allocation and UAV trajectory optimization for space–air–ground internet of remote things networks,” IEEE Systems Journal,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T. Hong, W. Zhao, R. Liu, and M. </a:t>
            </a:r>
            <a:r>
              <a:rPr lang="en-IN" sz="1600" dirty="0" err="1" smtClean="0">
                <a:latin typeface="Times New Roman" pitchFamily="18" charset="0"/>
                <a:cs typeface="Times New Roman" pitchFamily="18" charset="0"/>
              </a:rPr>
              <a:t>Kadoch</a:t>
            </a:r>
            <a:r>
              <a:rPr lang="en-IN" sz="1600" dirty="0" smtClean="0">
                <a:latin typeface="Times New Roman" pitchFamily="18" charset="0"/>
                <a:cs typeface="Times New Roman" pitchFamily="18" charset="0"/>
              </a:rPr>
              <a:t>, “Space-air-ground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network and related key technologies,” IEEE Wireless Communications, vol. 27, no. 2, pp. 96–104,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Ye, S. Dang, B. </a:t>
            </a:r>
            <a:r>
              <a:rPr lang="en-IN" sz="1600" dirty="0" err="1" smtClean="0">
                <a:latin typeface="Times New Roman" pitchFamily="18" charset="0"/>
                <a:cs typeface="Times New Roman" pitchFamily="18" charset="0"/>
              </a:rPr>
              <a:t>Shihada</a:t>
            </a:r>
            <a:r>
              <a:rPr lang="en-IN" sz="1600" dirty="0" smtClean="0">
                <a:latin typeface="Times New Roman" pitchFamily="18" charset="0"/>
                <a:cs typeface="Times New Roman" pitchFamily="18" charset="0"/>
              </a:rPr>
              <a:t>, and M.-S. </a:t>
            </a:r>
            <a:r>
              <a:rPr lang="en-IN" sz="1600" dirty="0" err="1" smtClean="0">
                <a:latin typeface="Times New Roman" pitchFamily="18" charset="0"/>
                <a:cs typeface="Times New Roman" pitchFamily="18" charset="0"/>
              </a:rPr>
              <a:t>Alouini</a:t>
            </a:r>
            <a:r>
              <a:rPr lang="en-IN" sz="1600" dirty="0" smtClean="0">
                <a:latin typeface="Times New Roman" pitchFamily="18" charset="0"/>
                <a:cs typeface="Times New Roman" pitchFamily="18" charset="0"/>
              </a:rPr>
              <a:t>, “Space-air-ground integrated network: Outage performance analysis,” IEEE Transactions on Wireless Communications,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A. Bader and M.-S. </a:t>
            </a:r>
            <a:r>
              <a:rPr lang="en-IN" sz="1600" dirty="0" err="1" smtClean="0">
                <a:latin typeface="Times New Roman" pitchFamily="18" charset="0"/>
                <a:cs typeface="Times New Roman" pitchFamily="18" charset="0"/>
              </a:rPr>
              <a:t>Alouini</a:t>
            </a:r>
            <a:r>
              <a:rPr lang="en-IN" sz="1600" dirty="0" smtClean="0">
                <a:latin typeface="Times New Roman" pitchFamily="18" charset="0"/>
                <a:cs typeface="Times New Roman" pitchFamily="18" charset="0"/>
              </a:rPr>
              <a:t>, “Mobile ad hoc networks in bandwidth-demanding mission-critical applications: Practical implementation insights,” IEEE Access, vol. 5, pp. 891–910, 2017.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F. </a:t>
            </a:r>
            <a:r>
              <a:rPr lang="en-IN" sz="1600" dirty="0" err="1" smtClean="0">
                <a:latin typeface="Times New Roman" pitchFamily="18" charset="0"/>
                <a:cs typeface="Times New Roman" pitchFamily="18" charset="0"/>
              </a:rPr>
              <a:t>Qi</a:t>
            </a:r>
            <a:r>
              <a:rPr lang="en-IN" sz="1600" dirty="0" smtClean="0">
                <a:latin typeface="Times New Roman" pitchFamily="18" charset="0"/>
                <a:cs typeface="Times New Roman" pitchFamily="18" charset="0"/>
              </a:rPr>
              <a:t>, X. Zhu, G. </a:t>
            </a:r>
            <a:r>
              <a:rPr lang="en-IN" sz="1600" dirty="0" err="1" smtClean="0">
                <a:latin typeface="Times New Roman" pitchFamily="18" charset="0"/>
                <a:cs typeface="Times New Roman" pitchFamily="18" charset="0"/>
              </a:rPr>
              <a:t>Mang</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Kadoch</a:t>
            </a:r>
            <a:r>
              <a:rPr lang="en-IN" sz="1600" dirty="0" smtClean="0">
                <a:latin typeface="Times New Roman" pitchFamily="18" charset="0"/>
                <a:cs typeface="Times New Roman" pitchFamily="18" charset="0"/>
              </a:rPr>
              <a:t>, and W. Li, “UAV network and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in the sky for future smart cities,” IEEE Network, vol. 33, no. 2, pp. 96–101,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N. H. </a:t>
            </a:r>
            <a:r>
              <a:rPr lang="en-IN" sz="1600" dirty="0" err="1" smtClean="0">
                <a:latin typeface="Times New Roman" pitchFamily="18" charset="0"/>
                <a:cs typeface="Times New Roman" pitchFamily="18" charset="0"/>
              </a:rPr>
              <a:t>Motlagh</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Bagaa</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Taleb</a:t>
            </a:r>
            <a:r>
              <a:rPr lang="en-IN" sz="1600" dirty="0" smtClean="0">
                <a:latin typeface="Times New Roman" pitchFamily="18" charset="0"/>
                <a:cs typeface="Times New Roman" pitchFamily="18" charset="0"/>
              </a:rPr>
              <a:t>, “UAV-based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platform: A crowd surveillance use case,” IEEE Communications Magazine, vol. 55, no. 2, pp. 128–134, 2017</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[8] Z. Yuan, J. Jin, L. Sun, K. Chin, and G. </a:t>
            </a:r>
            <a:r>
              <a:rPr lang="en-IN" sz="1600" dirty="0" err="1" smtClean="0">
                <a:latin typeface="Times New Roman" pitchFamily="18" charset="0"/>
                <a:cs typeface="Times New Roman" pitchFamily="18" charset="0"/>
              </a:rPr>
              <a:t>Muntean</a:t>
            </a:r>
            <a:r>
              <a:rPr lang="en-IN" sz="1600" dirty="0" smtClean="0">
                <a:latin typeface="Times New Roman" pitchFamily="18" charset="0"/>
                <a:cs typeface="Times New Roman" pitchFamily="18" charset="0"/>
              </a:rPr>
              <a:t>, “Ultra-reliable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communications with UAVs: A swarm use case,” IEEE Communications Magazine, vol. 56, no. 12, pp. 90–96,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H. Zhang, L. Song, Z. Han, and H. V. Poor, “Cooperation techniques for a cellular internet of unmanned aerial vehicles,” IEEE Wireless Communications, vol. 26, no. 5, pp. 167–173,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a:t>
            </a:r>
            <a:r>
              <a:rPr lang="en-IN" sz="1600" dirty="0" err="1" smtClean="0">
                <a:latin typeface="Times New Roman" pitchFamily="18" charset="0"/>
                <a:cs typeface="Times New Roman" pitchFamily="18" charset="0"/>
              </a:rPr>
              <a:t>Menouar</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Guvenc</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Akkaya</a:t>
            </a:r>
            <a:r>
              <a:rPr lang="en-IN" sz="1600" dirty="0" smtClean="0">
                <a:latin typeface="Times New Roman" pitchFamily="18" charset="0"/>
                <a:cs typeface="Times New Roman" pitchFamily="18" charset="0"/>
              </a:rPr>
              <a:t>, A. S. </a:t>
            </a:r>
            <a:r>
              <a:rPr lang="en-IN" sz="1600" dirty="0" err="1" smtClean="0">
                <a:latin typeface="Times New Roman" pitchFamily="18" charset="0"/>
                <a:cs typeface="Times New Roman" pitchFamily="18" charset="0"/>
              </a:rPr>
              <a:t>Uluagac</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Kadri</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Tuncer</a:t>
            </a:r>
            <a:r>
              <a:rPr lang="en-IN" sz="1600" dirty="0" smtClean="0">
                <a:latin typeface="Times New Roman" pitchFamily="18" charset="0"/>
                <a:cs typeface="Times New Roman" pitchFamily="18" charset="0"/>
              </a:rPr>
              <a:t>, “UAV-enabled intelligent transportation systems for the smart city: Applications and challenges,” IEEE Communications Magazine, vol. 55, no. 3, pp. 22–28,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1658</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Trajectory and Resource Optimization in OFDM based UAV-Powered IoT Network</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2021-08-07T07:19:22Z</dcterms:modified>
</cp:coreProperties>
</file>