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Energy-Efficient Offloading for DNN-based Smart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Systems in Cloud-Edge Environments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1825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buNone/>
            </a:pPr>
            <a:r>
              <a:rPr lang="en-IN" sz="2000" dirty="0" smtClean="0">
                <a:latin typeface="Times New Roman" pitchFamily="18" charset="0"/>
                <a:cs typeface="Times New Roman" pitchFamily="18" charset="0"/>
              </a:rPr>
              <a:t>    Deep </a:t>
            </a:r>
            <a:r>
              <a:rPr lang="en-IN" sz="2000" dirty="0" smtClean="0">
                <a:latin typeface="Times New Roman" pitchFamily="18" charset="0"/>
                <a:cs typeface="Times New Roman" pitchFamily="18" charset="0"/>
              </a:rPr>
              <a:t>Neural Networks (DNNs) have become an essential and important supporting technology for smart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Due to the high computational costs of large-scale DNNs, it might be infeasible to directly deploy them in energy-constrained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Through offloading computation-intensive tasks to the cloud or edges, the computation offloading technology offers a feasible solution to execute DNNs. However, energy-efficient offloading for DNN based smart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with deadline constraints in the cloud-edge environments is still an open challenge. To address this challenge, we first design a new system energy consumption model, which takes into account the runtime, switching, and computing energy consumption of all participating servers (from both the cloud and edge)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Next, a novel energy-efficient offloading strategy based on a Self-adaptive Particle Swarm Optimization algorithm using the Genetic Algorithm operators (SPSO-GA) is proposed. This new strategy can efficiently make offloading decisions for DNN layers with layer partition operations, which can lessen the encoding dimension and improve the execution time of SPSO-GA. Simulation results demonstrate that the proposed strategy can significantly reduce energy consumption compared to other classic methods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constant </a:t>
            </a:r>
            <a:r>
              <a:rPr lang="en-IN" sz="2000" dirty="0" smtClean="0">
                <a:latin typeface="Times New Roman" pitchFamily="18" charset="0"/>
                <a:cs typeface="Times New Roman" pitchFamily="18" charset="0"/>
              </a:rPr>
              <a:t>computing intensity (in computing cycles per unit data) exists for such tasks, and we can use it to capture the effective computing capability of a specific device.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literature, such </a:t>
            </a: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has leveraged this observation to characterize deep learning workloads, and in this work, we adopt it to estimate the computing cycles amount given the partitions and DNN layers.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other works target to optimize the utilization of existing hardware.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implement a multi-device prototype using heterogeneous edge devices, and evaluate </a:t>
            </a:r>
            <a:r>
              <a:rPr lang="en-IN" sz="2000" dirty="0" err="1" smtClean="0">
                <a:latin typeface="Times New Roman" pitchFamily="18" charset="0"/>
                <a:cs typeface="Times New Roman" pitchFamily="18" charset="0"/>
              </a:rPr>
              <a:t>CoEdge</a:t>
            </a:r>
            <a:r>
              <a:rPr lang="en-IN" sz="2000" dirty="0" smtClean="0">
                <a:latin typeface="Times New Roman" pitchFamily="18" charset="0"/>
                <a:cs typeface="Times New Roman" pitchFamily="18" charset="0"/>
              </a:rPr>
              <a:t> on four widely-adopted DNN models to corroborate its superior performance.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Major problems while designing M-</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architecture, protocols, and computing schemes are explored to provide stable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architecture.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problems of reliability-aware optimal computing offloading and resources allocation are considered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They present the computational offloading and allocation problem as a combinatorial optimization problem while considering offloading valuable basic (OVB) </a:t>
            </a:r>
            <a:r>
              <a:rPr lang="en-IN" sz="2000" dirty="0" smtClean="0">
                <a:latin typeface="Times New Roman" pitchFamily="18" charset="0"/>
                <a:cs typeface="Times New Roman" pitchFamily="18" charset="0"/>
              </a:rPr>
              <a:t>constraints.</a:t>
            </a:r>
          </a:p>
          <a:p>
            <a:pPr algn="just">
              <a:lnSpc>
                <a:spcPct val="150000"/>
              </a:lnSpc>
            </a:pPr>
            <a:r>
              <a:rPr lang="en-IN" sz="2000" dirty="0" smtClean="0">
                <a:latin typeface="Times New Roman" pitchFamily="18" charset="0"/>
                <a:cs typeface="Times New Roman" pitchFamily="18" charset="0"/>
              </a:rPr>
              <a:t>Based on the computation rate, a maximization problem is studied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for the decrease in propagation loss that severely affects the harvested energy and computation performance of UE.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a:t>
            </a:r>
            <a:r>
              <a:rPr lang="en-IN" sz="2000" dirty="0" err="1" smtClean="0">
                <a:latin typeface="Times New Roman" pitchFamily="18" charset="0"/>
                <a:cs typeface="Times New Roman" pitchFamily="18" charset="0"/>
              </a:rPr>
              <a:t>CoEdge</a:t>
            </a:r>
            <a:r>
              <a:rPr lang="en-IN" sz="2000" dirty="0" smtClean="0">
                <a:latin typeface="Times New Roman" pitchFamily="18" charset="0"/>
                <a:cs typeface="Times New Roman" pitchFamily="18" charset="0"/>
              </a:rPr>
              <a:t>, a distributed DNN computing system that orchestrates cooperative DNN inference over heterogeneous edge devices.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CoEdge</a:t>
            </a:r>
            <a:r>
              <a:rPr lang="en-IN" sz="2000" dirty="0" smtClean="0">
                <a:latin typeface="Times New Roman" pitchFamily="18" charset="0"/>
                <a:cs typeface="Times New Roman" pitchFamily="18" charset="0"/>
              </a:rPr>
              <a:t> utilizes available computation and communication resources at the edge and dynamically partitions the DNN inference workload adaptive to devices’ computing capabilities and network conditions.</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a:t>
            </a:r>
            <a:r>
              <a:rPr lang="en-IN" sz="2000" dirty="0" err="1" smtClean="0">
                <a:latin typeface="Times New Roman" pitchFamily="18" charset="0"/>
                <a:cs typeface="Times New Roman" pitchFamily="18" charset="0"/>
              </a:rPr>
              <a:t>DeepThings</a:t>
            </a:r>
            <a:r>
              <a:rPr lang="en-IN" sz="2000" dirty="0" smtClean="0">
                <a:latin typeface="Times New Roman" pitchFamily="18" charset="0"/>
                <a:cs typeface="Times New Roman" pitchFamily="18" charset="0"/>
              </a:rPr>
              <a:t> leverages a layer fusion technique to reduce communication overhead, </a:t>
            </a:r>
            <a:r>
              <a:rPr lang="en-IN" sz="2000" dirty="0" err="1" smtClean="0">
                <a:latin typeface="Times New Roman" pitchFamily="18" charset="0"/>
                <a:cs typeface="Times New Roman" pitchFamily="18" charset="0"/>
              </a:rPr>
              <a:t>CoEdge</a:t>
            </a:r>
            <a:r>
              <a:rPr lang="en-IN" sz="2000" dirty="0" smtClean="0">
                <a:latin typeface="Times New Roman" pitchFamily="18" charset="0"/>
                <a:cs typeface="Times New Roman" pitchFamily="18" charset="0"/>
              </a:rPr>
              <a:t> proposes to optimize workload allocation to maximally utilize heterogeneous edge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t>
            </a:r>
            <a:r>
              <a:rPr lang="en-IN" sz="2000" dirty="0" err="1" smtClean="0">
                <a:latin typeface="Times New Roman" pitchFamily="18" charset="0"/>
                <a:cs typeface="Times New Roman" pitchFamily="18" charset="0"/>
              </a:rPr>
              <a:t>CoEdge</a:t>
            </a:r>
            <a:r>
              <a:rPr lang="en-IN" sz="2000" dirty="0" smtClean="0">
                <a:latin typeface="Times New Roman" pitchFamily="18" charset="0"/>
                <a:cs typeface="Times New Roman" pitchFamily="18" charset="0"/>
              </a:rPr>
              <a:t>, a distributed DNN computing system that orchestrates cooperative inference over heterogeneous devices to minimize system energy consumption while promising response latency requirement.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enhancement in the computational performance of active UEs by the user cooperation technique is investigated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where the inactive UEs use their harvested energy for the help of active ones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can observe better performance of CEDOT because of the proposed comprehensive cost function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chances of selecting the offloading policy with minimum cost decreases and the performance of TOT and ROT decreases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performance of the proposed work is higher than all the other techniques and is almost equal to EEDOT with the advantage of low energy consumption and time delay for computational offloading and </a:t>
            </a:r>
            <a:r>
              <a:rPr lang="en-IN" sz="2000" dirty="0" smtClean="0">
                <a:latin typeface="Times New Roman" pitchFamily="18" charset="0"/>
                <a:cs typeface="Times New Roman" pitchFamily="18" charset="0"/>
              </a:rPr>
              <a:t>partitioning.</a:t>
            </a:r>
          </a:p>
          <a:p>
            <a:pPr algn="just">
              <a:lnSpc>
                <a:spcPct val="150000"/>
              </a:lnSpc>
            </a:pPr>
            <a:r>
              <a:rPr lang="en-IN" sz="2000" dirty="0" smtClean="0">
                <a:latin typeface="Times New Roman" pitchFamily="18" charset="0"/>
                <a:cs typeface="Times New Roman" pitchFamily="18" charset="0"/>
              </a:rPr>
              <a:t>In this paper, we proposed a comprehensive cost function for energy efficient computational offloading in MEC.</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05245"/>
        </p:xfrm>
        <a:graphic>
          <a:graphicData uri="http://schemas.openxmlformats.org/drawingml/2006/table">
            <a:tbl>
              <a:tblPr firstRow="1" bandRow="1">
                <a:tableStyleId>{5C22544A-7EE6-4342-B048-85BDC9FD1C3A}</a:tableStyleId>
              </a:tblPr>
              <a:tblGrid>
                <a:gridCol w="2286000"/>
                <a:gridCol w="220980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905760">
                <a:tc>
                  <a:txBody>
                    <a:bodyPr/>
                    <a:lstStyle/>
                    <a:p>
                      <a:pPr algn="just">
                        <a:lnSpc>
                          <a:spcPct val="150000"/>
                        </a:lnSpc>
                        <a:spcAft>
                          <a:spcPts val="500"/>
                        </a:spcAft>
                        <a:tabLst>
                          <a:tab pos="457200" algn="l"/>
                        </a:tabLst>
                      </a:pPr>
                      <a:r>
                        <a:rPr lang="en-US" sz="1900" dirty="0">
                          <a:latin typeface="Times New Roman"/>
                          <a:ea typeface="Calibri"/>
                          <a:cs typeface="Latha"/>
                        </a:rPr>
                        <a:t>Multimedia communication over cognitive radio networks from </a:t>
                      </a:r>
                      <a:r>
                        <a:rPr lang="en-US" sz="1900" dirty="0" err="1">
                          <a:latin typeface="Times New Roman"/>
                          <a:ea typeface="Calibri"/>
                          <a:cs typeface="Latha"/>
                        </a:rPr>
                        <a:t>QoS</a:t>
                      </a:r>
                      <a:r>
                        <a:rPr lang="en-US" sz="1900" dirty="0">
                          <a:latin typeface="Times New Roman"/>
                          <a:ea typeface="Calibri"/>
                          <a:cs typeface="Latha"/>
                        </a:rPr>
                        <a:t>/</a:t>
                      </a:r>
                      <a:r>
                        <a:rPr lang="en-US" sz="1900" dirty="0" err="1">
                          <a:latin typeface="Times New Roman"/>
                          <a:ea typeface="Calibri"/>
                          <a:cs typeface="Latha"/>
                        </a:rPr>
                        <a:t>QoE</a:t>
                      </a:r>
                      <a:r>
                        <a:rPr lang="en-US" sz="1900" dirty="0">
                          <a:latin typeface="Times New Roman"/>
                          <a:ea typeface="Calibri"/>
                          <a:cs typeface="Latha"/>
                        </a:rPr>
                        <a:t> perspective: A comprehensive survey</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Piran, M.J.; Pham, Q.V.; Islam, S.R.; Cho, S.; Bae, B.; Suh, D.Y.; Han, Z.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we present the advantages of utilizing CR for multimedia services and outline the stringent </a:t>
                      </a:r>
                      <a:r>
                        <a:rPr lang="en-US" sz="1900" dirty="0" err="1">
                          <a:solidFill>
                            <a:srgbClr val="333333"/>
                          </a:solidFill>
                          <a:latin typeface="Times New Roman"/>
                          <a:ea typeface="Calibri"/>
                          <a:cs typeface="Latha"/>
                        </a:rPr>
                        <a:t>QoS</a:t>
                      </a:r>
                      <a:r>
                        <a:rPr lang="en-US" sz="1900" dirty="0">
                          <a:solidFill>
                            <a:srgbClr val="333333"/>
                          </a:solidFill>
                          <a:latin typeface="Times New Roman"/>
                          <a:ea typeface="Calibri"/>
                          <a:cs typeface="Latha"/>
                        </a:rPr>
                        <a:t> and </a:t>
                      </a:r>
                      <a:r>
                        <a:rPr lang="en-US" sz="1900" dirty="0" err="1">
                          <a:solidFill>
                            <a:srgbClr val="333333"/>
                          </a:solidFill>
                          <a:latin typeface="Times New Roman"/>
                          <a:ea typeface="Calibri"/>
                          <a:cs typeface="Latha"/>
                        </a:rPr>
                        <a:t>QoE</a:t>
                      </a:r>
                      <a:r>
                        <a:rPr lang="en-US" sz="1900" dirty="0">
                          <a:solidFill>
                            <a:srgbClr val="333333"/>
                          </a:solidFill>
                          <a:latin typeface="Times New Roman"/>
                          <a:ea typeface="Calibri"/>
                          <a:cs typeface="Latha"/>
                        </a:rPr>
                        <a:t> requirements in MCRNs.</a:t>
                      </a:r>
                      <a:endParaRPr lang="en-IN" sz="19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a:latin typeface="Times New Roman"/>
                          <a:ea typeface="Calibri"/>
                          <a:cs typeface="Latha"/>
                        </a:rPr>
                        <a:t>RELIABLE: Resource allocation mechanism for 5G network using mobile edge computing</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Pereira, R.S.; Lieira, D.D.; da Silva, M.A.; Pimenta, A.H.; da Costa, J.B.; Rosário, D.; Villas, L.; Meneguette, R.I.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Most </a:t>
                      </a:r>
                      <a:r>
                        <a:rPr lang="en-US" sz="1900" dirty="0" err="1">
                          <a:solidFill>
                            <a:srgbClr val="333333"/>
                          </a:solidFill>
                          <a:latin typeface="Times New Roman"/>
                          <a:ea typeface="Calibri"/>
                          <a:cs typeface="Latha"/>
                        </a:rPr>
                        <a:t>IoT</a:t>
                      </a:r>
                      <a:r>
                        <a:rPr lang="en-US" sz="1900" dirty="0">
                          <a:solidFill>
                            <a:srgbClr val="333333"/>
                          </a:solidFill>
                          <a:latin typeface="Times New Roman"/>
                          <a:ea typeface="Calibri"/>
                          <a:cs typeface="Latha"/>
                        </a:rPr>
                        <a:t> services and devices require an Internet connection, which needs to provide the minimum processing, storage and networking requirements to best serve a requested service.</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93180"/>
        </p:xfrm>
        <a:graphic>
          <a:graphicData uri="http://schemas.openxmlformats.org/drawingml/2006/table">
            <a:tbl>
              <a:tblPr firstRow="1" bandRow="1">
                <a:tableStyleId>{5C22544A-7EE6-4342-B048-85BDC9FD1C3A}</a:tableStyleId>
              </a:tblPr>
              <a:tblGrid>
                <a:gridCol w="2209800"/>
                <a:gridCol w="213360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981960">
                <a:tc>
                  <a:txBody>
                    <a:bodyPr/>
                    <a:lstStyle/>
                    <a:p>
                      <a:pPr algn="just">
                        <a:lnSpc>
                          <a:spcPct val="150000"/>
                        </a:lnSpc>
                        <a:spcAft>
                          <a:spcPts val="500"/>
                        </a:spcAft>
                        <a:tabLst>
                          <a:tab pos="457200" algn="l"/>
                        </a:tabLst>
                      </a:pPr>
                      <a:r>
                        <a:rPr lang="en-US" sz="1900" dirty="0">
                          <a:latin typeface="Times New Roman"/>
                          <a:ea typeface="Calibri"/>
                          <a:cs typeface="Latha"/>
                        </a:rPr>
                        <a:t>Mobile edge computing: A survey</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err="1">
                          <a:latin typeface="Times New Roman"/>
                          <a:ea typeface="Calibri"/>
                          <a:cs typeface="Latha"/>
                        </a:rPr>
                        <a:t>Abbas</a:t>
                      </a:r>
                      <a:r>
                        <a:rPr lang="en-US" sz="1900" dirty="0">
                          <a:latin typeface="Times New Roman"/>
                          <a:ea typeface="Calibri"/>
                          <a:cs typeface="Latha"/>
                        </a:rPr>
                        <a:t>, N.; Zhang, Y.; </a:t>
                      </a:r>
                      <a:r>
                        <a:rPr lang="en-US" sz="1900" dirty="0" err="1">
                          <a:latin typeface="Times New Roman"/>
                          <a:ea typeface="Calibri"/>
                          <a:cs typeface="Latha"/>
                        </a:rPr>
                        <a:t>Taherkordi</a:t>
                      </a:r>
                      <a:r>
                        <a:rPr lang="en-US" sz="1900" dirty="0">
                          <a:latin typeface="Times New Roman"/>
                          <a:ea typeface="Calibri"/>
                          <a:cs typeface="Latha"/>
                        </a:rPr>
                        <a:t>, A.; </a:t>
                      </a:r>
                      <a:r>
                        <a:rPr lang="en-US" sz="1900" dirty="0" err="1">
                          <a:latin typeface="Times New Roman"/>
                          <a:ea typeface="Calibri"/>
                          <a:cs typeface="Latha"/>
                        </a:rPr>
                        <a:t>Skeie</a:t>
                      </a:r>
                      <a:r>
                        <a:rPr lang="en-US" sz="1900" dirty="0">
                          <a:latin typeface="Times New Roman"/>
                          <a:ea typeface="Calibri"/>
                          <a:cs typeface="Latha"/>
                        </a:rPr>
                        <a:t>, T. </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solidFill>
                            <a:srgbClr val="333333"/>
                          </a:solidFill>
                          <a:latin typeface="Times New Roman"/>
                          <a:ea typeface="Calibri"/>
                          <a:cs typeface="Latha"/>
                        </a:rPr>
                        <a:t>Mobile Edge Computing (MEC) is an emergent architecture where cloud computing services are extended to the edge of networks leveraging mobile base stations.</a:t>
                      </a:r>
                      <a:endParaRPr lang="en-IN" sz="19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a:latin typeface="Times New Roman"/>
                          <a:ea typeface="Calibri"/>
                          <a:cs typeface="Latha"/>
                        </a:rPr>
                        <a:t>A survey on the computation offloading approaches in mobile edge computing: A machine learning-based perspective</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err="1">
                          <a:latin typeface="Times New Roman"/>
                          <a:ea typeface="Calibri"/>
                          <a:cs typeface="Latha"/>
                        </a:rPr>
                        <a:t>Shakarami</a:t>
                      </a:r>
                      <a:r>
                        <a:rPr lang="en-US" sz="1900" dirty="0">
                          <a:latin typeface="Times New Roman"/>
                          <a:ea typeface="Calibri"/>
                          <a:cs typeface="Latha"/>
                        </a:rPr>
                        <a:t>, A.; </a:t>
                      </a:r>
                      <a:r>
                        <a:rPr lang="en-US" sz="1900" dirty="0" err="1">
                          <a:latin typeface="Times New Roman"/>
                          <a:ea typeface="Calibri"/>
                          <a:cs typeface="Latha"/>
                        </a:rPr>
                        <a:t>Ghobaei-Arani</a:t>
                      </a:r>
                      <a:r>
                        <a:rPr lang="en-US" sz="1900" dirty="0">
                          <a:latin typeface="Times New Roman"/>
                          <a:ea typeface="Calibri"/>
                          <a:cs typeface="Latha"/>
                        </a:rPr>
                        <a:t>, M.; </a:t>
                      </a:r>
                      <a:r>
                        <a:rPr lang="en-US" sz="1900" dirty="0" err="1">
                          <a:latin typeface="Times New Roman"/>
                          <a:ea typeface="Calibri"/>
                          <a:cs typeface="Latha"/>
                        </a:rPr>
                        <a:t>Shahidinejad</a:t>
                      </a:r>
                      <a:r>
                        <a:rPr lang="en-US" sz="1900" dirty="0">
                          <a:latin typeface="Times New Roman"/>
                          <a:ea typeface="Calibri"/>
                          <a:cs typeface="Latha"/>
                        </a:rPr>
                        <a:t>, A. </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The proposed taxonomy is classified into three main fields: Reinforcement learning-based mechanisms, supervised learning-based mechanisms, and unsupervised learning-based mechanisms.</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905000" y="1371600"/>
            <a:ext cx="6172200" cy="5105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533400"/>
            <a:ext cx="7498080" cy="4800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proposed a comprehensive cost function for energy efficient computational offloading in MEC. A supervised deep learning approach was used to find the partitioning of a task in n components along with an offloading policy having minimum cost in terms of energy consumption and time delay. Our cost function takes into account various energy consumptions and delays due to task-division, transmission, execution, and reception. The proposed approach comprehensively models the real environment which is better suited for implementation in practical scenarios. The end-user can use the trained DNN to find the offloading policy and partitioning for n number of components per task with minimum cost. Since, the cost function depends on both energy consumption and time delay, therefore, the end-user will consume minimum energy with a faster decision process in selecting the best offloading policy for n number of components per task. The simulation results demonstrate improved energy consumption and service delay with more than 70% accuracy of the DNN. For future work, DNN can be trained to simultaneously optimize the number of components per task, the size of each component, and offloading policy for all types of applications.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Piran</a:t>
            </a:r>
            <a:r>
              <a:rPr lang="en-IN" sz="1600" dirty="0" smtClean="0">
                <a:latin typeface="Times New Roman" pitchFamily="18" charset="0"/>
                <a:cs typeface="Times New Roman" pitchFamily="18" charset="0"/>
              </a:rPr>
              <a:t>, M.J.; Pham, Q.V.; Islam, S.R.; Cho, S.; </a:t>
            </a:r>
            <a:r>
              <a:rPr lang="en-IN" sz="1600" dirty="0" err="1" smtClean="0">
                <a:latin typeface="Times New Roman" pitchFamily="18" charset="0"/>
                <a:cs typeface="Times New Roman" pitchFamily="18" charset="0"/>
              </a:rPr>
              <a:t>Bae</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Suh</a:t>
            </a:r>
            <a:r>
              <a:rPr lang="en-IN" sz="1600" dirty="0" smtClean="0">
                <a:latin typeface="Times New Roman" pitchFamily="18" charset="0"/>
                <a:cs typeface="Times New Roman" pitchFamily="18" charset="0"/>
              </a:rPr>
              <a:t>, D.Y.; Han, Z. Multimedia communication over cognitive radio networks from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QoE</a:t>
            </a:r>
            <a:r>
              <a:rPr lang="en-IN" sz="1600" dirty="0" smtClean="0">
                <a:latin typeface="Times New Roman" pitchFamily="18" charset="0"/>
                <a:cs typeface="Times New Roman" pitchFamily="18" charset="0"/>
              </a:rPr>
              <a:t> perspective: A comprehensive survey. J.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Appl. 2020, 172, 102759.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Pereira, R.S.; </a:t>
            </a:r>
            <a:r>
              <a:rPr lang="en-IN" sz="1600" dirty="0" err="1" smtClean="0">
                <a:latin typeface="Times New Roman" pitchFamily="18" charset="0"/>
                <a:cs typeface="Times New Roman" pitchFamily="18" charset="0"/>
              </a:rPr>
              <a:t>Lieira</a:t>
            </a:r>
            <a:r>
              <a:rPr lang="en-IN" sz="1600" dirty="0" smtClean="0">
                <a:latin typeface="Times New Roman" pitchFamily="18" charset="0"/>
                <a:cs typeface="Times New Roman" pitchFamily="18" charset="0"/>
              </a:rPr>
              <a:t>, D.D.; </a:t>
            </a:r>
            <a:r>
              <a:rPr lang="en-IN" sz="1600" dirty="0" err="1" smtClean="0">
                <a:latin typeface="Times New Roman" pitchFamily="18" charset="0"/>
                <a:cs typeface="Times New Roman" pitchFamily="18" charset="0"/>
              </a:rPr>
              <a:t>da</a:t>
            </a:r>
            <a:r>
              <a:rPr lang="en-IN" sz="1600" dirty="0" smtClean="0">
                <a:latin typeface="Times New Roman" pitchFamily="18" charset="0"/>
                <a:cs typeface="Times New Roman" pitchFamily="18" charset="0"/>
              </a:rPr>
              <a:t> Silva, M.A.; </a:t>
            </a:r>
            <a:r>
              <a:rPr lang="en-IN" sz="1600" dirty="0" err="1" smtClean="0">
                <a:latin typeface="Times New Roman" pitchFamily="18" charset="0"/>
                <a:cs typeface="Times New Roman" pitchFamily="18" charset="0"/>
              </a:rPr>
              <a:t>Pimenta</a:t>
            </a:r>
            <a:r>
              <a:rPr lang="en-IN" sz="1600" dirty="0" smtClean="0">
                <a:latin typeface="Times New Roman" pitchFamily="18" charset="0"/>
                <a:cs typeface="Times New Roman" pitchFamily="18" charset="0"/>
              </a:rPr>
              <a:t>, A.H.; </a:t>
            </a:r>
            <a:r>
              <a:rPr lang="en-IN" sz="1600" dirty="0" err="1" smtClean="0">
                <a:latin typeface="Times New Roman" pitchFamily="18" charset="0"/>
                <a:cs typeface="Times New Roman" pitchFamily="18" charset="0"/>
              </a:rPr>
              <a:t>da</a:t>
            </a:r>
            <a:r>
              <a:rPr lang="en-IN" sz="1600" dirty="0" smtClean="0">
                <a:latin typeface="Times New Roman" pitchFamily="18" charset="0"/>
                <a:cs typeface="Times New Roman" pitchFamily="18" charset="0"/>
              </a:rPr>
              <a:t> Costa, J.B.; </a:t>
            </a:r>
            <a:r>
              <a:rPr lang="en-IN" sz="1600" dirty="0" err="1" smtClean="0">
                <a:latin typeface="Times New Roman" pitchFamily="18" charset="0"/>
                <a:cs typeface="Times New Roman" pitchFamily="18" charset="0"/>
              </a:rPr>
              <a:t>Rosário</a:t>
            </a:r>
            <a:r>
              <a:rPr lang="en-IN" sz="1600" dirty="0" smtClean="0">
                <a:latin typeface="Times New Roman" pitchFamily="18" charset="0"/>
                <a:cs typeface="Times New Roman" pitchFamily="18" charset="0"/>
              </a:rPr>
              <a:t>, D.; Villas, L.; </a:t>
            </a:r>
            <a:r>
              <a:rPr lang="en-IN" sz="1600" dirty="0" err="1" smtClean="0">
                <a:latin typeface="Times New Roman" pitchFamily="18" charset="0"/>
                <a:cs typeface="Times New Roman" pitchFamily="18" charset="0"/>
              </a:rPr>
              <a:t>Meneguette</a:t>
            </a:r>
            <a:r>
              <a:rPr lang="en-IN" sz="1600" dirty="0" smtClean="0">
                <a:latin typeface="Times New Roman" pitchFamily="18" charset="0"/>
                <a:cs typeface="Times New Roman" pitchFamily="18" charset="0"/>
              </a:rPr>
              <a:t>, R.I. RELIABLE: Resource allocation mechanism for 5G network using mobile edge computing. Sensors 2020, 20, 5449.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PubMed</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Abbas</a:t>
            </a:r>
            <a:r>
              <a:rPr lang="en-IN" sz="1600" dirty="0" smtClean="0">
                <a:latin typeface="Times New Roman" pitchFamily="18" charset="0"/>
                <a:cs typeface="Times New Roman" pitchFamily="18" charset="0"/>
              </a:rPr>
              <a:t>, N.; Zhang, Y.; </a:t>
            </a:r>
            <a:r>
              <a:rPr lang="en-IN" sz="1600" dirty="0" err="1" smtClean="0">
                <a:latin typeface="Times New Roman" pitchFamily="18" charset="0"/>
                <a:cs typeface="Times New Roman" pitchFamily="18" charset="0"/>
              </a:rPr>
              <a:t>Taherkordi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Skeie</a:t>
            </a:r>
            <a:r>
              <a:rPr lang="en-IN" sz="1600" dirty="0" smtClean="0">
                <a:latin typeface="Times New Roman" pitchFamily="18" charset="0"/>
                <a:cs typeface="Times New Roman" pitchFamily="18" charset="0"/>
              </a:rPr>
              <a:t>, T. Mobile edge computing: A survey. IEEE Internet Things J. 2017, 5, 450–465.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Pham, Q.V.; Fang, F.; Ha, V.N.; Le, M.; Le, L.B.; Hwang, W.J.; Ding, Z. A survey of multi-access edge computing in 5G and beyond: Fundamentals, technology integration, and state-of-the-art. IEEE Access 2020, 8, 116974–117017.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Shakarami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Ghobaei-Arani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Shahidinejad</a:t>
            </a:r>
            <a:r>
              <a:rPr lang="en-IN" sz="1600" dirty="0" smtClean="0">
                <a:latin typeface="Times New Roman" pitchFamily="18" charset="0"/>
                <a:cs typeface="Times New Roman" pitchFamily="18" charset="0"/>
              </a:rPr>
              <a:t>, A. A survey on the computation offloading approaches in mobile edge computing: A machine learning-based perspective.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2020, 182, 107496.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Gu</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Ji</a:t>
            </a:r>
            <a:r>
              <a:rPr lang="en-IN" sz="1600" dirty="0" smtClean="0">
                <a:latin typeface="Times New Roman" pitchFamily="18" charset="0"/>
                <a:cs typeface="Times New Roman" pitchFamily="18" charset="0"/>
              </a:rPr>
              <a:t>, C.; Zhang, G. Energy-optimal latency-constrained application offloading in mobile-edge computing. Sensors 2020, 20, 3064.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Jo, B.; </a:t>
            </a:r>
            <a:r>
              <a:rPr lang="en-IN" sz="1600" dirty="0" err="1" smtClean="0">
                <a:latin typeface="Times New Roman" pitchFamily="18" charset="0"/>
                <a:cs typeface="Times New Roman" pitchFamily="18" charset="0"/>
              </a:rPr>
              <a:t>Piran</a:t>
            </a:r>
            <a:r>
              <a:rPr lang="en-IN" sz="1600" dirty="0" smtClean="0">
                <a:latin typeface="Times New Roman" pitchFamily="18" charset="0"/>
                <a:cs typeface="Times New Roman" pitchFamily="18" charset="0"/>
              </a:rPr>
              <a:t>, M.J.; Lee, D.; </a:t>
            </a:r>
            <a:r>
              <a:rPr lang="en-IN" sz="1600" dirty="0" err="1" smtClean="0">
                <a:latin typeface="Times New Roman" pitchFamily="18" charset="0"/>
                <a:cs typeface="Times New Roman" pitchFamily="18" charset="0"/>
              </a:rPr>
              <a:t>Suh</a:t>
            </a:r>
            <a:r>
              <a:rPr lang="en-IN" sz="1600" dirty="0" smtClean="0">
                <a:latin typeface="Times New Roman" pitchFamily="18" charset="0"/>
                <a:cs typeface="Times New Roman" pitchFamily="18" charset="0"/>
              </a:rPr>
              <a:t>, D.Y. Efficient computation offloading in mobile cloud computing for video streaming over 5G.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Mater. </a:t>
            </a:r>
            <a:r>
              <a:rPr lang="en-IN" sz="1600" dirty="0" err="1" smtClean="0">
                <a:latin typeface="Times New Roman" pitchFamily="18" charset="0"/>
                <a:cs typeface="Times New Roman" pitchFamily="18" charset="0"/>
              </a:rPr>
              <a:t>Contin</a:t>
            </a:r>
            <a:r>
              <a:rPr lang="en-IN" sz="1600" dirty="0" smtClean="0">
                <a:latin typeface="Times New Roman" pitchFamily="18" charset="0"/>
                <a:cs typeface="Times New Roman" pitchFamily="18" charset="0"/>
              </a:rPr>
              <a:t>. 2019, 61, 439–463.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Ning</a:t>
            </a:r>
            <a:r>
              <a:rPr lang="en-IN" sz="1600" dirty="0" smtClean="0">
                <a:latin typeface="Times New Roman" pitchFamily="18" charset="0"/>
                <a:cs typeface="Times New Roman" pitchFamily="18" charset="0"/>
              </a:rPr>
              <a:t>, Z.; Dong, P.; Wang, X.;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X.; Liu, J.;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B.; Kwok, R.; Leung, V.C. Partial computation offloading and adaptive task scheduling for 5G-enabled vehicular networks. IEEE Trans. Mob.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2020, Early Access.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Ding, Y.; Liu, C.; Zhou, X.; Liu, Z.; Tang, Z. A code-oriented partitioning computation offloading strategy for multiple users and multiple mobile edge computing servers. IEEE Trans. </a:t>
            </a:r>
            <a:r>
              <a:rPr lang="en-IN" sz="1600" dirty="0" err="1" smtClean="0">
                <a:latin typeface="Times New Roman" pitchFamily="18" charset="0"/>
                <a:cs typeface="Times New Roman" pitchFamily="18" charset="0"/>
              </a:rPr>
              <a:t>Industr</a:t>
            </a:r>
            <a:r>
              <a:rPr lang="en-IN" sz="1600" dirty="0" smtClean="0">
                <a:latin typeface="Times New Roman" pitchFamily="18" charset="0"/>
                <a:cs typeface="Times New Roman" pitchFamily="18" charset="0"/>
              </a:rPr>
              <a:t>. Inform. 2019, 16, 4800–4810.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Nauman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Qadri</a:t>
            </a:r>
            <a:r>
              <a:rPr lang="en-IN" sz="1600" dirty="0" smtClean="0">
                <a:latin typeface="Times New Roman" pitchFamily="18" charset="0"/>
                <a:cs typeface="Times New Roman" pitchFamily="18" charset="0"/>
              </a:rPr>
              <a:t>, Y.A.; </a:t>
            </a:r>
            <a:r>
              <a:rPr lang="en-IN" sz="1600" dirty="0" err="1" smtClean="0">
                <a:latin typeface="Times New Roman" pitchFamily="18" charset="0"/>
                <a:cs typeface="Times New Roman" pitchFamily="18" charset="0"/>
              </a:rPr>
              <a:t>Amjad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Zikria</a:t>
            </a:r>
            <a:r>
              <a:rPr lang="en-IN" sz="1600" dirty="0" smtClean="0">
                <a:latin typeface="Times New Roman" pitchFamily="18" charset="0"/>
                <a:cs typeface="Times New Roman" pitchFamily="18" charset="0"/>
              </a:rPr>
              <a:t>, Y.B.; </a:t>
            </a:r>
            <a:r>
              <a:rPr lang="en-IN" sz="1600" dirty="0" err="1" smtClean="0">
                <a:latin typeface="Times New Roman" pitchFamily="18" charset="0"/>
                <a:cs typeface="Times New Roman" pitchFamily="18" charset="0"/>
              </a:rPr>
              <a:t>Afzal</a:t>
            </a:r>
            <a:r>
              <a:rPr lang="en-IN" sz="1600" dirty="0" smtClean="0">
                <a:latin typeface="Times New Roman" pitchFamily="18" charset="0"/>
                <a:cs typeface="Times New Roman" pitchFamily="18" charset="0"/>
              </a:rPr>
              <a:t>, M.K.; Kim, S.W. Multimedia internet of things: A comprehensive survey. IEEE Access 2020, 8, 8202–8250.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1636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Energy-Efficient Offloading for DNN-based Smart IoT Systems in Cloud-Edge Environments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2021-08-07T11:08:08Z</dcterms:modified>
</cp:coreProperties>
</file>