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Throughput and Age of Information in a Cellular-based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studies the interplay between device-to-device (D2D) communications and real-time monitoring systems in a cellular-based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In particular, besides the possibility that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communicate directly with each other in a D2D fashion, we consider that they frequently send time-sensitive information/status updates (about some underlying physical processes observed by them) to their nearest cellular base stations (BSs). Specifically, we model the locations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as a bipolar Poisson Point Process (PPP) and that of the BSs as another independent PPP. For this setup, we characterize the performance of D2D communications using the average network throughput metric whereas the performance of the real-time applications is quantified by the Age of Information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metric.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are considered to employ a distance-proportional fractional power control scheme while sending status updates to their serving BSs. Hence, depending upon the maximum transmission power available,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located within a certain distance from the BSs can only send status updates.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association strategy, in turn, forms the Johnson-</a:t>
            </a:r>
            <a:r>
              <a:rPr lang="en-IN" sz="2000" dirty="0" err="1" smtClean="0">
                <a:latin typeface="Times New Roman" pitchFamily="18" charset="0"/>
                <a:cs typeface="Times New Roman" pitchFamily="18" charset="0"/>
              </a:rPr>
              <a:t>Mehl</a:t>
            </a:r>
            <a:r>
              <a:rPr lang="en-IN" sz="2000" dirty="0" smtClean="0">
                <a:latin typeface="Times New Roman" pitchFamily="18" charset="0"/>
                <a:cs typeface="Times New Roman" pitchFamily="18" charset="0"/>
              </a:rPr>
              <a:t> (JM) tessellation, such that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located in the JM cells are allowed to send status updates. The average network throughput is obtained by deriving the mean success probability for the D2D links. On the other hand, the temporal mean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of a given status update link can be treated as a random variable over space since its success delivery rate is a function of the interference field seen from its receiver. Thus, in order to capture the spatial disparity in the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performance, we characterize the spatial moments of the temporal mean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In particular, we obtain these spatial moments by deriving the moments of both the conditional success probability and the conditional scheduling probability for status update links. Our results provide useful design guidelines on the efficient deployment of future massive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that will jointly support D2D communications and several cellular </a:t>
            </a:r>
            <a:r>
              <a:rPr lang="en-IN" sz="2000" dirty="0" err="1" smtClean="0">
                <a:latin typeface="Times New Roman" pitchFamily="18" charset="0"/>
                <a:cs typeface="Times New Roman" pitchFamily="18" charset="0"/>
              </a:rPr>
              <a:t>networkenabled</a:t>
            </a:r>
            <a:r>
              <a:rPr lang="en-IN" sz="2000" dirty="0" smtClean="0">
                <a:latin typeface="Times New Roman" pitchFamily="18" charset="0"/>
                <a:cs typeface="Times New Roman" pitchFamily="18" charset="0"/>
              </a:rPr>
              <a:t> real-time applications.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Real-time status updates are indispensable for many key applications, such as predicting and controlling forest fires, safety of an intelligent transportation system, and efficient energy consumption in future smart homes.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common setup for status update systems is the existence of a source node that generates update packets, and then transmits them through a communication system to a destination node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CoUD</a:t>
            </a:r>
            <a:r>
              <a:rPr lang="en-IN" sz="2000" dirty="0" smtClean="0">
                <a:latin typeface="Times New Roman" pitchFamily="18" charset="0"/>
                <a:cs typeface="Times New Roman" pitchFamily="18" charset="0"/>
              </a:rPr>
              <a:t> can take any form of a payment function, which is non-negative and monotonically increasing, to quantify the cost of information absence at the monitor.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type of cost function needs to be properly chosen based on the statistics of the observed stochastic process at the source.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derived bounds on the spatiotemporal mean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mean peak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the spatial distribution of the temporal mean peak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by incorporating system modifications to deal with the issue of correlated queues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important to accurately model the spatial distribution of wireless devices to analyze the impact of spatial variations on the achievable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highlight the impact of the power control on the achievable D2D network throughput and the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mean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for different system design parameters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impact of SIR thresholds on the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mean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of status update transmissions and the throughput of D2D network.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analytical model was proposed in order to evaluate the Age of Information of a VANET.</a:t>
            </a:r>
          </a:p>
          <a:p>
            <a:pPr algn="just">
              <a:lnSpc>
                <a:spcPct val="150000"/>
              </a:lnSpc>
            </a:pPr>
            <a:r>
              <a:rPr lang="en-IN" sz="2000" dirty="0" smtClean="0">
                <a:latin typeface="Times New Roman" pitchFamily="18" charset="0"/>
                <a:cs typeface="Times New Roman" pitchFamily="18" charset="0"/>
              </a:rPr>
              <a:t>Quality </a:t>
            </a:r>
            <a:r>
              <a:rPr lang="en-IN" sz="2000" dirty="0" smtClean="0">
                <a:latin typeface="Times New Roman" pitchFamily="18" charset="0"/>
                <a:cs typeface="Times New Roman" pitchFamily="18" charset="0"/>
              </a:rPr>
              <a:t>scores are useful to simplify the complexity and diversity of applications </a:t>
            </a:r>
            <a:r>
              <a:rPr lang="en-IN" sz="2000" dirty="0" err="1" smtClean="0">
                <a:latin typeface="Times New Roman" pitchFamily="18" charset="0"/>
                <a:cs typeface="Times New Roman" pitchFamily="18" charset="0"/>
              </a:rPr>
              <a:t>QoSs</a:t>
            </a:r>
            <a:r>
              <a:rPr lang="en-IN" sz="2000" dirty="0" smtClean="0">
                <a:latin typeface="Times New Roman" pitchFamily="18" charset="0"/>
                <a:cs typeface="Times New Roman" pitchFamily="18" charset="0"/>
              </a:rPr>
              <a:t>, such as the scoring system proposed in </a:t>
            </a:r>
            <a:r>
              <a:rPr lang="en-IN" sz="2000" dirty="0" smtClean="0">
                <a:latin typeface="Times New Roman" pitchFamily="18" charset="0"/>
                <a:cs typeface="Times New Roman" pitchFamily="18" charset="0"/>
              </a:rPr>
              <a:t>along </a:t>
            </a:r>
            <a:r>
              <a:rPr lang="en-IN" sz="2000" dirty="0" smtClean="0">
                <a:latin typeface="Times New Roman" pitchFamily="18" charset="0"/>
                <a:cs typeface="Times New Roman" pitchFamily="18" charset="0"/>
              </a:rPr>
              <a:t>with a mapping mechanism for multiple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attributes in order to find the optimal deployment decision with the highest overall application level quality score</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An access WSN gateway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provide end-to-end (E2E) connectivity for Machine Type Communication (MTC) traffic flow within the license spectrum of LTE-</a:t>
            </a:r>
            <a:r>
              <a:rPr lang="en-IN" sz="2000" dirty="0" err="1" smtClean="0">
                <a:latin typeface="Times New Roman" pitchFamily="18" charset="0"/>
                <a:cs typeface="Times New Roman" pitchFamily="18" charset="0"/>
              </a:rPr>
              <a:t>APro</a:t>
            </a:r>
            <a:r>
              <a:rPr lang="en-IN" sz="2000" dirty="0" smtClean="0">
                <a:latin typeface="Times New Roman" pitchFamily="18" charset="0"/>
                <a:cs typeface="Times New Roman" pitchFamily="18" charset="0"/>
              </a:rPr>
              <a:t> media.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evolution of the request rate was analysed in two versions of the proposed model, providing sufficient conditions for the settling time of request rate.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worth noting that the prime focus of the works in </a:t>
            </a:r>
            <a:r>
              <a:rPr lang="en-IN" sz="2000" dirty="0" smtClean="0">
                <a:latin typeface="Times New Roman" pitchFamily="18" charset="0"/>
                <a:cs typeface="Times New Roman" pitchFamily="18" charset="0"/>
              </a:rPr>
              <a:t>was </a:t>
            </a:r>
            <a:r>
              <a:rPr lang="en-IN" sz="2000" dirty="0" smtClean="0">
                <a:latin typeface="Times New Roman" pitchFamily="18" charset="0"/>
                <a:cs typeface="Times New Roman" pitchFamily="18" charset="0"/>
              </a:rPr>
              <a:t>on performing the spatiotemporal analysis of conventional performance metrics such as transmission rate and delay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in status updating systems, information freshness is more important than the commonly used performance indicators, such as data rate or delay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this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-temporally averaged coverage probability provides useful insight into the network design, it is not sufficient to study the spatial disparity in the link-level performance of the network as discussed above.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captured the spatial disparity in the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performance by characterizing spatial moments of the temporal mean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 the role of age of information in the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 Abd-Elmagid, N. Pappas, and H. S. Dhillon,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start by summarizing the concept of AoI and its variants with emphasis on the differences between AoI and other well-known performance metrics in the literature, such as throughput and delay.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Age of information: A new concept, metric, and tool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Kosta, N. Pappas, and V. Angelakis,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AoI</a:t>
                      </a:r>
                      <a:r>
                        <a:rPr lang="en-US" sz="2000" dirty="0">
                          <a:solidFill>
                            <a:srgbClr val="333333"/>
                          </a:solidFill>
                          <a:latin typeface="Times New Roman"/>
                          <a:ea typeface="Calibri"/>
                          <a:cs typeface="Latha"/>
                        </a:rPr>
                        <a:t> was shown to be a fundamentally novel metric of timeliness, significantly different, to existing ones such as delay and latency.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209800"/>
                <a:gridCol w="18288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Age of information scaling in large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Buyukates, A. Soysal, and S. Ulukus,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Given n randomly located source-destination (S- D) pairs on a fixed area network that want to communicate with each other, we study the age of information with a particular focus on its scaling as the network size n grows.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Age-constrained content access strategy in D2D-assisted wireless caching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Li, X. Qin, Y. Tao, B. Liu, and P.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an age-constrained content access strategy in D2D-assisted wireless caching systems with the aim of achieving the best energy efficiency.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371600"/>
            <a:ext cx="6629400" cy="5029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presented a stochastic geometry-based analysis of throughput and </a:t>
            </a:r>
            <a:r>
              <a:rPr lang="en-IN" dirty="0" err="1" smtClean="0">
                <a:latin typeface="Times New Roman" pitchFamily="18" charset="0"/>
                <a:cs typeface="Times New Roman" pitchFamily="18" charset="0"/>
              </a:rPr>
              <a:t>AoI</a:t>
            </a:r>
            <a:r>
              <a:rPr lang="en-IN" dirty="0" smtClean="0">
                <a:latin typeface="Times New Roman" pitchFamily="18" charset="0"/>
                <a:cs typeface="Times New Roman" pitchFamily="18" charset="0"/>
              </a:rPr>
              <a:t> performance metrics in a cellular-based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network while accounting for the spatial disparity in the </a:t>
            </a:r>
            <a:r>
              <a:rPr lang="en-IN" dirty="0" err="1" smtClean="0">
                <a:latin typeface="Times New Roman" pitchFamily="18" charset="0"/>
                <a:cs typeface="Times New Roman" pitchFamily="18" charset="0"/>
              </a:rPr>
              <a:t>AoI</a:t>
            </a:r>
            <a:r>
              <a:rPr lang="en-IN" dirty="0" smtClean="0">
                <a:latin typeface="Times New Roman" pitchFamily="18" charset="0"/>
                <a:cs typeface="Times New Roman" pitchFamily="18" charset="0"/>
              </a:rPr>
              <a:t> performance experienced by various wireless links spread across the network. In particular, the throughput was used to characterize the </a:t>
            </a:r>
            <a:r>
              <a:rPr lang="en-IN" dirty="0" err="1" smtClean="0">
                <a:latin typeface="Times New Roman" pitchFamily="18" charset="0"/>
                <a:cs typeface="Times New Roman" pitchFamily="18" charset="0"/>
              </a:rPr>
              <a:t>QoS</a:t>
            </a:r>
            <a:r>
              <a:rPr lang="en-IN" dirty="0" smtClean="0">
                <a:latin typeface="Times New Roman" pitchFamily="18" charset="0"/>
                <a:cs typeface="Times New Roman" pitchFamily="18" charset="0"/>
              </a:rPr>
              <a:t> of D2D communications between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devices, whereas the </a:t>
            </a:r>
            <a:r>
              <a:rPr lang="en-IN" dirty="0" err="1" smtClean="0">
                <a:latin typeface="Times New Roman" pitchFamily="18" charset="0"/>
                <a:cs typeface="Times New Roman" pitchFamily="18" charset="0"/>
              </a:rPr>
              <a:t>AoI</a:t>
            </a:r>
            <a:r>
              <a:rPr lang="en-IN" dirty="0" smtClean="0">
                <a:latin typeface="Times New Roman" pitchFamily="18" charset="0"/>
                <a:cs typeface="Times New Roman" pitchFamily="18" charset="0"/>
              </a:rPr>
              <a:t> was employed to quantify the freshness of status updates (regarding some time-sensitive applications) transmitted by the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devices to cellular BSs. The locations of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devices and BSs were </a:t>
            </a:r>
            <a:r>
              <a:rPr lang="en-IN" dirty="0" err="1" smtClean="0">
                <a:latin typeface="Times New Roman" pitchFamily="18" charset="0"/>
                <a:cs typeface="Times New Roman" pitchFamily="18" charset="0"/>
              </a:rPr>
              <a:t>modeled</a:t>
            </a:r>
            <a:r>
              <a:rPr lang="en-IN" dirty="0" smtClean="0">
                <a:latin typeface="Times New Roman" pitchFamily="18" charset="0"/>
                <a:cs typeface="Times New Roman" pitchFamily="18" charset="0"/>
              </a:rPr>
              <a:t> as a bipolar PPP and an independent PPP, respectively.</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a:t>
            </a:r>
            <a:r>
              <a:rPr lang="en-IN" sz="1800" dirty="0" smtClean="0">
                <a:latin typeface="Times New Roman" pitchFamily="18" charset="0"/>
                <a:cs typeface="Times New Roman" pitchFamily="18" charset="0"/>
              </a:rPr>
              <a:t>] M. A. </a:t>
            </a:r>
            <a:r>
              <a:rPr lang="en-IN" sz="1800" dirty="0" err="1" smtClean="0">
                <a:latin typeface="Times New Roman" pitchFamily="18" charset="0"/>
                <a:cs typeface="Times New Roman" pitchFamily="18" charset="0"/>
              </a:rPr>
              <a:t>Abd-Elmagid</a:t>
            </a:r>
            <a:r>
              <a:rPr lang="en-IN" sz="1800" dirty="0" smtClean="0">
                <a:latin typeface="Times New Roman" pitchFamily="18" charset="0"/>
                <a:cs typeface="Times New Roman" pitchFamily="18" charset="0"/>
              </a:rPr>
              <a:t>, N. Pappas, and H. S. </a:t>
            </a:r>
            <a:r>
              <a:rPr lang="en-IN" sz="1800" dirty="0" err="1" smtClean="0">
                <a:latin typeface="Times New Roman" pitchFamily="18" charset="0"/>
                <a:cs typeface="Times New Roman" pitchFamily="18" charset="0"/>
              </a:rPr>
              <a:t>Dhillon</a:t>
            </a:r>
            <a:r>
              <a:rPr lang="en-IN" sz="1800" dirty="0" smtClean="0">
                <a:latin typeface="Times New Roman" pitchFamily="18" charset="0"/>
                <a:cs typeface="Times New Roman" pitchFamily="18" charset="0"/>
              </a:rPr>
              <a:t>, “On the role of age of information in the Internet of things,”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Magazine, vol. 57, no. 12, pp. 72–77, 2019.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S. </a:t>
            </a:r>
            <a:r>
              <a:rPr lang="en-IN" sz="1800" dirty="0" err="1" smtClean="0">
                <a:latin typeface="Times New Roman" pitchFamily="18" charset="0"/>
                <a:cs typeface="Times New Roman" pitchFamily="18" charset="0"/>
              </a:rPr>
              <a:t>Kaul</a:t>
            </a:r>
            <a:r>
              <a:rPr lang="en-IN" sz="1800" dirty="0" smtClean="0">
                <a:latin typeface="Times New Roman" pitchFamily="18" charset="0"/>
                <a:cs typeface="Times New Roman" pitchFamily="18" charset="0"/>
              </a:rPr>
              <a:t>, R. Yates, and M. </a:t>
            </a:r>
            <a:r>
              <a:rPr lang="en-IN" sz="1800" dirty="0" err="1" smtClean="0">
                <a:latin typeface="Times New Roman" pitchFamily="18" charset="0"/>
                <a:cs typeface="Times New Roman" pitchFamily="18" charset="0"/>
              </a:rPr>
              <a:t>Gruteser</a:t>
            </a:r>
            <a:r>
              <a:rPr lang="en-IN" sz="1800" dirty="0" smtClean="0">
                <a:latin typeface="Times New Roman" pitchFamily="18" charset="0"/>
                <a:cs typeface="Times New Roman" pitchFamily="18" charset="0"/>
              </a:rPr>
              <a:t>, “Real-time status: How often should one update?” in Proc., IEEE INFOCOM,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 </a:t>
            </a:r>
            <a:r>
              <a:rPr lang="en-IN" sz="1800" dirty="0" err="1" smtClean="0">
                <a:latin typeface="Times New Roman" pitchFamily="18" charset="0"/>
                <a:cs typeface="Times New Roman" pitchFamily="18" charset="0"/>
              </a:rPr>
              <a:t>Kosta</a:t>
            </a:r>
            <a:r>
              <a:rPr lang="en-IN" sz="1800" dirty="0" smtClean="0">
                <a:latin typeface="Times New Roman" pitchFamily="18" charset="0"/>
                <a:cs typeface="Times New Roman" pitchFamily="18" charset="0"/>
              </a:rPr>
              <a:t>, N. Pappas, and V. </a:t>
            </a:r>
            <a:r>
              <a:rPr lang="en-IN" sz="1800" dirty="0" err="1" smtClean="0">
                <a:latin typeface="Times New Roman" pitchFamily="18" charset="0"/>
                <a:cs typeface="Times New Roman" pitchFamily="18" charset="0"/>
              </a:rPr>
              <a:t>Angelakis</a:t>
            </a:r>
            <a:r>
              <a:rPr lang="en-IN" sz="1800" dirty="0" smtClean="0">
                <a:latin typeface="Times New Roman" pitchFamily="18" charset="0"/>
                <a:cs typeface="Times New Roman" pitchFamily="18" charset="0"/>
              </a:rPr>
              <a:t>, “Age of information: A new concept, metric, and tool,” Foundations and Trends in Networking, vol. 12, no. 3, pp. 162–259,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B. </a:t>
            </a:r>
            <a:r>
              <a:rPr lang="en-IN" sz="1800" dirty="0" err="1" smtClean="0">
                <a:latin typeface="Times New Roman" pitchFamily="18" charset="0"/>
                <a:cs typeface="Times New Roman" pitchFamily="18" charset="0"/>
              </a:rPr>
              <a:t>Buyukates</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Soysal</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Ulukus</a:t>
            </a:r>
            <a:r>
              <a:rPr lang="en-IN" sz="1800" dirty="0" smtClean="0">
                <a:latin typeface="Times New Roman" pitchFamily="18" charset="0"/>
                <a:cs typeface="Times New Roman" pitchFamily="18" charset="0"/>
              </a:rPr>
              <a:t>, “Age of information scaling in large networks,” in Proc., IEEE ICC, 2019.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S. Li, X. Qin, Y. Tao, B. Liu, and P. Zhang, “Age-constrained content access strategy in D2D-assisted wireless caching networks,” in Proc., IEEE ICCC, </a:t>
            </a:r>
            <a:r>
              <a:rPr lang="en-IN" sz="1800" dirty="0" smtClean="0">
                <a:latin typeface="Times New Roman" pitchFamily="18" charset="0"/>
                <a:cs typeface="Times New Roman" pitchFamily="18" charset="0"/>
              </a:rPr>
              <a:t>2019.</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M. </a:t>
            </a:r>
            <a:r>
              <a:rPr lang="en-IN" sz="1800" dirty="0" err="1" smtClean="0">
                <a:latin typeface="Times New Roman" pitchFamily="18" charset="0"/>
                <a:cs typeface="Times New Roman" pitchFamily="18" charset="0"/>
              </a:rPr>
              <a:t>Bastopcu</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Ulukus</a:t>
            </a:r>
            <a:r>
              <a:rPr lang="en-IN" sz="1800" dirty="0" smtClean="0">
                <a:latin typeface="Times New Roman" pitchFamily="18" charset="0"/>
                <a:cs typeface="Times New Roman" pitchFamily="18" charset="0"/>
              </a:rPr>
              <a:t>, “Information freshness in cache updating systems,” 2020, available online: arxiv.org/abs/2004.09475.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Y. </a:t>
            </a:r>
            <a:r>
              <a:rPr lang="en-IN" sz="1800" dirty="0" err="1" smtClean="0">
                <a:latin typeface="Times New Roman" pitchFamily="18" charset="0"/>
                <a:cs typeface="Times New Roman" pitchFamily="18" charset="0"/>
              </a:rPr>
              <a:t>Gu</a:t>
            </a:r>
            <a:r>
              <a:rPr lang="en-IN" sz="1800" dirty="0" smtClean="0">
                <a:latin typeface="Times New Roman" pitchFamily="18" charset="0"/>
                <a:cs typeface="Times New Roman" pitchFamily="18" charset="0"/>
              </a:rPr>
              <a:t>, H. Chen, Y. Zhou, Y. Li, and B. </a:t>
            </a:r>
            <a:r>
              <a:rPr lang="en-IN" sz="1800" dirty="0" err="1" smtClean="0">
                <a:latin typeface="Times New Roman" pitchFamily="18" charset="0"/>
                <a:cs typeface="Times New Roman" pitchFamily="18" charset="0"/>
              </a:rPr>
              <a:t>Vucetic</a:t>
            </a:r>
            <a:r>
              <a:rPr lang="en-IN" sz="1800" dirty="0" smtClean="0">
                <a:latin typeface="Times New Roman" pitchFamily="18" charset="0"/>
                <a:cs typeface="Times New Roman" pitchFamily="18" charset="0"/>
              </a:rPr>
              <a:t>, “Timely status update in internet of things monitoring systems: An age-energy </a:t>
            </a:r>
            <a:r>
              <a:rPr lang="en-IN" sz="1800" dirty="0" err="1" smtClean="0">
                <a:latin typeface="Times New Roman" pitchFamily="18" charset="0"/>
                <a:cs typeface="Times New Roman" pitchFamily="18" charset="0"/>
              </a:rPr>
              <a:t>tradeoff</a:t>
            </a:r>
            <a:r>
              <a:rPr lang="en-IN" sz="1800" dirty="0" smtClean="0">
                <a:latin typeface="Times New Roman" pitchFamily="18" charset="0"/>
                <a:cs typeface="Times New Roman" pitchFamily="18" charset="0"/>
              </a:rPr>
              <a:t>,” IEEE Internet of Things Journal, vol. 6, no. 3, pp. 5324–5335,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M. A. </a:t>
            </a:r>
            <a:r>
              <a:rPr lang="en-IN" sz="1800" dirty="0" err="1" smtClean="0">
                <a:latin typeface="Times New Roman" pitchFamily="18" charset="0"/>
                <a:cs typeface="Times New Roman" pitchFamily="18" charset="0"/>
              </a:rPr>
              <a:t>Abd-Elmagid</a:t>
            </a:r>
            <a:r>
              <a:rPr lang="en-IN" sz="1800" dirty="0" smtClean="0">
                <a:latin typeface="Times New Roman" pitchFamily="18" charset="0"/>
                <a:cs typeface="Times New Roman" pitchFamily="18" charset="0"/>
              </a:rPr>
              <a:t> and H. S. </a:t>
            </a:r>
            <a:r>
              <a:rPr lang="en-IN" sz="1800" dirty="0" err="1" smtClean="0">
                <a:latin typeface="Times New Roman" pitchFamily="18" charset="0"/>
                <a:cs typeface="Times New Roman" pitchFamily="18" charset="0"/>
              </a:rPr>
              <a:t>Dhillon</a:t>
            </a:r>
            <a:r>
              <a:rPr lang="en-IN" sz="1800" dirty="0" smtClean="0">
                <a:latin typeface="Times New Roman" pitchFamily="18" charset="0"/>
                <a:cs typeface="Times New Roman" pitchFamily="18" charset="0"/>
              </a:rPr>
              <a:t>, “Average peak age-of-information minimization in UAV-assisted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networks,” IEEE Trans. on </a:t>
            </a:r>
            <a:r>
              <a:rPr lang="en-IN" sz="1800" dirty="0" err="1" smtClean="0">
                <a:latin typeface="Times New Roman" pitchFamily="18" charset="0"/>
                <a:cs typeface="Times New Roman" pitchFamily="18" charset="0"/>
              </a:rPr>
              <a:t>Veh</a:t>
            </a:r>
            <a:r>
              <a:rPr lang="en-IN" sz="1800" dirty="0" smtClean="0">
                <a:latin typeface="Times New Roman" pitchFamily="18" charset="0"/>
                <a:cs typeface="Times New Roman" pitchFamily="18" charset="0"/>
              </a:rPr>
              <a:t>. Technology, vol. 68, no. 2, pp. 2003–2008, Feb.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M. A. </a:t>
            </a:r>
            <a:r>
              <a:rPr lang="en-IN" sz="1800" dirty="0" err="1" smtClean="0">
                <a:latin typeface="Times New Roman" pitchFamily="18" charset="0"/>
                <a:cs typeface="Times New Roman" pitchFamily="18" charset="0"/>
              </a:rPr>
              <a:t>Abd-Elmagid</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Ferdowsi</a:t>
            </a:r>
            <a:r>
              <a:rPr lang="en-IN" sz="1800" dirty="0" smtClean="0">
                <a:latin typeface="Times New Roman" pitchFamily="18" charset="0"/>
                <a:cs typeface="Times New Roman" pitchFamily="18" charset="0"/>
              </a:rPr>
              <a:t>, H. S. </a:t>
            </a:r>
            <a:r>
              <a:rPr lang="en-IN" sz="1800" dirty="0" err="1" smtClean="0">
                <a:latin typeface="Times New Roman" pitchFamily="18" charset="0"/>
                <a:cs typeface="Times New Roman" pitchFamily="18" charset="0"/>
              </a:rPr>
              <a:t>Dhillon</a:t>
            </a:r>
            <a:r>
              <a:rPr lang="en-IN" sz="1800" dirty="0" smtClean="0">
                <a:latin typeface="Times New Roman" pitchFamily="18" charset="0"/>
                <a:cs typeface="Times New Roman" pitchFamily="18" charset="0"/>
              </a:rPr>
              <a:t>, and W. </a:t>
            </a:r>
            <a:r>
              <a:rPr lang="en-IN" sz="1800" dirty="0" err="1" smtClean="0">
                <a:latin typeface="Times New Roman" pitchFamily="18" charset="0"/>
                <a:cs typeface="Times New Roman" pitchFamily="18" charset="0"/>
              </a:rPr>
              <a:t>Saad</a:t>
            </a:r>
            <a:r>
              <a:rPr lang="en-IN" sz="1800" dirty="0" smtClean="0">
                <a:latin typeface="Times New Roman" pitchFamily="18" charset="0"/>
                <a:cs typeface="Times New Roman" pitchFamily="18" charset="0"/>
              </a:rPr>
              <a:t>, “Deep reinforcement learning for minimizing age-</a:t>
            </a:r>
            <a:r>
              <a:rPr lang="en-IN" sz="1800" dirty="0" err="1" smtClean="0">
                <a:latin typeface="Times New Roman" pitchFamily="18" charset="0"/>
                <a:cs typeface="Times New Roman" pitchFamily="18" charset="0"/>
              </a:rPr>
              <a:t>ofinformation</a:t>
            </a:r>
            <a:r>
              <a:rPr lang="en-IN" sz="1800" dirty="0" smtClean="0">
                <a:latin typeface="Times New Roman" pitchFamily="18" charset="0"/>
                <a:cs typeface="Times New Roman" pitchFamily="18" charset="0"/>
              </a:rPr>
              <a:t> in UAV-assisted networks,” Proc., IEEE </a:t>
            </a:r>
            <a:r>
              <a:rPr lang="en-IN" sz="1800" dirty="0" err="1" smtClean="0">
                <a:latin typeface="Times New Roman" pitchFamily="18" charset="0"/>
                <a:cs typeface="Times New Roman" pitchFamily="18" charset="0"/>
              </a:rPr>
              <a:t>Globecom</a:t>
            </a:r>
            <a:r>
              <a:rPr lang="en-IN" sz="1800" dirty="0" smtClean="0">
                <a:latin typeface="Times New Roman" pitchFamily="18" charset="0"/>
                <a:cs typeface="Times New Roman" pitchFamily="18" charset="0"/>
              </a:rPr>
              <a:t>, Dec.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B. Zhou and W. </a:t>
            </a:r>
            <a:r>
              <a:rPr lang="en-IN" sz="1800" dirty="0" err="1" smtClean="0">
                <a:latin typeface="Times New Roman" pitchFamily="18" charset="0"/>
                <a:cs typeface="Times New Roman" pitchFamily="18" charset="0"/>
              </a:rPr>
              <a:t>Saad</a:t>
            </a:r>
            <a:r>
              <a:rPr lang="en-IN" sz="1800" dirty="0" smtClean="0">
                <a:latin typeface="Times New Roman" pitchFamily="18" charset="0"/>
                <a:cs typeface="Times New Roman" pitchFamily="18" charset="0"/>
              </a:rPr>
              <a:t>, “Joint status sampling and updating for minimizing age of information in the Internet of things,” IEEE Trans. on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67, no. 11, pp. 7468–7482, 2019.</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1640</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Throughput and Age of Information in a Cellular-based IoT Network</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2021-08-06T09:06:23Z</dcterms:modified>
</cp:coreProperties>
</file>