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Nonnegative Matrix Factorization based Heterogeneous Graph Embedding Method for Trigger-Action Programming in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users can personalize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devices/Web services via Trigger-Action Programming (TAP). As the number of connected entities grows, the relations of triggers and actions become progressively complex (i.e., the heterogeneity of TAP), which becomes a challenge for existing models to completely preserve the heterogeneous data and semantic information in trigger and action. To address this issue, we propose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-NMF, a Nonnegative-Matrix-Factorization-based heterogeneous graph embedding method for TAP. Prior to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-NMF, we map triggers and actions to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Heterogeneous Information Network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-HIN), from which we can extract three structures that preserve heterogeneous relations in triggers and actions.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-NMF can factorize the structures simultaneously for getting low-dimensional representation vectors of the triggers and actions, which can be further utilized in Artificial Intelligence of Things (</a:t>
            </a:r>
            <a:r>
              <a:rPr lang="en-IN" sz="2000" dirty="0" err="1" smtClean="0">
                <a:latin typeface="Times New Roman" pitchFamily="18" charset="0"/>
                <a:cs typeface="Times New Roman" pitchFamily="18" charset="0"/>
              </a:rPr>
              <a:t>AIoT</a:t>
            </a:r>
            <a:r>
              <a:rPr lang="en-IN" sz="2000" dirty="0" smtClean="0">
                <a:latin typeface="Times New Roman" pitchFamily="18" charset="0"/>
                <a:cs typeface="Times New Roman" pitchFamily="18" charset="0"/>
              </a:rPr>
              <a:t>) applications (e.g., TAP rule recommendation). Lastly, we demonstrate the proposed approach using an IFTTT dataset. The result shows that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-NMF outperforms the state-of-the-art approaches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Network analysis has attracted considerable attention as networks exist in various complex systems, such as biological and social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Network </a:t>
            </a:r>
            <a:r>
              <a:rPr lang="en-IN" sz="2000" dirty="0" smtClean="0">
                <a:latin typeface="Times New Roman" pitchFamily="18" charset="0"/>
                <a:cs typeface="Times New Roman" pitchFamily="18" charset="0"/>
              </a:rPr>
              <a:t>analysis heavily relies on the network representation, which is traditionally represented as discrete adjacency matrix.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this straightforward representation usually cannot well reflect the underlying distinct structural characteristics of networks and suffers from the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issue.</a:t>
            </a:r>
          </a:p>
          <a:p>
            <a:pPr algn="just">
              <a:lnSpc>
                <a:spcPct val="150000"/>
              </a:lnSpc>
            </a:pPr>
            <a:r>
              <a:rPr lang="en-IN" sz="2000" dirty="0" smtClean="0">
                <a:latin typeface="Times New Roman" pitchFamily="18" charset="0"/>
                <a:cs typeface="Times New Roman" pitchFamily="18" charset="0"/>
              </a:rPr>
              <a:t>The representations of nodes within a community should be more similar than those belonging to different communities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whether the learned embedding space can well reflect the community structures in the original network is a critical requirement for network embedding methods.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algorithms usually result in an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decomposition problem and the communities can be identified from the resultant eigenvectors.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it is generally hard to tell the exact physical meanings of those eigenvectors, which is important for explaining the final results when associated with real world applications.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how to apply nonnegative matrix factorization based methods to solve the community discovery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will investigate another important issue, community discovery, in network analysis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 novel Modularized Nonnegative Matrix Factorization (M-NMF) model to incorporate the community structure into network embedding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a novel Modularized Nonnegative Matrix Factorization (M-NMF) model for network embedding, which preserves both the microscopic structure (</a:t>
            </a:r>
            <a:r>
              <a:rPr lang="en-IN" sz="2000" dirty="0" err="1" smtClean="0">
                <a:latin typeface="Times New Roman" pitchFamily="18" charset="0"/>
                <a:cs typeface="Times New Roman" pitchFamily="18" charset="0"/>
              </a:rPr>
              <a:t>firstand</a:t>
            </a:r>
            <a:r>
              <a:rPr lang="en-IN" sz="2000" dirty="0" smtClean="0">
                <a:latin typeface="Times New Roman" pitchFamily="18" charset="0"/>
                <a:cs typeface="Times New Roman" pitchFamily="18" charset="0"/>
              </a:rPr>
              <a:t> second-order proximities) and </a:t>
            </a:r>
            <a:r>
              <a:rPr lang="en-IN" sz="2000" dirty="0" err="1" smtClean="0">
                <a:latin typeface="Times New Roman" pitchFamily="18" charset="0"/>
                <a:cs typeface="Times New Roman" pitchFamily="18" charset="0"/>
              </a:rPr>
              <a:t>mesoscopic</a:t>
            </a:r>
            <a:r>
              <a:rPr lang="en-IN" sz="2000" dirty="0" smtClean="0">
                <a:latin typeface="Times New Roman" pitchFamily="18" charset="0"/>
                <a:cs typeface="Times New Roman" pitchFamily="18" charset="0"/>
              </a:rPr>
              <a:t> community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number of community detection methods have been proposed from different perspectives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M-NMF0 is our proposed M-NMF model which only preserves the first- and second-order proximities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further compare the performance of the proposed Symmetric Nonnegative Matrix Factorization (SNMF) method with other competitive algorithms. </a:t>
            </a:r>
          </a:p>
          <a:p>
            <a:pPr algn="just">
              <a:lnSpc>
                <a:spcPct val="150000"/>
              </a:lnSpc>
            </a:pPr>
            <a:r>
              <a:rPr lang="en-IN" sz="2000" dirty="0" smtClean="0">
                <a:latin typeface="Times New Roman" pitchFamily="18" charset="0"/>
                <a:cs typeface="Times New Roman" pitchFamily="18" charset="0"/>
              </a:rPr>
              <a:t>The data set we used here is the </a:t>
            </a:r>
            <a:r>
              <a:rPr lang="en-IN" sz="2000" dirty="0" err="1" smtClean="0">
                <a:latin typeface="Times New Roman" pitchFamily="18" charset="0"/>
                <a:cs typeface="Times New Roman" pitchFamily="18" charset="0"/>
              </a:rPr>
              <a:t>WebKB</a:t>
            </a:r>
            <a:r>
              <a:rPr lang="en-IN" sz="2000" dirty="0" smtClean="0">
                <a:latin typeface="Times New Roman" pitchFamily="18" charset="0"/>
                <a:cs typeface="Times New Roman" pitchFamily="18" charset="0"/>
              </a:rPr>
              <a:t> data set4, which consists of about 6000 web pages from computer science departments of four schools.</a:t>
            </a:r>
          </a:p>
          <a:p>
            <a:pPr algn="just">
              <a:lnSpc>
                <a:spcPct val="150000"/>
              </a:lnSpc>
            </a:pPr>
            <a:r>
              <a:rPr lang="en-IN" sz="2000" dirty="0" smtClean="0">
                <a:latin typeface="Times New Roman" pitchFamily="18" charset="0"/>
                <a:cs typeface="Times New Roman" pitchFamily="18" charset="0"/>
              </a:rPr>
              <a:t>Efficiently identifying those communities can help us to know the nature of those networks better and facilitate the analysis on those large networks.</a:t>
            </a:r>
          </a:p>
          <a:p>
            <a:pPr algn="just">
              <a:lnSpc>
                <a:spcPct val="150000"/>
              </a:lnSpc>
            </a:pPr>
            <a:r>
              <a:rPr lang="en-IN" sz="2000" dirty="0" smtClean="0">
                <a:latin typeface="Times New Roman" pitchFamily="18" charset="0"/>
                <a:cs typeface="Times New Roman" pitchFamily="18" charset="0"/>
              </a:rPr>
              <a:t>The users that are familiar with many users (via user network) while they do not watch similar movies or give similar ratings as their friends can be thought as boundary spanners.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diameter of the world wide web</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Albert R, Jeong H, Barabasi A-L (1999)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use local connectivity measurements to construct a topological model of the world wide web, allowing us to explore and characterize its large scale properties.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Classes of small-world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Amaral LAN, Scala A, Bartheélémy M, Stanley HE (2000)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note for the classes of broad-scale and single-scale networks that there are constraints limiting the addition of new links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Small-world networks: evidence for a crossover picture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Barthelemy M, Amaral LAN (1999)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that the average distance $\ell$ between any two vertices of the network is a scaling function of $n / 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Metagenes and molecular pattern discovery using matrix factorization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Brunet JP, Tamayo P, Golub TR, Mesirov JP (2004)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describe here the use of nonnegative matrix factorization (NMF), an algorithm based on decomposition by parts that can reduce the dimension of expression data from thousands of genes to a handful of </a:t>
                      </a:r>
                      <a:r>
                        <a:rPr lang="en-US" sz="2000" dirty="0" err="1">
                          <a:solidFill>
                            <a:srgbClr val="333333"/>
                          </a:solidFill>
                          <a:latin typeface="Times New Roman"/>
                          <a:ea typeface="Calibri"/>
                          <a:cs typeface="Latha"/>
                        </a:rPr>
                        <a:t>metagenes</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05000" y="1447800"/>
            <a:ext cx="63246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propose how to apply nonnegative matrix factorization based methods to solve the community discovery problem. We have proposed three concrete algorithms, Symmetric NMF, Asymmetric NMF and Joint NMF to work on undirected networks, directed networks and compound networks, and we also proved the correctness and convergence of those algorithms. Finally the experiments on real world network data sets are presented to show the effectiveness of those methods.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Albert R, </a:t>
            </a:r>
            <a:r>
              <a:rPr lang="en-IN" sz="2000" dirty="0" err="1" smtClean="0">
                <a:latin typeface="Times New Roman" pitchFamily="18" charset="0"/>
                <a:cs typeface="Times New Roman" pitchFamily="18" charset="0"/>
              </a:rPr>
              <a:t>Jeong</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Barabasi</a:t>
            </a:r>
            <a:r>
              <a:rPr lang="en-IN" sz="2000" dirty="0" smtClean="0">
                <a:latin typeface="Times New Roman" pitchFamily="18" charset="0"/>
                <a:cs typeface="Times New Roman" pitchFamily="18" charset="0"/>
              </a:rPr>
              <a:t> A-L (1999) The diameter of the world wide web. Nature 401:130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Amaral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LAN, </a:t>
            </a:r>
            <a:r>
              <a:rPr lang="en-IN" sz="2000" dirty="0" err="1" smtClean="0">
                <a:latin typeface="Times New Roman" pitchFamily="18" charset="0"/>
                <a:cs typeface="Times New Roman" pitchFamily="18" charset="0"/>
              </a:rPr>
              <a:t>Scala</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Bartheélémy</a:t>
            </a:r>
            <a:r>
              <a:rPr lang="en-IN" sz="2000" dirty="0" smtClean="0">
                <a:latin typeface="Times New Roman" pitchFamily="18" charset="0"/>
                <a:cs typeface="Times New Roman" pitchFamily="18" charset="0"/>
              </a:rPr>
              <a:t> M, Stanley HE (2000) Classes of small-world networks. Proc </a:t>
            </a:r>
            <a:r>
              <a:rPr lang="en-IN" sz="2000" dirty="0" err="1" smtClean="0">
                <a:latin typeface="Times New Roman" pitchFamily="18" charset="0"/>
                <a:cs typeface="Times New Roman" pitchFamily="18" charset="0"/>
              </a:rPr>
              <a:t>Natl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Acad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USA 97:11149–11152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Barthelemy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Amaral</a:t>
            </a:r>
            <a:r>
              <a:rPr lang="en-IN" sz="2000" dirty="0" smtClean="0">
                <a:latin typeface="Times New Roman" pitchFamily="18" charset="0"/>
                <a:cs typeface="Times New Roman" pitchFamily="18" charset="0"/>
              </a:rPr>
              <a:t> LAN (1999) Small-world networks: evidence for a crossover picture. Phys Rev </a:t>
            </a:r>
            <a:r>
              <a:rPr lang="en-IN" sz="2000" dirty="0" err="1" smtClean="0">
                <a:latin typeface="Times New Roman" pitchFamily="18" charset="0"/>
                <a:cs typeface="Times New Roman" pitchFamily="18" charset="0"/>
              </a:rPr>
              <a:t>Lett</a:t>
            </a:r>
            <a:r>
              <a:rPr lang="en-IN" sz="2000" dirty="0" smtClean="0">
                <a:latin typeface="Times New Roman" pitchFamily="18" charset="0"/>
                <a:cs typeface="Times New Roman" pitchFamily="18" charset="0"/>
              </a:rPr>
              <a:t> 82:3180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Brunet </a:t>
            </a:r>
            <a:r>
              <a:rPr lang="en-IN" sz="2000" dirty="0" smtClean="0">
                <a:latin typeface="Times New Roman" pitchFamily="18" charset="0"/>
                <a:cs typeface="Times New Roman" pitchFamily="18" charset="0"/>
              </a:rPr>
              <a:t>JP, Tamayo P, </a:t>
            </a:r>
            <a:r>
              <a:rPr lang="en-IN" sz="2000" dirty="0" err="1" smtClean="0">
                <a:latin typeface="Times New Roman" pitchFamily="18" charset="0"/>
                <a:cs typeface="Times New Roman" pitchFamily="18" charset="0"/>
              </a:rPr>
              <a:t>Golub</a:t>
            </a:r>
            <a:r>
              <a:rPr lang="en-IN" sz="2000" dirty="0" smtClean="0">
                <a:latin typeface="Times New Roman" pitchFamily="18" charset="0"/>
                <a:cs typeface="Times New Roman" pitchFamily="18" charset="0"/>
              </a:rPr>
              <a:t> TR, </a:t>
            </a:r>
            <a:r>
              <a:rPr lang="en-IN" sz="2000" dirty="0" err="1" smtClean="0">
                <a:latin typeface="Times New Roman" pitchFamily="18" charset="0"/>
                <a:cs typeface="Times New Roman" pitchFamily="18" charset="0"/>
              </a:rPr>
              <a:t>Mesirov</a:t>
            </a:r>
            <a:r>
              <a:rPr lang="en-IN" sz="2000" dirty="0" smtClean="0">
                <a:latin typeface="Times New Roman" pitchFamily="18" charset="0"/>
                <a:cs typeface="Times New Roman" pitchFamily="18" charset="0"/>
              </a:rPr>
              <a:t> JP (2004) </a:t>
            </a:r>
            <a:r>
              <a:rPr lang="en-IN" sz="2000" dirty="0" err="1" smtClean="0">
                <a:latin typeface="Times New Roman" pitchFamily="18" charset="0"/>
                <a:cs typeface="Times New Roman" pitchFamily="18" charset="0"/>
              </a:rPr>
              <a:t>Metagenes</a:t>
            </a:r>
            <a:r>
              <a:rPr lang="en-IN" sz="2000" dirty="0" smtClean="0">
                <a:latin typeface="Times New Roman" pitchFamily="18" charset="0"/>
                <a:cs typeface="Times New Roman" pitchFamily="18" charset="0"/>
              </a:rPr>
              <a:t> and molecular pattern discovery using matrix factorization. Proc </a:t>
            </a:r>
            <a:r>
              <a:rPr lang="en-IN" sz="2000" dirty="0" err="1" smtClean="0">
                <a:latin typeface="Times New Roman" pitchFamily="18" charset="0"/>
                <a:cs typeface="Times New Roman" pitchFamily="18" charset="0"/>
              </a:rPr>
              <a:t>Natl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Acad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USA 102(12):4164–4169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Chen </a:t>
            </a:r>
            <a:r>
              <a:rPr lang="en-IN" sz="2000" dirty="0" smtClean="0">
                <a:latin typeface="Times New Roman" pitchFamily="18" charset="0"/>
                <a:cs typeface="Times New Roman" pitchFamily="18" charset="0"/>
              </a:rPr>
              <a:t>G, Wang F, Zhang C (2007) Collaborative filtering using orthogonal nonnegative matrix tri-factorization. In: ICDM workshops on high performance computing, pp 303–308</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Ding C, He X, Simon HD (2005) On the equivalence of nonnegative matrix factorization and spectral clustering. In: Proceedings of SIAM international conference on data mining, pp 606–610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Ding </a:t>
            </a:r>
            <a:r>
              <a:rPr lang="en-IN" sz="2000" dirty="0" smtClean="0">
                <a:latin typeface="Times New Roman" pitchFamily="18" charset="0"/>
                <a:cs typeface="Times New Roman" pitchFamily="18" charset="0"/>
              </a:rPr>
              <a:t>C, Li T, Jordan MI (2006a) Convex and semi-nonnegative matrix factorizations. LBNL Tech Report 60428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Ding </a:t>
            </a:r>
            <a:r>
              <a:rPr lang="en-IN" sz="2000" dirty="0" smtClean="0">
                <a:latin typeface="Times New Roman" pitchFamily="18" charset="0"/>
                <a:cs typeface="Times New Roman" pitchFamily="18" charset="0"/>
              </a:rPr>
              <a:t>C, Li T, </a:t>
            </a:r>
            <a:r>
              <a:rPr lang="en-IN" sz="2000" dirty="0" err="1" smtClean="0">
                <a:latin typeface="Times New Roman" pitchFamily="18" charset="0"/>
                <a:cs typeface="Times New Roman" pitchFamily="18" charset="0"/>
              </a:rPr>
              <a:t>Peng</a:t>
            </a:r>
            <a:r>
              <a:rPr lang="en-IN" sz="2000" dirty="0" smtClean="0">
                <a:latin typeface="Times New Roman" pitchFamily="18" charset="0"/>
                <a:cs typeface="Times New Roman" pitchFamily="18" charset="0"/>
              </a:rPr>
              <a:t> W, Park H (2006b) Orthogonal nonnegative matrix tri-factorizations for clustering. In: SIGKDD, pp 126–135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Ding </a:t>
            </a:r>
            <a:r>
              <a:rPr lang="en-IN" sz="2000" dirty="0" smtClean="0">
                <a:latin typeface="Times New Roman" pitchFamily="18" charset="0"/>
                <a:cs typeface="Times New Roman" pitchFamily="18" charset="0"/>
              </a:rPr>
              <a:t>C, Li T, </a:t>
            </a:r>
            <a:r>
              <a:rPr lang="en-IN" sz="2000" dirty="0" err="1" smtClean="0">
                <a:latin typeface="Times New Roman" pitchFamily="18" charset="0"/>
                <a:cs typeface="Times New Roman" pitchFamily="18" charset="0"/>
              </a:rPr>
              <a:t>Peng</a:t>
            </a:r>
            <a:r>
              <a:rPr lang="en-IN" sz="2000" dirty="0" smtClean="0">
                <a:latin typeface="Times New Roman" pitchFamily="18" charset="0"/>
                <a:cs typeface="Times New Roman" pitchFamily="18" charset="0"/>
              </a:rPr>
              <a:t> W (2008) On the equivalence between nonnegative matrix factorization and probabilistic latent semantic indexing.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Stat Data Anal 52(1):155–173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Faloutsos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Faloutsos</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Faloutsos</a:t>
            </a:r>
            <a:r>
              <a:rPr lang="en-IN" sz="2000" dirty="0" smtClean="0">
                <a:latin typeface="Times New Roman" pitchFamily="18" charset="0"/>
                <a:cs typeface="Times New Roman" pitchFamily="18" charset="0"/>
              </a:rPr>
              <a:t> C (1999) On power-law relationships of the internet topology. In: SIGCOMM, pp 251–262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1146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Nonnegative Matrix Factorization based Heterogeneous Graph Embedding Method for Trigger-Action Programming in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2021-08-06T08:22:32Z</dcterms:modified>
</cp:coreProperties>
</file>