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IEPSBP A Cost-efficient Image Encryption Algorithm based on Parallel Chaotic System for Green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fast development of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 more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currently connected with the Internet, resulting in more exchange of information. However, data privacy and security threats have become emerging challenges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this paper, we are concerned about the security of image transmission in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Image encryption algorithms for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faced with two challenges. 1) To save the cost, devices in green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always have very low computing power, so they cannot support high-precision computing. 2) The algorithm deployed on the device should be efficient to guarantee the device to run for a long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solve the problem of precision limited, we propose a parallel chaotic system named PSBPPSBP: The first three letters represent three chaotic functions, and the last letter represents the parallel mode.. The PSBP is composed of Piecewise Linear Chaotic Map (PWLCM), Skew Tent Map(STM) and Bernoulli map in parallel model with the limited precision of 16-bit, which can generate good-performance key matrix for encryption. Then, we introduce a cost-efficient image encryption algorithm based on PSBP (named IEPSBP) which addresses the second challenge. Instead of bits or bytes, we use one row or one column as the basic unit to realize permutation and diffusion. The security analysis and performance experiments indicate that IEPSBP is secure and cost-efficient for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a few issues in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some of these issues relates to the latency, and security, which can be tackled with existing of fog computing and edge computing </a:t>
            </a:r>
            <a:r>
              <a:rPr lang="en-IN" sz="2000" dirty="0" smtClean="0">
                <a:latin typeface="Times New Roman" pitchFamily="18" charset="0"/>
                <a:cs typeface="Times New Roman" pitchFamily="18" charset="0"/>
              </a:rPr>
              <a:t>paradigms.</a:t>
            </a:r>
          </a:p>
          <a:p>
            <a:pPr algn="just">
              <a:lnSpc>
                <a:spcPct val="150000"/>
              </a:lnSpc>
            </a:pPr>
            <a:r>
              <a:rPr lang="en-IN" sz="2000" dirty="0" smtClean="0">
                <a:latin typeface="Times New Roman" pitchFamily="18" charset="0"/>
                <a:cs typeface="Times New Roman" pitchFamily="18" charset="0"/>
              </a:rPr>
              <a:t>We are on the verge of smart cities through realizing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with the existence of cloud computing for storing and analyzing data generated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have their very own unique digital identities all together for these devices to communicate in a consistent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security and privacy protection is a key concern during transmitting such sensitive data across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to be processed and stored on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have the capacity to detect, gather, dissect, screen, and convey information on a monstrous scale.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Data distribution over the physical medium and Internet has been increasing day by day which makes data security to become a concerning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security should avoid eavesdropping and provide confidentiality by encrypting the multimedia element.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privacy along with data security is a concerning issue for today’s Internet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developing these issues, a secure lightweight image encryption algorithm was designed for smart cities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A good image encryption system is very much sensitive to the key. A little bit of change in the input key has a larger impact on the encryption system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 lightweight encryption model that complies with the limited resources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terms of process and memory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model in this paper achieves a high level of security for the transmitted data through a constant change of the key used for encrypting of transmitting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approaches have been proposed to tackle the issue of securing the data transmission within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with consideration of the limited resources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Chaos-Based cryptosystem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encrypting the streaming of surveillance cameras.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size used to encrypt transmitted data in the proposed model is large enough which makes it hard to break by the attackers.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algorithm is suitable for real-time applications, and its safety is observed via different studies such as randomness analysis, sensitivity analysis, encryption quality analysis, differential analysis, statistical analysis, visual analysis, and attack analysis.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method evaluates the performance of various 1D chaotic maps for encrypting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design a lightweight image encryption method that requires less time, less value for key transformation, and ensures lower correlation coefficients between adjacent pixels of the encrypted </a:t>
            </a:r>
            <a:r>
              <a:rPr lang="en-IN" sz="2000" dirty="0" smtClean="0">
                <a:latin typeface="Times New Roman" pitchFamily="18" charset="0"/>
                <a:cs typeface="Times New Roman" pitchFamily="18" charset="0"/>
              </a:rPr>
              <a:t>image.</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secure and time-efficient image encryption method was proposed based on permutation, diffusion, and multiple one-dimensional (1D) chaotic maps.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modified version of advanced encryption standard based algorithm for image encryption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 Kamali, R. Shakerian, M. Hedayati, and M. Rahmani,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analyze and present a modification to the Advanced Encryption Standard (MAES) to reflect a high level security and better image encryption.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image encryption scheme using Lorenz attractor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M. B. S. S. Kumar and V. Chandrasekaran,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novel image encryption scheme using a 3D chaotic dissipative flow based on Lorenz attractor is proposed.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Image encryption using binary key-images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Zhou, K. Panetta, and S. Agaian,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key-image is either a bit plane or an edge map generated from another image, which has the same size as the original image to be encrypted.</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Approaches to multimedia and security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 Nahrstedt, J. Dittmann, and P. Wohlmacher,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These measures are based on modern cryptographic mechanisms and digital watermarking techniques, as well as on security infrastructures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371600"/>
            <a:ext cx="6858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Usual </a:t>
            </a:r>
            <a:r>
              <a:rPr lang="en-IN" sz="1800" dirty="0" smtClean="0">
                <a:latin typeface="Times New Roman" pitchFamily="18" charset="0"/>
                <a:cs typeface="Times New Roman" pitchFamily="18" charset="0"/>
              </a:rPr>
              <a:t>multimedia encryption algorithms require more time and memory space. For this reason, the lightweight image encryption algorithm gains wide acceptance, as it requires less memory and less time along with high security. With this view, here, we have proposed an optimized framework by combining two chaotic encrypting methods such as Arnold and logistic maps. We have performed experimental analysis and obtained satisfactory results. Our proposal is very much sensitive to the secret key. The attacker does not get any information from the encrypted image. Also, the proposed method is robust against brute force attacks and requires less time to execute than the existing methods. It also requires less value to transform the key, which ensures an efficient lightweight image encryption method. Besides, the method provides lower correlation coefficients between adjacent pixels of the encrypted image than other methods, indicating an efficient image encryption system.</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50000"/>
              </a:lnSpc>
            </a:pPr>
            <a:r>
              <a:rPr lang="en-IN" sz="1500" dirty="0" smtClean="0">
                <a:latin typeface="Times New Roman" pitchFamily="18" charset="0"/>
                <a:cs typeface="Times New Roman" pitchFamily="18" charset="0"/>
              </a:rPr>
              <a:t>S. H. </a:t>
            </a:r>
            <a:r>
              <a:rPr lang="en-IN" sz="1500" dirty="0" err="1" smtClean="0">
                <a:latin typeface="Times New Roman" pitchFamily="18" charset="0"/>
                <a:cs typeface="Times New Roman" pitchFamily="18" charset="0"/>
              </a:rPr>
              <a:t>Kamali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Shakerian</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Hedayati</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Rahmani</a:t>
            </a:r>
            <a:r>
              <a:rPr lang="en-IN" sz="1500" dirty="0" smtClean="0">
                <a:latin typeface="Times New Roman" pitchFamily="18" charset="0"/>
                <a:cs typeface="Times New Roman" pitchFamily="18" charset="0"/>
              </a:rPr>
              <a:t>, “A new modified version of advanced encryption standard based algorithm for image encryption,” in Proceedings of the International Conference on Electronics and Information Engineering, pp. 141–145, Kyoto, Japan, August </a:t>
            </a:r>
            <a:r>
              <a:rPr lang="en-IN" sz="1500" dirty="0" smtClean="0">
                <a:latin typeface="Times New Roman" pitchFamily="18" charset="0"/>
                <a:cs typeface="Times New Roman" pitchFamily="18" charset="0"/>
              </a:rPr>
              <a:t>2010.</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G. M. B. S. S. Kumar and V. </a:t>
            </a:r>
            <a:r>
              <a:rPr lang="en-IN" sz="1500" dirty="0" err="1" smtClean="0">
                <a:latin typeface="Times New Roman" pitchFamily="18" charset="0"/>
                <a:cs typeface="Times New Roman" pitchFamily="18" charset="0"/>
              </a:rPr>
              <a:t>Chandrasekaran</a:t>
            </a:r>
            <a:r>
              <a:rPr lang="en-IN" sz="1500" dirty="0" smtClean="0">
                <a:latin typeface="Times New Roman" pitchFamily="18" charset="0"/>
                <a:cs typeface="Times New Roman" pitchFamily="18" charset="0"/>
              </a:rPr>
              <a:t>, “A novel image encryption scheme using Lorenz attractor,” in Proceedings of the 4th IEEE Conference on Industrial Electronics and Applications, pp. 3662–3666, Xi’an, China, May </a:t>
            </a:r>
            <a:r>
              <a:rPr lang="en-IN" sz="1500" dirty="0" smtClean="0">
                <a:latin typeface="Times New Roman" pitchFamily="18" charset="0"/>
                <a:cs typeface="Times New Roman" pitchFamily="18" charset="0"/>
              </a:rPr>
              <a:t>2009.</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Y. Zhou, K. Panetta, and S. </a:t>
            </a:r>
            <a:r>
              <a:rPr lang="en-IN" sz="1500" dirty="0" err="1" smtClean="0">
                <a:latin typeface="Times New Roman" pitchFamily="18" charset="0"/>
                <a:cs typeface="Times New Roman" pitchFamily="18" charset="0"/>
              </a:rPr>
              <a:t>Agaian</a:t>
            </a:r>
            <a:r>
              <a:rPr lang="en-IN" sz="1500" dirty="0" smtClean="0">
                <a:latin typeface="Times New Roman" pitchFamily="18" charset="0"/>
                <a:cs typeface="Times New Roman" pitchFamily="18" charset="0"/>
              </a:rPr>
              <a:t>, “Image encryption using binary key-images,” in Proceedings of the </a:t>
            </a:r>
            <a:r>
              <a:rPr lang="en-IN" sz="1500" dirty="0" err="1" smtClean="0">
                <a:latin typeface="Times New Roman" pitchFamily="18" charset="0"/>
                <a:cs typeface="Times New Roman" pitchFamily="18" charset="0"/>
              </a:rPr>
              <a:t>IEEEInternational</a:t>
            </a:r>
            <a:r>
              <a:rPr lang="en-IN" sz="1500" dirty="0" smtClean="0">
                <a:latin typeface="Times New Roman" pitchFamily="18" charset="0"/>
                <a:cs typeface="Times New Roman" pitchFamily="18" charset="0"/>
              </a:rPr>
              <a:t> Conference on Systems, Man and Cybernetics, pp. 4569–4574, Hyatt Regency </a:t>
            </a:r>
            <a:r>
              <a:rPr lang="en-IN" sz="1500" dirty="0" err="1" smtClean="0">
                <a:latin typeface="Times New Roman" pitchFamily="18" charset="0"/>
                <a:cs typeface="Times New Roman" pitchFamily="18" charset="0"/>
              </a:rPr>
              <a:t>Riverwalk</a:t>
            </a:r>
            <a:r>
              <a:rPr lang="en-IN" sz="1500" dirty="0" smtClean="0">
                <a:latin typeface="Times New Roman" pitchFamily="18" charset="0"/>
                <a:cs typeface="Times New Roman" pitchFamily="18" charset="0"/>
              </a:rPr>
              <a:t>, San Antonio, TX, USA, October </a:t>
            </a:r>
            <a:r>
              <a:rPr lang="en-IN" sz="1500" dirty="0" smtClean="0">
                <a:latin typeface="Times New Roman" pitchFamily="18" charset="0"/>
                <a:cs typeface="Times New Roman" pitchFamily="18" charset="0"/>
              </a:rPr>
              <a:t>2009.</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K. </a:t>
            </a:r>
            <a:r>
              <a:rPr lang="en-IN" sz="1500" dirty="0" err="1" smtClean="0">
                <a:latin typeface="Times New Roman" pitchFamily="18" charset="0"/>
                <a:cs typeface="Times New Roman" pitchFamily="18" charset="0"/>
              </a:rPr>
              <a:t>Nahrstedt</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Dittmann</a:t>
            </a:r>
            <a:r>
              <a:rPr lang="en-IN" sz="1500" dirty="0" smtClean="0">
                <a:latin typeface="Times New Roman" pitchFamily="18" charset="0"/>
                <a:cs typeface="Times New Roman" pitchFamily="18" charset="0"/>
              </a:rPr>
              <a:t>, and P. </a:t>
            </a:r>
            <a:r>
              <a:rPr lang="en-IN" sz="1500" dirty="0" err="1" smtClean="0">
                <a:latin typeface="Times New Roman" pitchFamily="18" charset="0"/>
                <a:cs typeface="Times New Roman" pitchFamily="18" charset="0"/>
              </a:rPr>
              <a:t>Wohlmacher</a:t>
            </a:r>
            <a:r>
              <a:rPr lang="en-IN" sz="1500" dirty="0" smtClean="0">
                <a:latin typeface="Times New Roman" pitchFamily="18" charset="0"/>
                <a:cs typeface="Times New Roman" pitchFamily="18" charset="0"/>
              </a:rPr>
              <a:t>, “Approaches to multimedia and security,” in Proceedings of the IEEE International Conference on Multimedia and Expo. Proceedings. Latest Advances in the Fast Changing World of Multimedia (Cat. No. 00TH8532), pp. 1275–1278, New York, NY, USA, August </a:t>
            </a:r>
            <a:r>
              <a:rPr lang="en-IN" sz="1500" dirty="0" smtClean="0">
                <a:latin typeface="Times New Roman" pitchFamily="18" charset="0"/>
                <a:cs typeface="Times New Roman" pitchFamily="18" charset="0"/>
              </a:rPr>
              <a:t>2000.</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A. </a:t>
            </a:r>
            <a:r>
              <a:rPr lang="en-IN" sz="1500" dirty="0" err="1" smtClean="0">
                <a:latin typeface="Times New Roman" pitchFamily="18" charset="0"/>
                <a:cs typeface="Times New Roman" pitchFamily="18" charset="0"/>
              </a:rPr>
              <a:t>Massoudi</a:t>
            </a:r>
            <a:r>
              <a:rPr lang="en-IN" sz="1500" dirty="0" smtClean="0">
                <a:latin typeface="Times New Roman" pitchFamily="18" charset="0"/>
                <a:cs typeface="Times New Roman" pitchFamily="18" charset="0"/>
              </a:rPr>
              <a:t>, F. Lefebvre, C. </a:t>
            </a:r>
            <a:r>
              <a:rPr lang="en-IN" sz="1500" dirty="0" err="1" smtClean="0">
                <a:latin typeface="Times New Roman" pitchFamily="18" charset="0"/>
                <a:cs typeface="Times New Roman" pitchFamily="18" charset="0"/>
              </a:rPr>
              <a:t>DeVleeschouwer</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Macq</a:t>
            </a:r>
            <a:r>
              <a:rPr lang="en-IN" sz="1500" dirty="0" smtClean="0">
                <a:latin typeface="Times New Roman" pitchFamily="18" charset="0"/>
                <a:cs typeface="Times New Roman" pitchFamily="18" charset="0"/>
              </a:rPr>
              <a:t>, and J. J. </a:t>
            </a:r>
            <a:r>
              <a:rPr lang="en-IN" sz="1500" dirty="0" err="1" smtClean="0">
                <a:latin typeface="Times New Roman" pitchFamily="18" charset="0"/>
                <a:cs typeface="Times New Roman" pitchFamily="18" charset="0"/>
              </a:rPr>
              <a:t>Quisquater</a:t>
            </a:r>
            <a:r>
              <a:rPr lang="en-IN" sz="1500" dirty="0" smtClean="0">
                <a:latin typeface="Times New Roman" pitchFamily="18" charset="0"/>
                <a:cs typeface="Times New Roman" pitchFamily="18" charset="0"/>
              </a:rPr>
              <a:t>, “Overview on selective </a:t>
            </a:r>
            <a:r>
              <a:rPr lang="en-IN" sz="1500" dirty="0" err="1" smtClean="0">
                <a:latin typeface="Times New Roman" pitchFamily="18" charset="0"/>
                <a:cs typeface="Times New Roman" pitchFamily="18" charset="0"/>
              </a:rPr>
              <a:t>encryptionof</a:t>
            </a:r>
            <a:r>
              <a:rPr lang="en-IN" sz="1500" dirty="0" smtClean="0">
                <a:latin typeface="Times New Roman" pitchFamily="18" charset="0"/>
                <a:cs typeface="Times New Roman" pitchFamily="18" charset="0"/>
              </a:rPr>
              <a:t> image and video: challenges and perspectives,” EURASIP Journal on Information Security, vol. 2008, Article ID 179290, 2008.</a:t>
            </a:r>
          </a:p>
          <a:p>
            <a:pPr algn="just">
              <a:lnSpc>
                <a:spcPct val="150000"/>
              </a:lnSpc>
              <a:buNone/>
            </a:pP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Chapter 1, Digital Image Representation, 2021, https://pippin.gimp.org/image_processing/chap_dir.html</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M. S. </a:t>
            </a:r>
            <a:r>
              <a:rPr lang="en-IN" sz="1600" dirty="0" err="1" smtClean="0">
                <a:latin typeface="Times New Roman" pitchFamily="18" charset="0"/>
                <a:cs typeface="Times New Roman" pitchFamily="18" charset="0"/>
              </a:rPr>
              <a:t>Farash</a:t>
            </a:r>
            <a:r>
              <a:rPr lang="en-IN" sz="1600" dirty="0" smtClean="0">
                <a:latin typeface="Times New Roman" pitchFamily="18" charset="0"/>
                <a:cs typeface="Times New Roman" pitchFamily="18" charset="0"/>
              </a:rPr>
              <a:t>, S. A. </a:t>
            </a:r>
            <a:r>
              <a:rPr lang="en-IN" sz="1600" dirty="0" err="1" smtClean="0">
                <a:latin typeface="Times New Roman" pitchFamily="18" charset="0"/>
                <a:cs typeface="Times New Roman" pitchFamily="18" charset="0"/>
              </a:rPr>
              <a:t>Chaudhry</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Heydari</a:t>
            </a:r>
            <a:r>
              <a:rPr lang="en-IN" sz="1600" dirty="0" smtClean="0">
                <a:latin typeface="Times New Roman" pitchFamily="18" charset="0"/>
                <a:cs typeface="Times New Roman" pitchFamily="18" charset="0"/>
              </a:rPr>
              <a:t>, S. M. S. </a:t>
            </a:r>
            <a:r>
              <a:rPr lang="en-IN" sz="1600" dirty="0" err="1" smtClean="0">
                <a:latin typeface="Times New Roman" pitchFamily="18" charset="0"/>
                <a:cs typeface="Times New Roman" pitchFamily="18" charset="0"/>
              </a:rPr>
              <a:t>Sadough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Kumari</a:t>
            </a:r>
            <a:r>
              <a:rPr lang="en-IN" sz="1600" dirty="0" smtClean="0">
                <a:latin typeface="Times New Roman" pitchFamily="18" charset="0"/>
                <a:cs typeface="Times New Roman" pitchFamily="18" charset="0"/>
              </a:rPr>
              <a:t>, and M. K. Khan, “A lightweight anonymous authentication scheme for consumer roaming in ubiquitous networks with provable security,” International Journal of Communication Systems, vol. 30, no. 4, </a:t>
            </a:r>
            <a:r>
              <a:rPr lang="en-IN" sz="1600" dirty="0" smtClean="0">
                <a:latin typeface="Times New Roman" pitchFamily="18" charset="0"/>
                <a:cs typeface="Times New Roman" pitchFamily="18" charset="0"/>
              </a:rPr>
              <a:t>2017.</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G.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D. Xiao, T. Xiang, S.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and Y. Zhang, “A compressive sensing based privacy preserving outsourcing of image storage and identity authentication service in cloud,” Information Sciences, vol. 387, pp. 132–145, </a:t>
            </a:r>
            <a:r>
              <a:rPr lang="en-IN" sz="1600" dirty="0" smtClean="0">
                <a:latin typeface="Times New Roman" pitchFamily="18" charset="0"/>
                <a:cs typeface="Times New Roman" pitchFamily="18" charset="0"/>
              </a:rPr>
              <a:t>2017.</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B. Gupta, D. P. </a:t>
            </a:r>
            <a:r>
              <a:rPr lang="en-IN" sz="1600" dirty="0" err="1" smtClean="0">
                <a:latin typeface="Times New Roman" pitchFamily="18" charset="0"/>
                <a:cs typeface="Times New Roman" pitchFamily="18" charset="0"/>
              </a:rPr>
              <a:t>Agrawal</a:t>
            </a:r>
            <a:r>
              <a:rPr lang="en-IN" sz="1600" dirty="0" smtClean="0">
                <a:latin typeface="Times New Roman" pitchFamily="18" charset="0"/>
                <a:cs typeface="Times New Roman" pitchFamily="18" charset="0"/>
              </a:rPr>
              <a:t>, and S. Yamaguchi, Handbook of </a:t>
            </a:r>
            <a:r>
              <a:rPr lang="en-IN" sz="1600" dirty="0" err="1" smtClean="0">
                <a:latin typeface="Times New Roman" pitchFamily="18" charset="0"/>
                <a:cs typeface="Times New Roman" pitchFamily="18" charset="0"/>
              </a:rPr>
              <a:t>Researchon</a:t>
            </a:r>
            <a:r>
              <a:rPr lang="en-IN" sz="1600" dirty="0" smtClean="0">
                <a:latin typeface="Times New Roman" pitchFamily="18" charset="0"/>
                <a:cs typeface="Times New Roman" pitchFamily="18" charset="0"/>
              </a:rPr>
              <a:t> Modern Cryptographic Solutions for Computer and Cyber Security, IGI Global, Hershey, PA, USA, 2016.</a:t>
            </a:r>
          </a:p>
          <a:p>
            <a:pPr algn="just">
              <a:lnSpc>
                <a:spcPct val="150000"/>
              </a:lnSpc>
            </a:pPr>
            <a:r>
              <a:rPr lang="en-IN" sz="1600" dirty="0" smtClean="0">
                <a:latin typeface="Times New Roman" pitchFamily="18" charset="0"/>
                <a:cs typeface="Times New Roman" pitchFamily="18" charset="0"/>
              </a:rPr>
              <a:t>P. Carrillo, H. </a:t>
            </a:r>
            <a:r>
              <a:rPr lang="en-IN" sz="1600" dirty="0" err="1" smtClean="0">
                <a:latin typeface="Times New Roman" pitchFamily="18" charset="0"/>
                <a:cs typeface="Times New Roman" pitchFamily="18" charset="0"/>
              </a:rPr>
              <a:t>Kalva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Magliveras</a:t>
            </a:r>
            <a:r>
              <a:rPr lang="en-IN" sz="1600" dirty="0" smtClean="0">
                <a:latin typeface="Times New Roman" pitchFamily="18" charset="0"/>
                <a:cs typeface="Times New Roman" pitchFamily="18" charset="0"/>
              </a:rPr>
              <a:t>, “Compression independent reversible encryption for privacy in video surveillance,” </a:t>
            </a:r>
            <a:r>
              <a:rPr lang="en-IN" sz="1600" dirty="0" err="1" smtClean="0">
                <a:latin typeface="Times New Roman" pitchFamily="18" charset="0"/>
                <a:cs typeface="Times New Roman" pitchFamily="18" charset="0"/>
              </a:rPr>
              <a:t>Eurasip</a:t>
            </a:r>
            <a:r>
              <a:rPr lang="en-IN" sz="1600" dirty="0" smtClean="0">
                <a:latin typeface="Times New Roman" pitchFamily="18" charset="0"/>
                <a:cs typeface="Times New Roman" pitchFamily="18" charset="0"/>
              </a:rPr>
              <a:t> Journal on Information Security, vol. 2009, Article ID 429581, 2010.</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1035</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IEPSBP A Cost-efficient Image Encryption Algorithm based on Parallel Chaotic System for Green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2021-08-06T07:26:38Z</dcterms:modified>
</cp:coreProperties>
</file>