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Data Collection Maximization in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-Sensor Networks Via an Energy-Constrained UAV</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858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762000"/>
            <a:ext cx="7498080" cy="52578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study sensing data collection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in a sparse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-sensor network, using an energy-constrained Unmanned Aerial Vehicle (UAV), where the sensory data is stored in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while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may or may not be within the transmission range of each other. We formulate two novel data collection problems to fully or partially collect data stored from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using the UAV, by finding a closed tour for the UAV such that the accumulative volume of data collected within the tour is maximized, subject to the energy capacity on the UAV. To this end, we first propose a novel data collection framework that enables the UAV to collect sensory data from multiple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simultaneously if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are within the coverage range of the UAV. We then formulate two data collection maximization problems to deal with full or partial data collection from sensors and show that both problems are NP-hard. We instead devise approximation and heuristic algorithms for them. We finally evaluate the performance of the proposed algorithms through experimental simulations. Simulation results demonstrated that the proposed algorithms are promising</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the best of our knowledge, existing research attempts have not addressed UAV technology's importance to green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 to improve smart cities' quality of life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authors introduced the drones' coexistence techniques and distributed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on the ground-based stations in Machine to Machine (M2M) communication networks.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Flexible deployment has been found an appropriate technology for air pollution </a:t>
            </a:r>
            <a:r>
              <a:rPr lang="en-IN" sz="2000" dirty="0" smtClean="0">
                <a:latin typeface="Times New Roman" pitchFamily="18" charset="0"/>
                <a:cs typeface="Times New Roman" pitchFamily="18" charset="0"/>
              </a:rPr>
              <a:t>monitoring.</a:t>
            </a:r>
          </a:p>
          <a:p>
            <a:pPr algn="just">
              <a:lnSpc>
                <a:spcPct val="150000"/>
              </a:lnSpc>
            </a:pPr>
            <a:r>
              <a:rPr lang="en-IN" sz="2000" dirty="0" smtClean="0">
                <a:latin typeface="Times New Roman" pitchFamily="18" charset="0"/>
                <a:cs typeface="Times New Roman" pitchFamily="18" charset="0"/>
              </a:rPr>
              <a:t>Authors in </a:t>
            </a:r>
            <a:r>
              <a:rPr lang="en-IN" sz="2000" dirty="0" smtClean="0">
                <a:latin typeface="Times New Roman" pitchFamily="18" charset="0"/>
                <a:cs typeface="Times New Roman" pitchFamily="18" charset="0"/>
              </a:rPr>
              <a:t>studied the existing UAV techniques for monitoring the application environment. Heuristic and PSO techniques monitor the particular area and focus on the most polluted </a:t>
            </a:r>
            <a:r>
              <a:rPr lang="en-IN" sz="2000" dirty="0" smtClean="0">
                <a:latin typeface="Times New Roman" pitchFamily="18" charset="0"/>
                <a:cs typeface="Times New Roman" pitchFamily="18" charset="0"/>
              </a:rPr>
              <a:t>zones.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will focus on developing efficient approximation and heuristic algorithms for the data collection optimization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formulate two data collection maximization problems, and develop efficient approximation and heuristic algorithms for the problems that strive for a fine </a:t>
            </a:r>
            <a:r>
              <a:rPr lang="en-IN" sz="2000" dirty="0" err="1" smtClean="0">
                <a:latin typeface="Times New Roman" pitchFamily="18" charset="0"/>
                <a:cs typeface="Times New Roman" pitchFamily="18" charset="0"/>
              </a:rPr>
              <a:t>tradeoff</a:t>
            </a:r>
            <a:r>
              <a:rPr lang="en-IN" sz="2000" dirty="0" smtClean="0">
                <a:latin typeface="Times New Roman" pitchFamily="18" charset="0"/>
                <a:cs typeface="Times New Roman" pitchFamily="18" charset="0"/>
              </a:rPr>
              <a:t> between the energy usages of the UAV on hovering and </a:t>
            </a:r>
            <a:r>
              <a:rPr lang="en-IN" sz="2000" dirty="0" err="1" smtClean="0">
                <a:latin typeface="Times New Roman" pitchFamily="18" charset="0"/>
                <a:cs typeface="Times New Roman" pitchFamily="18" charset="0"/>
              </a:rPr>
              <a:t>traveling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study the data collection maximization problem, by deploying an energy-constrained UAV.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They assumed that the hovering time of the UAV at each hovering location is identical, for which they proposed an approximation algorithm for the coverage quality maximization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paper aims to address this issue and to provide efficient approximation and heuristic algorithms for the problem.</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457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techniques and strategies could reduce energy consumption, extend flying time, and reduce data collection latency.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Both techniques were shown to contribute to saving time and energy consumption of sensor nodes. More so,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authors proposed a model of one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efficient energy.</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survey presents an overview of the techniques and strategies proposed recently to achieve green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using UAVs infrastructure for a reliable and sustainable smart world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paper presents a comprehensive survey on efficient and intelligent UAV techniques, which have been proposed in the literature in recent years for greening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devices are proposed to be equipped with sensors and communication add-ons.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1524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evaluate the performance of the proposed algorithms for the full (or partial) data collection maximization problems through experimental </a:t>
            </a:r>
            <a:r>
              <a:rPr lang="en-IN" sz="2000" dirty="0" smtClean="0">
                <a:latin typeface="Times New Roman" pitchFamily="18" charset="0"/>
                <a:cs typeface="Times New Roman" pitchFamily="18" charset="0"/>
              </a:rPr>
              <a:t>simulations.</a:t>
            </a:r>
          </a:p>
          <a:p>
            <a:pPr algn="just">
              <a:lnSpc>
                <a:spcPct val="150000"/>
              </a:lnSpc>
            </a:pPr>
            <a:r>
              <a:rPr lang="en-IN" sz="2000" dirty="0" smtClean="0">
                <a:latin typeface="Times New Roman" pitchFamily="18" charset="0"/>
                <a:cs typeface="Times New Roman" pitchFamily="18" charset="0"/>
              </a:rPr>
              <a:t>We also investigate the impact of important parameters on the algorithm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use of mobile charging vehicles or mobile data collection vehicles on the ground for sensor charging and sensory data collection has been widely studied in the </a:t>
            </a:r>
            <a:r>
              <a:rPr lang="en-IN" sz="2000" dirty="0" smtClean="0">
                <a:latin typeface="Times New Roman" pitchFamily="18" charset="0"/>
                <a:cs typeface="Times New Roman" pitchFamily="18" charset="0"/>
              </a:rPr>
              <a:t>past.</a:t>
            </a:r>
          </a:p>
          <a:p>
            <a:pPr algn="just">
              <a:lnSpc>
                <a:spcPct val="150000"/>
              </a:lnSpc>
            </a:pPr>
            <a:r>
              <a:rPr lang="en-IN" sz="2000" dirty="0" smtClean="0">
                <a:latin typeface="Times New Roman" pitchFamily="18" charset="0"/>
                <a:cs typeface="Times New Roman" pitchFamily="18" charset="0"/>
              </a:rPr>
              <a:t>To evaluate the performance of the proposed algorithms for the data collection maximization problems, we here introduce a heuristic benchmark which proceeds iteratively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first investigate the performance of different algorithms for the data collection maximization problem without hovering coverage overlapping.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362200"/>
                <a:gridCol w="198120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Approximation algorithms for deadline-TSP and vehicle routing with time-windows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 Bansal, A. Blum, S. Chawla, and A. Meyerson,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give an O(log n) approximation algorithm for Deadline-TSP, and extend this algorithm to an O(log n) approximation for the Time-Window problem.</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Approximation algorithms for orienteering and discounted-reward TSP</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Blum, S. Chawla, D. Karger, T. Lane, A. Meyerson, and M. Minkoff,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we give the first constant-factor approximation algorithm for the rooted Orienteering problem, as well as a new problem that we call the Discounted-Reward TSP, motivated by robot navigation.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61925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Worst-case analysis of a new heuristic for the travelling salesman problem</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 Christofides.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algorithm involves as substeps the computation of a shortest spanning tree of the graph G defining the TSP, and the finding of a minimum cost perfect matching of a certain induced subgraph of G.</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DaGCM: A concurrent data uploading framework for mobile data gathering in wireless sensor networks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Guo, Y. Yang, and C. Wang.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Our new framework not only allows concurrent data uploading from sensors to the mobile collector, but also determines transmission power under elastic link capacities.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png"/>
          <p:cNvPicPr>
            <a:picLocks noGrp="1" noChangeAspect="1" noChangeArrowheads="1"/>
          </p:cNvPicPr>
          <p:nvPr>
            <p:ph idx="1"/>
          </p:nvPr>
        </p:nvPicPr>
        <p:blipFill>
          <a:blip r:embed="rId2"/>
          <a:srcRect/>
          <a:stretch>
            <a:fillRect/>
          </a:stretch>
        </p:blipFill>
        <p:spPr bwMode="auto">
          <a:xfrm>
            <a:off x="1524000" y="1524000"/>
            <a:ext cx="6858000" cy="48768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9144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studied data collection for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 using an energy-constrained UAV. We first proposed a novel data collection framework that enables the UAV to collect sensory data from multiple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simultaneously. We then formulated two data collection maximization problems that allow the UAV to fully or partially collect sensory data from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at each hovering location, and showed that both the problems are NP-hard. Instead, we devised efficient approximation and heuristic algorithms for the problems. We finally evaluated the performance of the proposed algorithms through simulations. Simulation results demonstrate that the proposed algorithms are promising.</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858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N. </a:t>
            </a:r>
            <a:r>
              <a:rPr lang="en-IN" sz="1600" dirty="0" err="1" smtClean="0">
                <a:latin typeface="Times New Roman" pitchFamily="18" charset="0"/>
                <a:cs typeface="Times New Roman" pitchFamily="18" charset="0"/>
              </a:rPr>
              <a:t>Bansal</a:t>
            </a:r>
            <a:r>
              <a:rPr lang="en-IN" sz="1600" dirty="0" smtClean="0">
                <a:latin typeface="Times New Roman" pitchFamily="18" charset="0"/>
                <a:cs typeface="Times New Roman" pitchFamily="18" charset="0"/>
              </a:rPr>
              <a:t>, A. Blum, S. </a:t>
            </a:r>
            <a:r>
              <a:rPr lang="en-IN" sz="1600" dirty="0" err="1" smtClean="0">
                <a:latin typeface="Times New Roman" pitchFamily="18" charset="0"/>
                <a:cs typeface="Times New Roman" pitchFamily="18" charset="0"/>
              </a:rPr>
              <a:t>Chawla</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Meyerson</a:t>
            </a:r>
            <a:r>
              <a:rPr lang="en-IN" sz="1600" dirty="0" smtClean="0">
                <a:latin typeface="Times New Roman" pitchFamily="18" charset="0"/>
                <a:cs typeface="Times New Roman" pitchFamily="18" charset="0"/>
              </a:rPr>
              <a:t>, Approximation algorithms for deadline-TSP and vehicle routing with time-windows. in Proc. 36th </a:t>
            </a:r>
            <a:r>
              <a:rPr lang="en-IN" sz="1600" dirty="0" err="1" smtClean="0">
                <a:latin typeface="Times New Roman" pitchFamily="18" charset="0"/>
                <a:cs typeface="Times New Roman" pitchFamily="18" charset="0"/>
              </a:rPr>
              <a:t>Annu</a:t>
            </a:r>
            <a:r>
              <a:rPr lang="en-IN" sz="1600" dirty="0" smtClean="0">
                <a:latin typeface="Times New Roman" pitchFamily="18" charset="0"/>
                <a:cs typeface="Times New Roman" pitchFamily="18" charset="0"/>
              </a:rPr>
              <a:t>. ACM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Theory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(STOC), pp. 166–174, 2004.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A. Blum, S. </a:t>
            </a:r>
            <a:r>
              <a:rPr lang="en-IN" sz="1600" dirty="0" err="1" smtClean="0">
                <a:latin typeface="Times New Roman" pitchFamily="18" charset="0"/>
                <a:cs typeface="Times New Roman" pitchFamily="18" charset="0"/>
              </a:rPr>
              <a:t>Chawla</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Karger</a:t>
            </a:r>
            <a:r>
              <a:rPr lang="en-IN" sz="1600" dirty="0" smtClean="0">
                <a:latin typeface="Times New Roman" pitchFamily="18" charset="0"/>
                <a:cs typeface="Times New Roman" pitchFamily="18" charset="0"/>
              </a:rPr>
              <a:t>, T. Lane, A. </a:t>
            </a:r>
            <a:r>
              <a:rPr lang="en-IN" sz="1600" dirty="0" err="1" smtClean="0">
                <a:latin typeface="Times New Roman" pitchFamily="18" charset="0"/>
                <a:cs typeface="Times New Roman" pitchFamily="18" charset="0"/>
              </a:rPr>
              <a:t>Meyerson</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Minkoff</a:t>
            </a:r>
            <a:r>
              <a:rPr lang="en-IN" sz="1600" dirty="0" smtClean="0">
                <a:latin typeface="Times New Roman" pitchFamily="18" charset="0"/>
                <a:cs typeface="Times New Roman" pitchFamily="18" charset="0"/>
              </a:rPr>
              <a:t>, Approximation algorithms for orienteering and discounted-reward TSP. in Proc. Proc. 44th </a:t>
            </a:r>
            <a:r>
              <a:rPr lang="en-IN" sz="1600" dirty="0" err="1" smtClean="0">
                <a:latin typeface="Times New Roman" pitchFamily="18" charset="0"/>
                <a:cs typeface="Times New Roman" pitchFamily="18" charset="0"/>
              </a:rPr>
              <a:t>Annu</a:t>
            </a:r>
            <a:r>
              <a:rPr lang="en-IN" sz="1600" dirty="0" smtClean="0">
                <a:latin typeface="Times New Roman" pitchFamily="18" charset="0"/>
                <a:cs typeface="Times New Roman" pitchFamily="18" charset="0"/>
              </a:rPr>
              <a:t>. IEEE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Found.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Sci. (FOCS), pp.46–55, 2003.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N. </a:t>
            </a:r>
            <a:r>
              <a:rPr lang="en-IN" sz="1600" dirty="0" err="1" smtClean="0">
                <a:latin typeface="Times New Roman" pitchFamily="18" charset="0"/>
                <a:cs typeface="Times New Roman" pitchFamily="18" charset="0"/>
              </a:rPr>
              <a:t>Christofides</a:t>
            </a:r>
            <a:r>
              <a:rPr lang="en-IN" sz="1600" dirty="0" smtClean="0">
                <a:latin typeface="Times New Roman" pitchFamily="18" charset="0"/>
                <a:cs typeface="Times New Roman" pitchFamily="18" charset="0"/>
              </a:rPr>
              <a:t>. Worst-case analysis of a new heuristic for the travelling salesman problem. Report 388, Graduate School of Industrial Administration, CMU, 1976.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S. </a:t>
            </a:r>
            <a:r>
              <a:rPr lang="en-IN" sz="1600" dirty="0" err="1" smtClean="0">
                <a:latin typeface="Times New Roman" pitchFamily="18" charset="0"/>
                <a:cs typeface="Times New Roman" pitchFamily="18" charset="0"/>
              </a:rPr>
              <a:t>Guo</a:t>
            </a:r>
            <a:r>
              <a:rPr lang="en-IN" sz="1600" dirty="0" smtClean="0">
                <a:latin typeface="Times New Roman" pitchFamily="18" charset="0"/>
                <a:cs typeface="Times New Roman" pitchFamily="18" charset="0"/>
              </a:rPr>
              <a:t>, Y. Yang, and C. Wang. </a:t>
            </a:r>
            <a:r>
              <a:rPr lang="en-IN" sz="1600" dirty="0" err="1" smtClean="0">
                <a:latin typeface="Times New Roman" pitchFamily="18" charset="0"/>
                <a:cs typeface="Times New Roman" pitchFamily="18" charset="0"/>
              </a:rPr>
              <a:t>DaGCM</a:t>
            </a:r>
            <a:r>
              <a:rPr lang="en-IN" sz="1600" dirty="0" smtClean="0">
                <a:latin typeface="Times New Roman" pitchFamily="18" charset="0"/>
                <a:cs typeface="Times New Roman" pitchFamily="18" charset="0"/>
              </a:rPr>
              <a:t>: A concurrent data uploading framework for mobile data gathering in wireless sensor networks. IEEE Transactions on Mobile Computing, vol.15, no.3, pp.610–626,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S. </a:t>
            </a:r>
            <a:r>
              <a:rPr lang="en-IN" sz="1600" dirty="0" err="1" smtClean="0">
                <a:latin typeface="Times New Roman" pitchFamily="18" charset="0"/>
                <a:cs typeface="Times New Roman" pitchFamily="18" charset="0"/>
              </a:rPr>
              <a:t>Hayat</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Yanmaz</a:t>
            </a:r>
            <a:r>
              <a:rPr lang="en-IN" sz="1600" dirty="0" smtClean="0">
                <a:latin typeface="Times New Roman" pitchFamily="18" charset="0"/>
                <a:cs typeface="Times New Roman" pitchFamily="18" charset="0"/>
              </a:rPr>
              <a:t>, and R. </a:t>
            </a:r>
            <a:r>
              <a:rPr lang="en-IN" sz="1600" dirty="0" err="1" smtClean="0">
                <a:latin typeface="Times New Roman" pitchFamily="18" charset="0"/>
                <a:cs typeface="Times New Roman" pitchFamily="18" charset="0"/>
              </a:rPr>
              <a:t>Muzaffar</a:t>
            </a:r>
            <a:r>
              <a:rPr lang="en-IN" sz="1600" dirty="0" smtClean="0">
                <a:latin typeface="Times New Roman" pitchFamily="18" charset="0"/>
                <a:cs typeface="Times New Roman" pitchFamily="18" charset="0"/>
              </a:rPr>
              <a:t>. Survey on unmanned aerial vehicle networks for civil applications: A communications viewpoint. IEEE Communications Surveys Tutorials, vol. 18, no. 4, pp. 2624–2661, 2016.</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W. Liang, W.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X. </a:t>
            </a:r>
            <a:r>
              <a:rPr lang="en-IN" sz="1600" dirty="0" err="1" smtClean="0">
                <a:latin typeface="Times New Roman" pitchFamily="18" charset="0"/>
                <a:cs typeface="Times New Roman" pitchFamily="18" charset="0"/>
              </a:rPr>
              <a:t>Ren</a:t>
            </a:r>
            <a:r>
              <a:rPr lang="en-IN" sz="1600" dirty="0" smtClean="0">
                <a:latin typeface="Times New Roman" pitchFamily="18" charset="0"/>
                <a:cs typeface="Times New Roman" pitchFamily="18" charset="0"/>
              </a:rPr>
              <a:t>, X. </a:t>
            </a:r>
            <a:r>
              <a:rPr lang="en-IN" sz="1600" dirty="0" err="1" smtClean="0">
                <a:latin typeface="Times New Roman" pitchFamily="18" charset="0"/>
                <a:cs typeface="Times New Roman" pitchFamily="18" charset="0"/>
              </a:rPr>
              <a:t>Jia</a:t>
            </a:r>
            <a:r>
              <a:rPr lang="en-IN" sz="1600" dirty="0" smtClean="0">
                <a:latin typeface="Times New Roman" pitchFamily="18" charset="0"/>
                <a:cs typeface="Times New Roman" pitchFamily="18" charset="0"/>
              </a:rPr>
              <a:t>, and X. Lin. Maintaining large-scale rechargeable sensor networks perpetually via multiple mobile charging vehicles. ACM Trans. Sensor </a:t>
            </a:r>
            <a:r>
              <a:rPr lang="en-IN" sz="1600" dirty="0" err="1" smtClean="0">
                <a:latin typeface="Times New Roman" pitchFamily="18" charset="0"/>
                <a:cs typeface="Times New Roman" pitchFamily="18" charset="0"/>
              </a:rPr>
              <a:t>Netw</a:t>
            </a:r>
            <a:r>
              <a:rPr lang="en-IN" sz="1600" dirty="0" smtClean="0">
                <a:latin typeface="Times New Roman" pitchFamily="18" charset="0"/>
                <a:cs typeface="Times New Roman" pitchFamily="18" charset="0"/>
              </a:rPr>
              <a:t>., vol.12, no.2, Article 14, 2016.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W. Liang, Z.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W.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J. Shi, G. Mao, and S. Das. Approximation algorithms for charging reward maximization in rechargeable sensor networks via a mobile charger. IEEE/ACM Transactions on Networking, vol.25, no.5, pp.3161 – 3174, 2017.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Y. Liang, W.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W. Liang, J. </a:t>
            </a:r>
            <a:r>
              <a:rPr lang="en-IN" sz="1600" dirty="0" err="1" smtClean="0">
                <a:latin typeface="Times New Roman" pitchFamily="18" charset="0"/>
                <a:cs typeface="Times New Roman" pitchFamily="18" charset="0"/>
              </a:rPr>
              <a:t>Peng</a:t>
            </a:r>
            <a:r>
              <a:rPr lang="en-IN" sz="1600" dirty="0" smtClean="0">
                <a:latin typeface="Times New Roman" pitchFamily="18" charset="0"/>
                <a:cs typeface="Times New Roman" pitchFamily="18" charset="0"/>
              </a:rPr>
              <a:t>, X. </a:t>
            </a:r>
            <a:r>
              <a:rPr lang="en-IN" sz="1600" dirty="0" err="1" smtClean="0">
                <a:latin typeface="Times New Roman" pitchFamily="18" charset="0"/>
                <a:cs typeface="Times New Roman" pitchFamily="18" charset="0"/>
              </a:rPr>
              <a:t>Jia</a:t>
            </a:r>
            <a:r>
              <a:rPr lang="en-IN" sz="1600" dirty="0" smtClean="0">
                <a:latin typeface="Times New Roman" pitchFamily="18" charset="0"/>
                <a:cs typeface="Times New Roman" pitchFamily="18" charset="0"/>
              </a:rPr>
              <a:t>, Y. Zhou, and L </a:t>
            </a:r>
            <a:r>
              <a:rPr lang="en-IN" sz="1600" dirty="0" err="1" smtClean="0">
                <a:latin typeface="Times New Roman" pitchFamily="18" charset="0"/>
                <a:cs typeface="Times New Roman" pitchFamily="18" charset="0"/>
              </a:rPr>
              <a:t>Duan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Noredundant</a:t>
            </a:r>
            <a:r>
              <a:rPr lang="en-IN" sz="1600" dirty="0" smtClean="0">
                <a:latin typeface="Times New Roman" pitchFamily="18" charset="0"/>
                <a:cs typeface="Times New Roman" pitchFamily="18" charset="0"/>
              </a:rPr>
              <a:t> information collection in rescue applications via an </a:t>
            </a:r>
            <a:r>
              <a:rPr lang="en-IN" sz="1600" dirty="0" err="1" smtClean="0">
                <a:latin typeface="Times New Roman" pitchFamily="18" charset="0"/>
                <a:cs typeface="Times New Roman" pitchFamily="18" charset="0"/>
              </a:rPr>
              <a:t>energyconstrained</a:t>
            </a:r>
            <a:r>
              <a:rPr lang="en-IN" sz="1600" dirty="0" smtClean="0">
                <a:latin typeface="Times New Roman" pitchFamily="18" charset="0"/>
                <a:cs typeface="Times New Roman" pitchFamily="18" charset="0"/>
              </a:rPr>
              <a:t> UAV. IEEE Internet of Things Journal, vol.6, no.2, pp.2945– 2958, 2019.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Y. Ma, W. Liang, and W.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Charging utility maximization in wireless rechargeable sensor networks by charging multiple sensors simultaneously. IEEE/ACM Transactions on Networking, vol.26, no.4, pp.1591–1604,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M. </a:t>
            </a:r>
            <a:r>
              <a:rPr lang="en-IN" sz="1600" dirty="0" err="1" smtClean="0">
                <a:latin typeface="Times New Roman" pitchFamily="18" charset="0"/>
                <a:cs typeface="Times New Roman" pitchFamily="18" charset="0"/>
              </a:rPr>
              <a:t>Mozaffari</a:t>
            </a:r>
            <a:r>
              <a:rPr lang="en-IN" sz="1600" dirty="0" smtClean="0">
                <a:latin typeface="Times New Roman" pitchFamily="18" charset="0"/>
                <a:cs typeface="Times New Roman" pitchFamily="18" charset="0"/>
              </a:rPr>
              <a:t>, W. </a:t>
            </a:r>
            <a:r>
              <a:rPr lang="en-IN" sz="1600" dirty="0" err="1" smtClean="0">
                <a:latin typeface="Times New Roman" pitchFamily="18" charset="0"/>
                <a:cs typeface="Times New Roman" pitchFamily="18" charset="0"/>
              </a:rPr>
              <a:t>Saad</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Bennis</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Debbah</a:t>
            </a:r>
            <a:r>
              <a:rPr lang="en-IN" sz="1600" dirty="0" smtClean="0">
                <a:latin typeface="Times New Roman" pitchFamily="18" charset="0"/>
                <a:cs typeface="Times New Roman" pitchFamily="18" charset="0"/>
              </a:rPr>
              <a:t>. Mobile Internet of Things: can UAVs provide an energy-efficient mobile architecture? Proc of IEEE Globecom’16, 2016.</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1271</TotalTime>
  <Words>1520</Words>
  <Application>Microsoft Office PowerPoint</Application>
  <PresentationFormat>On-screen Show (4:3)</PresentationFormat>
  <Paragraphs>71</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Data Collection Maximization in IoT-Sensor Networks Via an Energy-Constrained UAV</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2021-08-06T09:58:46Z</dcterms:modified>
</cp:coreProperties>
</file>